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580" r:id="rId2"/>
    <p:sldId id="601" r:id="rId3"/>
    <p:sldId id="600" r:id="rId4"/>
    <p:sldId id="263" r:id="rId5"/>
    <p:sldId id="582" r:id="rId6"/>
    <p:sldId id="583" r:id="rId7"/>
    <p:sldId id="746" r:id="rId8"/>
    <p:sldId id="747" r:id="rId9"/>
    <p:sldId id="772" r:id="rId10"/>
    <p:sldId id="776" r:id="rId11"/>
    <p:sldId id="623" r:id="rId12"/>
    <p:sldId id="625" r:id="rId13"/>
    <p:sldId id="626" r:id="rId14"/>
    <p:sldId id="624" r:id="rId15"/>
    <p:sldId id="774" r:id="rId16"/>
    <p:sldId id="658" r:id="rId17"/>
    <p:sldId id="614" r:id="rId18"/>
    <p:sldId id="778" r:id="rId19"/>
    <p:sldId id="777" r:id="rId20"/>
    <p:sldId id="616" r:id="rId21"/>
    <p:sldId id="779" r:id="rId22"/>
    <p:sldId id="780" r:id="rId23"/>
    <p:sldId id="785" r:id="rId24"/>
    <p:sldId id="773" r:id="rId25"/>
    <p:sldId id="627" r:id="rId26"/>
    <p:sldId id="628" r:id="rId27"/>
    <p:sldId id="781" r:id="rId28"/>
    <p:sldId id="629" r:id="rId29"/>
    <p:sldId id="630" r:id="rId30"/>
    <p:sldId id="786" r:id="rId31"/>
    <p:sldId id="782" r:id="rId32"/>
    <p:sldId id="783" r:id="rId33"/>
    <p:sldId id="787" r:id="rId34"/>
    <p:sldId id="735" r:id="rId35"/>
    <p:sldId id="791" r:id="rId36"/>
    <p:sldId id="792" r:id="rId37"/>
    <p:sldId id="737" r:id="rId38"/>
    <p:sldId id="575" r:id="rId39"/>
    <p:sldId id="788" r:id="rId40"/>
    <p:sldId id="789" r:id="rId41"/>
    <p:sldId id="790" r:id="rId42"/>
    <p:sldId id="740" r:id="rId43"/>
    <p:sldId id="757" r:id="rId44"/>
    <p:sldId id="793" r:id="rId45"/>
    <p:sldId id="794" r:id="rId46"/>
    <p:sldId id="795" r:id="rId47"/>
    <p:sldId id="798" r:id="rId48"/>
    <p:sldId id="796" r:id="rId49"/>
    <p:sldId id="797" r:id="rId50"/>
    <p:sldId id="764" r:id="rId51"/>
    <p:sldId id="755" r:id="rId52"/>
    <p:sldId id="800" r:id="rId53"/>
    <p:sldId id="516" r:id="rId54"/>
    <p:sldId id="517" r:id="rId55"/>
    <p:sldId id="801" r:id="rId56"/>
  </p:sldIdLst>
  <p:sldSz cx="9144000" cy="6858000" type="screen4x3"/>
  <p:notesSz cx="6662738" cy="9832975"/>
  <p:defaultTextStyle>
    <a:defPPr>
      <a:defRPr lang="it-IT"/>
    </a:defPPr>
    <a:lvl1pPr algn="l" rtl="0" fontAlgn="base">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modifyVerifier cryptProviderType="rsaFull" cryptAlgorithmClass="hash" cryptAlgorithmType="typeAny" cryptAlgorithmSid="4" spinCount="50000" saltData="Ucqs9uSwIWhU0D3C+IXfFQ" hashData="ZDvF4YnXImaYfoGY5lu03CA4BWA"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9F9F9F"/>
    <a:srgbClr val="888888"/>
    <a:srgbClr val="0099FF"/>
    <a:srgbClr val="0000CC"/>
    <a:srgbClr val="FF0000"/>
    <a:srgbClr val="CC0099"/>
    <a:srgbClr val="FF00FF"/>
  </p:clrMru>
</p:presentationPr>
</file>

<file path=ppt/tableStyles.xml><?xml version="1.0" encoding="utf-8"?>
<a:tblStyleLst xmlns:a="http://schemas.openxmlformats.org/drawingml/2006/main" def="{5C22544A-7EE6-4342-B048-85BDC9FD1C3A}">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0" d="100"/>
          <a:sy n="70" d="100"/>
        </p:scale>
        <p:origin x="-2814" y="-1074"/>
      </p:cViewPr>
      <p:guideLst>
        <p:guide orient="horz" pos="3012"/>
        <p:guide pos="288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7" Type="http://schemas.openxmlformats.org/officeDocument/2006/relationships/slide" Target="slides/slide55.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54.xml"/><Relationship Id="rId5" Type="http://schemas.openxmlformats.org/officeDocument/2006/relationships/slide" Target="slides/slide53.xml"/><Relationship Id="rId4"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it-IT"/>
          </a:p>
        </p:txBody>
      </p:sp>
      <p:sp>
        <p:nvSpPr>
          <p:cNvPr id="6147" name="Rectangle 3"/>
          <p:cNvSpPr>
            <a:spLocks noGrp="1" noChangeArrowheads="1"/>
          </p:cNvSpPr>
          <p:nvPr>
            <p:ph type="dt" sz="quarter" idx="1"/>
          </p:nvPr>
        </p:nvSpPr>
        <p:spPr bwMode="auto">
          <a:xfrm>
            <a:off x="3775075"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it-IT"/>
          </a:p>
        </p:txBody>
      </p:sp>
      <p:sp>
        <p:nvSpPr>
          <p:cNvPr id="6148" name="Rectangle 4"/>
          <p:cNvSpPr>
            <a:spLocks noGrp="1" noChangeArrowheads="1"/>
          </p:cNvSpPr>
          <p:nvPr>
            <p:ph type="ftr" sz="quarter" idx="2"/>
          </p:nvPr>
        </p:nvSpPr>
        <p:spPr bwMode="auto">
          <a:xfrm>
            <a:off x="0" y="9340850"/>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it-IT"/>
          </a:p>
        </p:txBody>
      </p:sp>
      <p:sp>
        <p:nvSpPr>
          <p:cNvPr id="6149" name="Rectangle 5"/>
          <p:cNvSpPr>
            <a:spLocks noGrp="1" noChangeArrowheads="1"/>
          </p:cNvSpPr>
          <p:nvPr>
            <p:ph type="sldNum" sz="quarter" idx="3"/>
          </p:nvPr>
        </p:nvSpPr>
        <p:spPr bwMode="auto">
          <a:xfrm>
            <a:off x="3775075" y="9340850"/>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7ED080-8527-41C8-BC48-CA18498FFF6F}"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it-IT"/>
          </a:p>
        </p:txBody>
      </p:sp>
      <p:sp>
        <p:nvSpPr>
          <p:cNvPr id="386051" name="Rectangle 3"/>
          <p:cNvSpPr>
            <a:spLocks noGrp="1" noChangeArrowheads="1"/>
          </p:cNvSpPr>
          <p:nvPr>
            <p:ph type="dt" idx="1"/>
          </p:nvPr>
        </p:nvSpPr>
        <p:spPr bwMode="auto">
          <a:xfrm>
            <a:off x="3773488" y="0"/>
            <a:ext cx="288766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it-IT"/>
          </a:p>
        </p:txBody>
      </p:sp>
      <p:sp>
        <p:nvSpPr>
          <p:cNvPr id="15364" name="Rectangle 4"/>
          <p:cNvSpPr>
            <a:spLocks noRot="1" noChangeArrowheads="1" noTextEdit="1"/>
          </p:cNvSpPr>
          <p:nvPr>
            <p:ph type="sldImg" idx="2"/>
          </p:nvPr>
        </p:nvSpPr>
        <p:spPr bwMode="auto">
          <a:xfrm>
            <a:off x="874713" y="738188"/>
            <a:ext cx="4914900" cy="3686175"/>
          </a:xfrm>
          <a:prstGeom prst="rect">
            <a:avLst/>
          </a:prstGeom>
          <a:noFill/>
          <a:ln w="9525">
            <a:solidFill>
              <a:srgbClr val="000000"/>
            </a:solidFill>
            <a:miter lim="800000"/>
            <a:headEnd/>
            <a:tailEnd/>
          </a:ln>
        </p:spPr>
      </p:sp>
      <p:sp>
        <p:nvSpPr>
          <p:cNvPr id="386053" name="Rectangle 5"/>
          <p:cNvSpPr>
            <a:spLocks noGrp="1" noChangeArrowheads="1"/>
          </p:cNvSpPr>
          <p:nvPr>
            <p:ph type="body" sz="quarter" idx="3"/>
          </p:nvPr>
        </p:nvSpPr>
        <p:spPr bwMode="auto">
          <a:xfrm>
            <a:off x="666750" y="4670425"/>
            <a:ext cx="5329238" cy="442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86054" name="Rectangle 6"/>
          <p:cNvSpPr>
            <a:spLocks noGrp="1" noChangeArrowheads="1"/>
          </p:cNvSpPr>
          <p:nvPr>
            <p:ph type="ftr" sz="quarter" idx="4"/>
          </p:nvPr>
        </p:nvSpPr>
        <p:spPr bwMode="auto">
          <a:xfrm>
            <a:off x="0" y="9339263"/>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it-IT"/>
          </a:p>
        </p:txBody>
      </p:sp>
      <p:sp>
        <p:nvSpPr>
          <p:cNvPr id="386055" name="Rectangle 7"/>
          <p:cNvSpPr>
            <a:spLocks noGrp="1" noChangeArrowheads="1"/>
          </p:cNvSpPr>
          <p:nvPr>
            <p:ph type="sldNum" sz="quarter" idx="5"/>
          </p:nvPr>
        </p:nvSpPr>
        <p:spPr bwMode="auto">
          <a:xfrm>
            <a:off x="3773488" y="9339263"/>
            <a:ext cx="288766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ACDF419-EF74-4202-8099-EF6D56685746}"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360488" y="984250"/>
            <a:ext cx="3940175" cy="3370263"/>
          </a:xfrm>
          <a:prstGeom prst="rect">
            <a:avLst/>
          </a:prstGeom>
          <a:solidFill>
            <a:srgbClr val="FFFFFF"/>
          </a:solidFill>
          <a:ln w="9525">
            <a:solidFill>
              <a:srgbClr val="000000"/>
            </a:solidFill>
            <a:miter lim="800000"/>
            <a:headEnd/>
            <a:tailEnd/>
          </a:ln>
        </p:spPr>
        <p:txBody>
          <a:bodyPr wrap="none" lIns="84591" tIns="42296" rIns="84591" bIns="42296" anchor="ctr"/>
          <a:lstStyle/>
          <a:p>
            <a:endParaRPr lang="it-IT"/>
          </a:p>
        </p:txBody>
      </p:sp>
      <p:sp>
        <p:nvSpPr>
          <p:cNvPr id="31747" name="Text Box 2"/>
          <p:cNvSpPr>
            <a:spLocks noChangeArrowheads="1"/>
          </p:cNvSpPr>
          <p:nvPr>
            <p:ph type="body"/>
          </p:nvPr>
        </p:nvSpPr>
        <p:spPr>
          <a:xfrm>
            <a:off x="1016000" y="4679950"/>
            <a:ext cx="4635500" cy="3740150"/>
          </a:xfrm>
          <a:noFill/>
          <a:ln/>
        </p:spPr>
        <p:txBody>
          <a:bodyPr lIns="0" tIns="0" rIns="0" bIns="0"/>
          <a:lstStyle/>
          <a:p>
            <a:pPr marL="77788" indent="-77788" eaLnBrk="1">
              <a:lnSpc>
                <a:spcPct val="93000"/>
              </a:lnSpc>
              <a:spcBef>
                <a:spcPct val="0"/>
              </a:spcBef>
              <a:buSzPct val="45000"/>
              <a:tabLst>
                <a:tab pos="668338" algn="l"/>
                <a:tab pos="1338263" algn="l"/>
                <a:tab pos="2008188" algn="l"/>
                <a:tab pos="2678113" algn="l"/>
                <a:tab pos="3348038" algn="l"/>
                <a:tab pos="4017963" algn="l"/>
                <a:tab pos="4686300" algn="l"/>
              </a:tabLst>
            </a:pPr>
            <a:r>
              <a:rPr lang="en-GB" smtClean="0">
                <a:latin typeface="Arial" pitchFamily="34" charset="0"/>
                <a:ea typeface="ＭＳ Ｐゴシック" charset="-128"/>
              </a:rPr>
              <a:t>Activating mutations on TSHR gene in the various genetic hyperthyroidism syndromes. Comparison of amino acid structure of the TSHR and locations of gain-of-function mutations found in FNAH (green), in SCNAH (red), or in FNAH and SCNAH (yellow). TSHR mutations also found in AA are encircled in blue. TSHR mutations found in AA only are not indicated.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360488" y="984250"/>
            <a:ext cx="3940175" cy="3370263"/>
          </a:xfrm>
          <a:prstGeom prst="rect">
            <a:avLst/>
          </a:prstGeom>
          <a:solidFill>
            <a:srgbClr val="FFFFFF"/>
          </a:solidFill>
          <a:ln w="9525">
            <a:solidFill>
              <a:srgbClr val="000000"/>
            </a:solidFill>
            <a:miter lim="800000"/>
            <a:headEnd/>
            <a:tailEnd/>
          </a:ln>
        </p:spPr>
        <p:txBody>
          <a:bodyPr wrap="none" lIns="84591" tIns="42296" rIns="84591" bIns="42296" anchor="ctr"/>
          <a:lstStyle/>
          <a:p>
            <a:endParaRPr lang="it-IT"/>
          </a:p>
        </p:txBody>
      </p:sp>
      <p:sp>
        <p:nvSpPr>
          <p:cNvPr id="41987" name="Text Box 2"/>
          <p:cNvSpPr>
            <a:spLocks noChangeArrowheads="1"/>
          </p:cNvSpPr>
          <p:nvPr>
            <p:ph type="body"/>
          </p:nvPr>
        </p:nvSpPr>
        <p:spPr>
          <a:xfrm>
            <a:off x="1016000" y="4679950"/>
            <a:ext cx="4635500" cy="3740150"/>
          </a:xfrm>
          <a:noFill/>
          <a:ln/>
        </p:spPr>
        <p:txBody>
          <a:bodyPr lIns="0" tIns="0" rIns="0" bIns="0"/>
          <a:lstStyle/>
          <a:p>
            <a:pPr marL="77788" indent="-77788" eaLnBrk="1">
              <a:lnSpc>
                <a:spcPct val="93000"/>
              </a:lnSpc>
              <a:spcBef>
                <a:spcPct val="0"/>
              </a:spcBef>
              <a:buSzPct val="45000"/>
              <a:tabLst>
                <a:tab pos="668338" algn="l"/>
                <a:tab pos="1338263" algn="l"/>
                <a:tab pos="2008188" algn="l"/>
                <a:tab pos="2678113" algn="l"/>
                <a:tab pos="3348038" algn="l"/>
                <a:tab pos="4017963" algn="l"/>
                <a:tab pos="4686300" algn="l"/>
              </a:tabLst>
            </a:pPr>
            <a:r>
              <a:rPr lang="en-GB" smtClean="0">
                <a:latin typeface="Arial" pitchFamily="34" charset="0"/>
                <a:ea typeface="ＭＳ Ｐゴシック" charset="-128"/>
              </a:rPr>
              <a:t>Forms of genetic hyperthyroidism depending on the strength of the activation by mutated TSHR, the number of affected cells (one cell or the whole thyroid), and the onset of mutation (hereditary, congenital sporadic, or postnatal).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56B80DE9-73D4-4BE3-A0DF-78B8A6C3EF95}"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E2634B27-DD3D-42FE-B8E0-8617BF0709A4}"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A642769A-F6A2-4816-A5AB-EBA74CAF051F}"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fld id="{ADF5FD3F-C022-401E-8B18-AF6A4E4542C1}"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3FAF8BC0-B956-49A0-BE64-00E5AD24FD91}"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098EA639-23C1-4466-8BF3-81A0B07199C6}"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13ABF44C-1FEB-4650-ACEA-6792D7573389}"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fld id="{DCEFA690-E2EC-4D70-942F-8CA73C188978}"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fld id="{965DE0A0-CA49-48C9-A1E3-EFA60D157AA8}"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fld id="{CCB068BF-653C-439C-9D1B-63D46958BBDF}"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D03C5D13-0866-4F98-B454-9CF2D24314EB}"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74903F20-F09E-4332-B298-4EA240BAB775}"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ABA8C7A-A463-41DF-AEFD-C7EF6CFC86D9}"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health-7.com/Textbook%20of%20Endocrinology/REGULATION%20OF%20THYROID%20FUNCTION/6"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medicine.com/cgi-bin/foxweb.exe/makezoom@/em/makezoom?picture=%5Cwebsites%5Cemedicine%5Cped%5Cimages%5CLarge%5C1013Cline_001.jpg&amp;template=izoom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rkacu.blogspot.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author.emedicine.com/cgi-bin/foxweb.exe/makezoom@/em/makezoom?picture=%5Cwebsites%5Cemedicine%5Cped%5Cimages%5CLarge%5C1353thyrotox.jpg&amp;template=izoom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thyroidmanager.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5" descr="thyroid1"/>
          <p:cNvPicPr>
            <a:picLocks noChangeAspect="1" noChangeArrowheads="1"/>
          </p:cNvPicPr>
          <p:nvPr/>
        </p:nvPicPr>
        <p:blipFill>
          <a:blip r:embed="rId2"/>
          <a:srcRect/>
          <a:stretch>
            <a:fillRect/>
          </a:stretch>
        </p:blipFill>
        <p:spPr bwMode="auto">
          <a:xfrm>
            <a:off x="766763" y="1938338"/>
            <a:ext cx="7623175" cy="3811587"/>
          </a:xfrm>
          <a:prstGeom prst="rect">
            <a:avLst/>
          </a:prstGeom>
          <a:noFill/>
          <a:ln w="9525">
            <a:noFill/>
            <a:miter lim="800000"/>
            <a:headEnd/>
            <a:tailEnd/>
          </a:ln>
        </p:spPr>
      </p:pic>
      <p:sp>
        <p:nvSpPr>
          <p:cNvPr id="369690" name="Rectangle 26"/>
          <p:cNvSpPr>
            <a:spLocks noChangeArrowheads="1"/>
          </p:cNvSpPr>
          <p:nvPr/>
        </p:nvSpPr>
        <p:spPr bwMode="auto">
          <a:xfrm>
            <a:off x="641350" y="546100"/>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Thyroid histology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468313" y="361950"/>
            <a:ext cx="8172450" cy="712788"/>
          </a:xfrm>
          <a:prstGeom prst="rect">
            <a:avLst/>
          </a:prstGeom>
          <a:noFill/>
          <a:ln w="9525">
            <a:noFill/>
            <a:miter lim="800000"/>
            <a:headEnd/>
            <a:tailEnd/>
          </a:ln>
        </p:spPr>
        <p:txBody>
          <a:bodyPr anchor="ct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Patologie genetiche correlate alla funzione tiroidea</a:t>
            </a:r>
          </a:p>
        </p:txBody>
      </p:sp>
      <p:sp>
        <p:nvSpPr>
          <p:cNvPr id="4" name="Segnaposto contenuto 2"/>
          <p:cNvSpPr txBox="1">
            <a:spLocks/>
          </p:cNvSpPr>
          <p:nvPr/>
        </p:nvSpPr>
        <p:spPr>
          <a:xfrm>
            <a:off x="685800" y="1435100"/>
            <a:ext cx="7772400" cy="4114800"/>
          </a:xfrm>
          <a:prstGeom prst="rect">
            <a:avLst/>
          </a:prstGeom>
        </p:spPr>
        <p:txBody>
          <a:bodyPr/>
          <a:lstStyle/>
          <a:p>
            <a:pPr marL="342900" indent="-342900" eaLnBrk="0" hangingPunct="0">
              <a:lnSpc>
                <a:spcPct val="200000"/>
              </a:lnSpc>
              <a:spcBef>
                <a:spcPct val="20000"/>
              </a:spcBef>
              <a:buFontTx/>
              <a:buChar char="•"/>
              <a:defRPr/>
            </a:pPr>
            <a:r>
              <a:rPr lang="it-IT" sz="2800" kern="0" dirty="0">
                <a:latin typeface="Arial" pitchFamily="34" charset="0"/>
                <a:ea typeface="+mn-ea"/>
                <a:cs typeface="Arial" pitchFamily="34" charset="0"/>
              </a:rPr>
              <a:t>Mutazioni attivanti del recettore del TSH (Ipertiroidismo genetico)</a:t>
            </a:r>
          </a:p>
          <a:p>
            <a:pPr marL="342900" indent="-342900" eaLnBrk="0" hangingPunct="0">
              <a:lnSpc>
                <a:spcPct val="200000"/>
              </a:lnSpc>
              <a:spcBef>
                <a:spcPct val="20000"/>
              </a:spcBef>
              <a:buFontTx/>
              <a:buChar char="•"/>
              <a:defRPr/>
            </a:pPr>
            <a:r>
              <a:rPr lang="it-IT" sz="2800" kern="0" dirty="0">
                <a:latin typeface="Arial" pitchFamily="34" charset="0"/>
                <a:ea typeface="+mn-ea"/>
                <a:cs typeface="Arial" pitchFamily="34" charset="0"/>
              </a:rPr>
              <a:t>Mutazioni dei recettori degli ormoni tiroidei (Sindrome da resistenza agli ormoni tiroidei)</a:t>
            </a:r>
          </a:p>
          <a:p>
            <a:pPr marL="342900" indent="-342900" eaLnBrk="0" hangingPunct="0">
              <a:lnSpc>
                <a:spcPct val="200000"/>
              </a:lnSpc>
              <a:spcBef>
                <a:spcPct val="20000"/>
              </a:spcBef>
              <a:buFontTx/>
              <a:buChar char="•"/>
              <a:defRPr/>
            </a:pPr>
            <a:r>
              <a:rPr lang="it-IT" sz="2800" kern="0" dirty="0">
                <a:latin typeface="Arial" pitchFamily="34" charset="0"/>
                <a:ea typeface="+mn-ea"/>
                <a:cs typeface="Arial" pitchFamily="34" charset="0"/>
              </a:rPr>
              <a:t>Ipotiroidismi congeniti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48" name="Rectangle 28"/>
          <p:cNvSpPr>
            <a:spLocks noChangeArrowheads="1"/>
          </p:cNvSpPr>
          <p:nvPr/>
        </p:nvSpPr>
        <p:spPr bwMode="auto">
          <a:xfrm>
            <a:off x="655638" y="131763"/>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TSH receptor</a:t>
            </a:r>
          </a:p>
        </p:txBody>
      </p:sp>
      <p:pic>
        <p:nvPicPr>
          <p:cNvPr id="26626" name="Picture 29" descr="TSHR"/>
          <p:cNvPicPr>
            <a:picLocks noChangeAspect="1" noChangeArrowheads="1"/>
          </p:cNvPicPr>
          <p:nvPr/>
        </p:nvPicPr>
        <p:blipFill>
          <a:blip r:embed="rId2"/>
          <a:srcRect/>
          <a:stretch>
            <a:fillRect/>
          </a:stretch>
        </p:blipFill>
        <p:spPr bwMode="auto">
          <a:xfrm>
            <a:off x="2159000" y="990600"/>
            <a:ext cx="4838700" cy="562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655638" y="388938"/>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TSH receptor mutations </a:t>
            </a:r>
          </a:p>
        </p:txBody>
      </p:sp>
      <p:pic>
        <p:nvPicPr>
          <p:cNvPr id="27650" name="Picture 4" descr="TSHR3"/>
          <p:cNvPicPr>
            <a:picLocks noChangeAspect="1" noChangeArrowheads="1"/>
          </p:cNvPicPr>
          <p:nvPr/>
        </p:nvPicPr>
        <p:blipFill>
          <a:blip r:embed="rId2"/>
          <a:srcRect/>
          <a:stretch>
            <a:fillRect/>
          </a:stretch>
        </p:blipFill>
        <p:spPr bwMode="auto">
          <a:xfrm>
            <a:off x="349250" y="2032000"/>
            <a:ext cx="844550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655638" y="588963"/>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Clinical abnormalities arising from TSH receptor mutations </a:t>
            </a:r>
          </a:p>
        </p:txBody>
      </p:sp>
      <p:pic>
        <p:nvPicPr>
          <p:cNvPr id="28674" name="Picture 4" descr="TSHR5"/>
          <p:cNvPicPr>
            <a:picLocks noChangeAspect="1" noChangeArrowheads="1"/>
          </p:cNvPicPr>
          <p:nvPr/>
        </p:nvPicPr>
        <p:blipFill>
          <a:blip r:embed="rId2"/>
          <a:srcRect t="14357"/>
          <a:stretch>
            <a:fillRect/>
          </a:stretch>
        </p:blipFill>
        <p:spPr bwMode="auto">
          <a:xfrm>
            <a:off x="336550" y="2508250"/>
            <a:ext cx="8470900" cy="190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ChangeArrowheads="1"/>
          </p:cNvSpPr>
          <p:nvPr/>
        </p:nvSpPr>
        <p:spPr bwMode="auto">
          <a:xfrm>
            <a:off x="655638" y="363538"/>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TSH receptor activation</a:t>
            </a:r>
          </a:p>
        </p:txBody>
      </p:sp>
      <p:pic>
        <p:nvPicPr>
          <p:cNvPr id="29698" name="Picture 5" descr="Model for activation of the thyrotropin receptor. Interactions between the ectodomain and the serpentine domains are implicated in the activation mechanism and functional specificity. The TSH receptor is represented with its ectodomain containing a concave, hormone binding structure facing upwards, and a transmembrane serpentine portion. The basal state of the receptor is characterized by an inhibitory interaction between the ectodomain and the serpentine domain (indicated by the ↓(-) blue sign). The ectodomain would function as a tethered inverse agonist of the serpentine portion. Mutation of Ser281 in the ectodomain into leucine switches the ectodomain from an inverse agonist into a full agonist of the serpentine domain (indicated by the ↓(+) red sign). Binding of TSH (indicated by αβ dimeric structure) to the ectodomain is proposed to have a similar effect, converting it into a full agonist of the serpentine portion. The serpentine portion in the basal state is represented as a compact, black structure. The fully activated serpentine portion is depicted as a relaxed red structures with arrows indicating activation of Gαs."/>
          <p:cNvPicPr>
            <a:picLocks noChangeAspect="1" noChangeArrowheads="1"/>
          </p:cNvPicPr>
          <p:nvPr/>
        </p:nvPicPr>
        <p:blipFill>
          <a:blip r:embed="rId2"/>
          <a:srcRect/>
          <a:stretch>
            <a:fillRect/>
          </a:stretch>
        </p:blipFill>
        <p:spPr bwMode="auto">
          <a:xfrm>
            <a:off x="647700" y="1914525"/>
            <a:ext cx="7859713"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8" y="163513"/>
            <a:ext cx="8493125" cy="414337"/>
          </a:xfrm>
          <a:prstGeom prst="rect">
            <a:avLst/>
          </a:prstGeom>
          <a:noFill/>
          <a:ln w="9525">
            <a:noFill/>
            <a:round/>
            <a:headEnd/>
            <a:tailEnd/>
          </a:ln>
          <a:effectLst/>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000" b="1">
                <a:solidFill>
                  <a:srgbClr val="FF0000"/>
                </a:solidFill>
                <a:effectLst>
                  <a:outerShdw blurRad="38100" dist="38100" dir="2700000" algn="tl">
                    <a:srgbClr val="C0C0C0"/>
                  </a:outerShdw>
                </a:effectLst>
                <a:latin typeface="Arial" pitchFamily="34" charset="0"/>
              </a:rPr>
              <a:t>Activating mutations on TSHR gene in the various genetic hyperthyroidism syndromes </a:t>
            </a:r>
          </a:p>
        </p:txBody>
      </p:sp>
      <p:pic>
        <p:nvPicPr>
          <p:cNvPr id="30722" name="Picture 2"/>
          <p:cNvPicPr>
            <a:picLocks noChangeAspect="1" noChangeArrowheads="1"/>
          </p:cNvPicPr>
          <p:nvPr/>
        </p:nvPicPr>
        <p:blipFill>
          <a:blip r:embed="rId3"/>
          <a:srcRect/>
          <a:stretch>
            <a:fillRect/>
          </a:stretch>
        </p:blipFill>
        <p:spPr bwMode="auto">
          <a:xfrm>
            <a:off x="6472238" y="6499225"/>
            <a:ext cx="2446337" cy="277813"/>
          </a:xfrm>
          <a:prstGeom prst="rect">
            <a:avLst/>
          </a:prstGeom>
          <a:noFill/>
          <a:ln w="9525">
            <a:noFill/>
            <a:round/>
            <a:headEnd/>
            <a:tailEnd/>
          </a:ln>
        </p:spPr>
      </p:pic>
      <p:pic>
        <p:nvPicPr>
          <p:cNvPr id="30723" name="Picture 3"/>
          <p:cNvPicPr>
            <a:picLocks noChangeAspect="1" noChangeArrowheads="1"/>
          </p:cNvPicPr>
          <p:nvPr/>
        </p:nvPicPr>
        <p:blipFill>
          <a:blip r:embed="rId4"/>
          <a:srcRect/>
          <a:stretch>
            <a:fillRect/>
          </a:stretch>
        </p:blipFill>
        <p:spPr bwMode="auto">
          <a:xfrm>
            <a:off x="1263650" y="979488"/>
            <a:ext cx="6597650" cy="5313362"/>
          </a:xfrm>
          <a:prstGeom prst="rect">
            <a:avLst/>
          </a:prstGeom>
          <a:noFill/>
          <a:ln w="9525">
            <a:noFill/>
            <a:round/>
            <a:headEnd/>
            <a:tailEnd/>
          </a:ln>
        </p:spPr>
      </p:pic>
      <p:sp>
        <p:nvSpPr>
          <p:cNvPr id="30724" name="Text Box 4"/>
          <p:cNvSpPr txBox="1">
            <a:spLocks noChangeArrowheads="1"/>
          </p:cNvSpPr>
          <p:nvPr/>
        </p:nvSpPr>
        <p:spPr bwMode="auto">
          <a:xfrm>
            <a:off x="3032125" y="6499225"/>
            <a:ext cx="3074988"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latin typeface="Arial" pitchFamily="34" charset="0"/>
              </a:rPr>
              <a:t>Hébrant A et al. Eur J Endocrinol 2011;164:1-9</a:t>
            </a:r>
          </a:p>
        </p:txBody>
      </p:sp>
      <p:sp>
        <p:nvSpPr>
          <p:cNvPr id="30725" name="Text Box 5"/>
          <p:cNvSpPr txBox="1">
            <a:spLocks noChangeArrowheads="1"/>
          </p:cNvSpPr>
          <p:nvPr/>
        </p:nvSpPr>
        <p:spPr bwMode="auto">
          <a:xfrm>
            <a:off x="98425" y="6499225"/>
            <a:ext cx="4930775"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latin typeface="Arial" pitchFamily="34" charset="0"/>
              </a:rPr>
              <a:t>© 2011 European Society of Endocrinology</a:t>
            </a:r>
          </a:p>
        </p:txBody>
      </p:sp>
      <p:sp>
        <p:nvSpPr>
          <p:cNvPr id="30726" name="CasellaDiTesto 6"/>
          <p:cNvSpPr txBox="1">
            <a:spLocks noChangeArrowheads="1"/>
          </p:cNvSpPr>
          <p:nvPr/>
        </p:nvSpPr>
        <p:spPr bwMode="auto">
          <a:xfrm>
            <a:off x="5454650" y="5541963"/>
            <a:ext cx="2814638" cy="246062"/>
          </a:xfrm>
          <a:prstGeom prst="rect">
            <a:avLst/>
          </a:prstGeom>
          <a:noFill/>
          <a:ln w="9525">
            <a:noFill/>
            <a:miter lim="800000"/>
            <a:headEnd/>
            <a:tailEnd/>
          </a:ln>
        </p:spPr>
        <p:txBody>
          <a:bodyPr wrap="none">
            <a:spAutoFit/>
          </a:bodyPr>
          <a:lstStyle/>
          <a:p>
            <a:r>
              <a:rPr lang="it-IT" sz="1000" b="1">
                <a:latin typeface="Arial" pitchFamily="34" charset="0"/>
                <a:cs typeface="Arial" pitchFamily="34" charset="0"/>
              </a:rPr>
              <a:t>Familial Non Autoimmune Hyperthyroidism</a:t>
            </a:r>
          </a:p>
        </p:txBody>
      </p:sp>
      <p:sp>
        <p:nvSpPr>
          <p:cNvPr id="30727" name="CasellaDiTesto 7"/>
          <p:cNvSpPr txBox="1">
            <a:spLocks noChangeArrowheads="1"/>
          </p:cNvSpPr>
          <p:nvPr/>
        </p:nvSpPr>
        <p:spPr bwMode="auto">
          <a:xfrm>
            <a:off x="5432425" y="5734050"/>
            <a:ext cx="3562350" cy="246063"/>
          </a:xfrm>
          <a:prstGeom prst="rect">
            <a:avLst/>
          </a:prstGeom>
          <a:noFill/>
          <a:ln w="9525">
            <a:noFill/>
            <a:miter lim="800000"/>
            <a:headEnd/>
            <a:tailEnd/>
          </a:ln>
        </p:spPr>
        <p:txBody>
          <a:bodyPr wrap="none">
            <a:spAutoFit/>
          </a:bodyPr>
          <a:lstStyle/>
          <a:p>
            <a:r>
              <a:rPr lang="it-IT" sz="1000" b="1">
                <a:latin typeface="Arial" pitchFamily="34" charset="0"/>
                <a:cs typeface="Arial" pitchFamily="34" charset="0"/>
              </a:rPr>
              <a:t>Sporadic Congenital Non Autoimmune Hyperthyroidism</a:t>
            </a:r>
          </a:p>
        </p:txBody>
      </p:sp>
      <p:sp>
        <p:nvSpPr>
          <p:cNvPr id="30728" name="CasellaDiTesto 8"/>
          <p:cNvSpPr txBox="1">
            <a:spLocks noChangeArrowheads="1"/>
          </p:cNvSpPr>
          <p:nvPr/>
        </p:nvSpPr>
        <p:spPr bwMode="auto">
          <a:xfrm>
            <a:off x="5430838" y="6107113"/>
            <a:ext cx="1516062" cy="246062"/>
          </a:xfrm>
          <a:prstGeom prst="rect">
            <a:avLst/>
          </a:prstGeom>
          <a:noFill/>
          <a:ln w="9525">
            <a:noFill/>
            <a:miter lim="800000"/>
            <a:headEnd/>
            <a:tailEnd/>
          </a:ln>
        </p:spPr>
        <p:txBody>
          <a:bodyPr wrap="none">
            <a:spAutoFit/>
          </a:bodyPr>
          <a:lstStyle/>
          <a:p>
            <a:r>
              <a:rPr lang="it-IT" sz="1000" b="1">
                <a:latin typeface="Arial" pitchFamily="34" charset="0"/>
                <a:cs typeface="Arial" pitchFamily="34" charset="0"/>
              </a:rPr>
              <a:t>Autonomus Adenoma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srcRect l="17494" r="3656"/>
          <a:stretch>
            <a:fillRect/>
          </a:stretch>
        </p:blipFill>
        <p:spPr bwMode="auto">
          <a:xfrm>
            <a:off x="946150" y="2638425"/>
            <a:ext cx="6983413" cy="2014538"/>
          </a:xfrm>
          <a:prstGeom prst="rect">
            <a:avLst/>
          </a:prstGeom>
          <a:noFill/>
          <a:ln w="9525">
            <a:noFill/>
            <a:miter lim="800000"/>
            <a:headEnd/>
            <a:tailEnd/>
          </a:ln>
        </p:spPr>
      </p:pic>
      <p:sp>
        <p:nvSpPr>
          <p:cNvPr id="32771" name="Oval 4"/>
          <p:cNvSpPr>
            <a:spLocks noChangeArrowheads="1"/>
          </p:cNvSpPr>
          <p:nvPr/>
        </p:nvSpPr>
        <p:spPr bwMode="auto">
          <a:xfrm>
            <a:off x="4367213" y="2038350"/>
            <a:ext cx="649287" cy="360363"/>
          </a:xfrm>
          <a:prstGeom prst="ellipse">
            <a:avLst/>
          </a:prstGeom>
          <a:gradFill rotWithShape="1">
            <a:gsLst>
              <a:gs pos="0">
                <a:srgbClr val="FF0000"/>
              </a:gs>
              <a:gs pos="100000">
                <a:srgbClr val="A90000"/>
              </a:gs>
            </a:gsLst>
            <a:path path="shape">
              <a:fillToRect l="50000" t="50000" r="50000" b="50000"/>
            </a:path>
          </a:gradFill>
          <a:ln w="9525">
            <a:solidFill>
              <a:srgbClr val="000000"/>
            </a:solidFill>
            <a:round/>
            <a:headEnd/>
            <a:tailEnd/>
          </a:ln>
        </p:spPr>
        <p:txBody>
          <a:bodyPr wrap="none" anchor="ctr"/>
          <a:lstStyle/>
          <a:p>
            <a:pPr algn="ctr"/>
            <a:r>
              <a:rPr lang="it-IT" sz="1800" b="1">
                <a:solidFill>
                  <a:schemeClr val="tx2"/>
                </a:solidFill>
                <a:latin typeface="Arial" pitchFamily="34" charset="0"/>
                <a:cs typeface="Arial" pitchFamily="34" charset="0"/>
              </a:rPr>
              <a:t>TSH</a:t>
            </a:r>
          </a:p>
        </p:txBody>
      </p:sp>
      <p:sp>
        <p:nvSpPr>
          <p:cNvPr id="32772" name="Freeform 5"/>
          <p:cNvSpPr>
            <a:spLocks/>
          </p:cNvSpPr>
          <p:nvPr/>
        </p:nvSpPr>
        <p:spPr bwMode="auto">
          <a:xfrm>
            <a:off x="4186238" y="1912938"/>
            <a:ext cx="925512" cy="927100"/>
          </a:xfrm>
          <a:custGeom>
            <a:avLst/>
            <a:gdLst>
              <a:gd name="T0" fmla="*/ 0 w 783"/>
              <a:gd name="T1" fmla="*/ 2147483647 h 584"/>
              <a:gd name="T2" fmla="*/ 2147483647 w 783"/>
              <a:gd name="T3" fmla="*/ 2147483647 h 584"/>
              <a:gd name="T4" fmla="*/ 2147483647 w 783"/>
              <a:gd name="T5" fmla="*/ 2147483647 h 584"/>
              <a:gd name="T6" fmla="*/ 2147483647 w 783"/>
              <a:gd name="T7" fmla="*/ 2147483647 h 584"/>
              <a:gd name="T8" fmla="*/ 2147483647 w 783"/>
              <a:gd name="T9" fmla="*/ 2147483647 h 584"/>
              <a:gd name="T10" fmla="*/ 2147483647 w 783"/>
              <a:gd name="T11" fmla="*/ 2147483647 h 584"/>
              <a:gd name="T12" fmla="*/ 2147483647 w 783"/>
              <a:gd name="T13" fmla="*/ 2147483647 h 584"/>
              <a:gd name="T14" fmla="*/ 2147483647 w 783"/>
              <a:gd name="T15" fmla="*/ 2147483647 h 584"/>
              <a:gd name="T16" fmla="*/ 2147483647 w 783"/>
              <a:gd name="T17" fmla="*/ 2147483647 h 584"/>
              <a:gd name="T18" fmla="*/ 2147483647 w 783"/>
              <a:gd name="T19" fmla="*/ 2147483647 h 584"/>
              <a:gd name="T20" fmla="*/ 2147483647 w 783"/>
              <a:gd name="T21" fmla="*/ 2147483647 h 584"/>
              <a:gd name="T22" fmla="*/ 2147483647 w 783"/>
              <a:gd name="T23" fmla="*/ 2147483647 h 584"/>
              <a:gd name="T24" fmla="*/ 2147483647 w 783"/>
              <a:gd name="T25" fmla="*/ 2147483647 h 584"/>
              <a:gd name="T26" fmla="*/ 2147483647 w 783"/>
              <a:gd name="T27" fmla="*/ 2147483647 h 584"/>
              <a:gd name="T28" fmla="*/ 2147483647 w 783"/>
              <a:gd name="T29" fmla="*/ 2147483647 h 584"/>
              <a:gd name="T30" fmla="*/ 2147483647 w 783"/>
              <a:gd name="T31" fmla="*/ 2147483647 h 584"/>
              <a:gd name="T32" fmla="*/ 2147483647 w 783"/>
              <a:gd name="T33" fmla="*/ 2147483647 h 584"/>
              <a:gd name="T34" fmla="*/ 2147483647 w 783"/>
              <a:gd name="T35" fmla="*/ 2147483647 h 584"/>
              <a:gd name="T36" fmla="*/ 2147483647 w 783"/>
              <a:gd name="T37" fmla="*/ 2147483647 h 584"/>
              <a:gd name="T38" fmla="*/ 2147483647 w 783"/>
              <a:gd name="T39" fmla="*/ 2147483647 h 584"/>
              <a:gd name="T40" fmla="*/ 2147483647 w 783"/>
              <a:gd name="T41" fmla="*/ 2147483647 h 584"/>
              <a:gd name="T42" fmla="*/ 2147483647 w 783"/>
              <a:gd name="T43" fmla="*/ 2147483647 h 584"/>
              <a:gd name="T44" fmla="*/ 2147483647 w 783"/>
              <a:gd name="T45" fmla="*/ 2147483647 h 584"/>
              <a:gd name="T46" fmla="*/ 2147483647 w 783"/>
              <a:gd name="T47" fmla="*/ 2147483647 h 584"/>
              <a:gd name="T48" fmla="*/ 2147483647 w 783"/>
              <a:gd name="T49" fmla="*/ 2147483647 h 584"/>
              <a:gd name="T50" fmla="*/ 2147483647 w 783"/>
              <a:gd name="T51" fmla="*/ 2147483647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3"/>
              <a:gd name="T79" fmla="*/ 0 h 584"/>
              <a:gd name="T80" fmla="*/ 783 w 783"/>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3" h="584">
                <a:moveTo>
                  <a:pt x="0" y="560"/>
                </a:moveTo>
                <a:cubicBezTo>
                  <a:pt x="12" y="524"/>
                  <a:pt x="24" y="488"/>
                  <a:pt x="36" y="452"/>
                </a:cubicBezTo>
                <a:cubicBezTo>
                  <a:pt x="40" y="440"/>
                  <a:pt x="39" y="425"/>
                  <a:pt x="48" y="416"/>
                </a:cubicBezTo>
                <a:cubicBezTo>
                  <a:pt x="60" y="404"/>
                  <a:pt x="74" y="393"/>
                  <a:pt x="84" y="380"/>
                </a:cubicBezTo>
                <a:cubicBezTo>
                  <a:pt x="102" y="357"/>
                  <a:pt x="132" y="308"/>
                  <a:pt x="132" y="308"/>
                </a:cubicBezTo>
                <a:cubicBezTo>
                  <a:pt x="160" y="391"/>
                  <a:pt x="153" y="478"/>
                  <a:pt x="180" y="560"/>
                </a:cubicBezTo>
                <a:cubicBezTo>
                  <a:pt x="212" y="556"/>
                  <a:pt x="246" y="560"/>
                  <a:pt x="276" y="548"/>
                </a:cubicBezTo>
                <a:cubicBezTo>
                  <a:pt x="292" y="541"/>
                  <a:pt x="308" y="491"/>
                  <a:pt x="312" y="476"/>
                </a:cubicBezTo>
                <a:cubicBezTo>
                  <a:pt x="330" y="406"/>
                  <a:pt x="310" y="357"/>
                  <a:pt x="384" y="332"/>
                </a:cubicBezTo>
                <a:cubicBezTo>
                  <a:pt x="413" y="419"/>
                  <a:pt x="344" y="539"/>
                  <a:pt x="444" y="572"/>
                </a:cubicBezTo>
                <a:cubicBezTo>
                  <a:pt x="504" y="532"/>
                  <a:pt x="510" y="494"/>
                  <a:pt x="540" y="440"/>
                </a:cubicBezTo>
                <a:cubicBezTo>
                  <a:pt x="554" y="415"/>
                  <a:pt x="588" y="368"/>
                  <a:pt x="588" y="368"/>
                </a:cubicBezTo>
                <a:cubicBezTo>
                  <a:pt x="600" y="372"/>
                  <a:pt x="621" y="368"/>
                  <a:pt x="624" y="380"/>
                </a:cubicBezTo>
                <a:cubicBezTo>
                  <a:pt x="647" y="485"/>
                  <a:pt x="578" y="455"/>
                  <a:pt x="624" y="548"/>
                </a:cubicBezTo>
                <a:cubicBezTo>
                  <a:pt x="633" y="567"/>
                  <a:pt x="679" y="578"/>
                  <a:pt x="696" y="584"/>
                </a:cubicBezTo>
                <a:cubicBezTo>
                  <a:pt x="753" y="546"/>
                  <a:pt x="727" y="574"/>
                  <a:pt x="756" y="488"/>
                </a:cubicBezTo>
                <a:cubicBezTo>
                  <a:pt x="760" y="476"/>
                  <a:pt x="768" y="452"/>
                  <a:pt x="768" y="452"/>
                </a:cubicBezTo>
                <a:cubicBezTo>
                  <a:pt x="764" y="392"/>
                  <a:pt x="771" y="330"/>
                  <a:pt x="756" y="272"/>
                </a:cubicBezTo>
                <a:cubicBezTo>
                  <a:pt x="753" y="260"/>
                  <a:pt x="729" y="269"/>
                  <a:pt x="720" y="260"/>
                </a:cubicBezTo>
                <a:cubicBezTo>
                  <a:pt x="711" y="251"/>
                  <a:pt x="712" y="236"/>
                  <a:pt x="708" y="224"/>
                </a:cubicBezTo>
                <a:cubicBezTo>
                  <a:pt x="783" y="0"/>
                  <a:pt x="445" y="60"/>
                  <a:pt x="348" y="56"/>
                </a:cubicBezTo>
                <a:cubicBezTo>
                  <a:pt x="242" y="46"/>
                  <a:pt x="202" y="22"/>
                  <a:pt x="132" y="92"/>
                </a:cubicBezTo>
                <a:cubicBezTo>
                  <a:pt x="124" y="116"/>
                  <a:pt x="116" y="140"/>
                  <a:pt x="108" y="164"/>
                </a:cubicBezTo>
                <a:cubicBezTo>
                  <a:pt x="104" y="176"/>
                  <a:pt x="96" y="200"/>
                  <a:pt x="96" y="200"/>
                </a:cubicBezTo>
                <a:cubicBezTo>
                  <a:pt x="100" y="212"/>
                  <a:pt x="99" y="227"/>
                  <a:pt x="108" y="236"/>
                </a:cubicBezTo>
                <a:cubicBezTo>
                  <a:pt x="121" y="249"/>
                  <a:pt x="143" y="247"/>
                  <a:pt x="156" y="260"/>
                </a:cubicBezTo>
              </a:path>
            </a:pathLst>
          </a:custGeom>
          <a:noFill/>
          <a:ln w="57150">
            <a:solidFill>
              <a:schemeClr val="accent2"/>
            </a:solidFill>
            <a:round/>
            <a:headEnd/>
            <a:tailEnd/>
          </a:ln>
        </p:spPr>
        <p:txBody>
          <a:bodyPr/>
          <a:lstStyle/>
          <a:p>
            <a:endParaRPr lang="it-IT"/>
          </a:p>
        </p:txBody>
      </p:sp>
      <p:sp>
        <p:nvSpPr>
          <p:cNvPr id="32773" name="Oval 6"/>
          <p:cNvSpPr>
            <a:spLocks noChangeArrowheads="1"/>
          </p:cNvSpPr>
          <p:nvPr/>
        </p:nvSpPr>
        <p:spPr bwMode="auto">
          <a:xfrm>
            <a:off x="3940175" y="2776538"/>
            <a:ext cx="576263" cy="576262"/>
          </a:xfrm>
          <a:prstGeom prst="ellipse">
            <a:avLst/>
          </a:prstGeom>
          <a:gradFill rotWithShape="1">
            <a:gsLst>
              <a:gs pos="0">
                <a:srgbClr val="6500A9"/>
              </a:gs>
              <a:gs pos="50000">
                <a:srgbClr val="9900FF"/>
              </a:gs>
              <a:gs pos="100000">
                <a:srgbClr val="6500A9"/>
              </a:gs>
            </a:gsLst>
            <a:lin ang="5400000" scaled="1"/>
          </a:gradFill>
          <a:ln w="9525">
            <a:solidFill>
              <a:srgbClr val="000000"/>
            </a:solidFill>
            <a:round/>
            <a:headEnd/>
            <a:tailEnd/>
          </a:ln>
        </p:spPr>
        <p:txBody>
          <a:bodyPr wrap="none" anchor="ctr"/>
          <a:lstStyle/>
          <a:p>
            <a:pPr algn="ctr"/>
            <a:r>
              <a:rPr lang="it-IT" sz="1800" b="1">
                <a:latin typeface="Tahoma" pitchFamily="34" charset="0"/>
                <a:cs typeface="Arial" pitchFamily="34" charset="0"/>
              </a:rPr>
              <a:t>G</a:t>
            </a:r>
            <a:r>
              <a:rPr lang="it-IT" sz="1800" b="1" baseline="-25000">
                <a:latin typeface="Tahoma" pitchFamily="34" charset="0"/>
                <a:cs typeface="Arial" pitchFamily="34" charset="0"/>
              </a:rPr>
              <a:t>s</a:t>
            </a:r>
          </a:p>
        </p:txBody>
      </p:sp>
      <p:sp>
        <p:nvSpPr>
          <p:cNvPr id="32774" name="Oval 7"/>
          <p:cNvSpPr>
            <a:spLocks noChangeArrowheads="1"/>
          </p:cNvSpPr>
          <p:nvPr/>
        </p:nvSpPr>
        <p:spPr bwMode="auto">
          <a:xfrm>
            <a:off x="4851400" y="2846388"/>
            <a:ext cx="576263" cy="576262"/>
          </a:xfrm>
          <a:prstGeom prst="ellipse">
            <a:avLst/>
          </a:prstGeom>
          <a:gradFill rotWithShape="1">
            <a:gsLst>
              <a:gs pos="0">
                <a:srgbClr val="4400A9"/>
              </a:gs>
              <a:gs pos="50000">
                <a:srgbClr val="6600FF"/>
              </a:gs>
              <a:gs pos="100000">
                <a:srgbClr val="4400A9"/>
              </a:gs>
            </a:gsLst>
            <a:lin ang="5400000" scaled="1"/>
          </a:gradFill>
          <a:ln w="9525">
            <a:solidFill>
              <a:srgbClr val="000000"/>
            </a:solidFill>
            <a:round/>
            <a:headEnd/>
            <a:tailEnd/>
          </a:ln>
        </p:spPr>
        <p:txBody>
          <a:bodyPr wrap="none" anchor="ctr"/>
          <a:lstStyle/>
          <a:p>
            <a:pPr algn="ctr"/>
            <a:r>
              <a:rPr lang="it-IT" sz="1800" b="1">
                <a:latin typeface="Tahoma" pitchFamily="34" charset="0"/>
                <a:cs typeface="Arial" pitchFamily="34" charset="0"/>
              </a:rPr>
              <a:t>G</a:t>
            </a:r>
            <a:r>
              <a:rPr lang="it-IT" sz="1800" b="1" baseline="-25000">
                <a:latin typeface="Tahoma" pitchFamily="34" charset="0"/>
                <a:cs typeface="Arial" pitchFamily="34" charset="0"/>
              </a:rPr>
              <a:t>q</a:t>
            </a:r>
          </a:p>
        </p:txBody>
      </p:sp>
      <p:sp>
        <p:nvSpPr>
          <p:cNvPr id="32775" name="Text Box 8"/>
          <p:cNvSpPr txBox="1">
            <a:spLocks noChangeArrowheads="1"/>
          </p:cNvSpPr>
          <p:nvPr/>
        </p:nvSpPr>
        <p:spPr bwMode="auto">
          <a:xfrm>
            <a:off x="1974850" y="3008313"/>
            <a:ext cx="1336675" cy="641350"/>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Adenylate</a:t>
            </a:r>
          </a:p>
          <a:p>
            <a:pPr algn="ctr"/>
            <a:r>
              <a:rPr lang="it-IT" sz="1800" b="1">
                <a:solidFill>
                  <a:schemeClr val="bg1"/>
                </a:solidFill>
                <a:latin typeface="Tahoma" pitchFamily="34" charset="0"/>
                <a:cs typeface="Arial" pitchFamily="34" charset="0"/>
              </a:rPr>
              <a:t>Cyclase</a:t>
            </a:r>
          </a:p>
        </p:txBody>
      </p:sp>
      <p:sp>
        <p:nvSpPr>
          <p:cNvPr id="32776" name="Text Box 9"/>
          <p:cNvSpPr txBox="1">
            <a:spLocks noChangeArrowheads="1"/>
          </p:cNvSpPr>
          <p:nvPr/>
        </p:nvSpPr>
        <p:spPr bwMode="auto">
          <a:xfrm>
            <a:off x="6084888" y="3062288"/>
            <a:ext cx="2062162" cy="366712"/>
          </a:xfrm>
          <a:prstGeom prst="rect">
            <a:avLst/>
          </a:prstGeom>
          <a:noFill/>
          <a:ln w="9525">
            <a:noFill/>
            <a:miter lim="800000"/>
            <a:headEnd/>
            <a:tailEnd/>
          </a:ln>
        </p:spPr>
        <p:txBody>
          <a:bodyPr wrap="none">
            <a:spAutoFit/>
          </a:bodyPr>
          <a:lstStyle/>
          <a:p>
            <a:r>
              <a:rPr lang="it-IT" sz="1800" b="1">
                <a:solidFill>
                  <a:schemeClr val="bg1"/>
                </a:solidFill>
                <a:latin typeface="Tahoma" pitchFamily="34" charset="0"/>
                <a:cs typeface="Arial" pitchFamily="34" charset="0"/>
              </a:rPr>
              <a:t>Phospholipase C</a:t>
            </a:r>
          </a:p>
        </p:txBody>
      </p:sp>
      <p:sp>
        <p:nvSpPr>
          <p:cNvPr id="32777" name="Line 10"/>
          <p:cNvSpPr>
            <a:spLocks noChangeShapeType="1"/>
          </p:cNvSpPr>
          <p:nvPr/>
        </p:nvSpPr>
        <p:spPr bwMode="auto">
          <a:xfrm flipH="1">
            <a:off x="3316288" y="3133725"/>
            <a:ext cx="565150" cy="73025"/>
          </a:xfrm>
          <a:prstGeom prst="line">
            <a:avLst/>
          </a:prstGeom>
          <a:noFill/>
          <a:ln w="28575">
            <a:solidFill>
              <a:schemeClr val="bg1"/>
            </a:solidFill>
            <a:round/>
            <a:headEnd/>
            <a:tailEnd type="triangle" w="med" len="med"/>
          </a:ln>
        </p:spPr>
        <p:txBody>
          <a:bodyPr/>
          <a:lstStyle/>
          <a:p>
            <a:endParaRPr lang="it-IT"/>
          </a:p>
        </p:txBody>
      </p:sp>
      <p:sp>
        <p:nvSpPr>
          <p:cNvPr id="32778" name="Line 11"/>
          <p:cNvSpPr>
            <a:spLocks noChangeShapeType="1"/>
          </p:cNvSpPr>
          <p:nvPr/>
        </p:nvSpPr>
        <p:spPr bwMode="auto">
          <a:xfrm>
            <a:off x="5522913" y="3135313"/>
            <a:ext cx="538162" cy="101600"/>
          </a:xfrm>
          <a:prstGeom prst="line">
            <a:avLst/>
          </a:prstGeom>
          <a:noFill/>
          <a:ln w="28575">
            <a:solidFill>
              <a:schemeClr val="bg1"/>
            </a:solidFill>
            <a:round/>
            <a:headEnd/>
            <a:tailEnd type="triangle" w="med" len="med"/>
          </a:ln>
        </p:spPr>
        <p:txBody>
          <a:bodyPr/>
          <a:lstStyle/>
          <a:p>
            <a:endParaRPr lang="it-IT"/>
          </a:p>
        </p:txBody>
      </p:sp>
      <p:sp>
        <p:nvSpPr>
          <p:cNvPr id="32779" name="Line 12"/>
          <p:cNvSpPr>
            <a:spLocks noChangeShapeType="1"/>
          </p:cNvSpPr>
          <p:nvPr/>
        </p:nvSpPr>
        <p:spPr bwMode="auto">
          <a:xfrm>
            <a:off x="2643188" y="3643313"/>
            <a:ext cx="0" cy="493712"/>
          </a:xfrm>
          <a:prstGeom prst="line">
            <a:avLst/>
          </a:prstGeom>
          <a:noFill/>
          <a:ln w="28575">
            <a:solidFill>
              <a:schemeClr val="bg1"/>
            </a:solidFill>
            <a:round/>
            <a:headEnd/>
            <a:tailEnd type="triangle" w="med" len="med"/>
          </a:ln>
        </p:spPr>
        <p:txBody>
          <a:bodyPr/>
          <a:lstStyle/>
          <a:p>
            <a:endParaRPr lang="it-IT"/>
          </a:p>
        </p:txBody>
      </p:sp>
      <p:sp>
        <p:nvSpPr>
          <p:cNvPr id="32780" name="Line 13"/>
          <p:cNvSpPr>
            <a:spLocks noChangeShapeType="1"/>
          </p:cNvSpPr>
          <p:nvPr/>
        </p:nvSpPr>
        <p:spPr bwMode="auto">
          <a:xfrm flipH="1">
            <a:off x="6202363" y="3429000"/>
            <a:ext cx="504825" cy="360363"/>
          </a:xfrm>
          <a:prstGeom prst="line">
            <a:avLst/>
          </a:prstGeom>
          <a:noFill/>
          <a:ln w="28575">
            <a:solidFill>
              <a:schemeClr val="bg1"/>
            </a:solidFill>
            <a:round/>
            <a:headEnd/>
            <a:tailEnd type="triangle" w="med" len="med"/>
          </a:ln>
        </p:spPr>
        <p:txBody>
          <a:bodyPr/>
          <a:lstStyle/>
          <a:p>
            <a:endParaRPr lang="it-IT"/>
          </a:p>
        </p:txBody>
      </p:sp>
      <p:sp>
        <p:nvSpPr>
          <p:cNvPr id="32781" name="Line 14"/>
          <p:cNvSpPr>
            <a:spLocks noChangeShapeType="1"/>
          </p:cNvSpPr>
          <p:nvPr/>
        </p:nvSpPr>
        <p:spPr bwMode="auto">
          <a:xfrm>
            <a:off x="7337425" y="3440113"/>
            <a:ext cx="434975" cy="347662"/>
          </a:xfrm>
          <a:prstGeom prst="line">
            <a:avLst/>
          </a:prstGeom>
          <a:noFill/>
          <a:ln w="28575">
            <a:solidFill>
              <a:schemeClr val="bg1"/>
            </a:solidFill>
            <a:round/>
            <a:headEnd/>
            <a:tailEnd type="triangle" w="med" len="med"/>
          </a:ln>
        </p:spPr>
        <p:txBody>
          <a:bodyPr/>
          <a:lstStyle/>
          <a:p>
            <a:endParaRPr lang="it-IT"/>
          </a:p>
        </p:txBody>
      </p:sp>
      <p:sp>
        <p:nvSpPr>
          <p:cNvPr id="32782" name="Text Box 15"/>
          <p:cNvSpPr txBox="1">
            <a:spLocks noChangeArrowheads="1"/>
          </p:cNvSpPr>
          <p:nvPr/>
        </p:nvSpPr>
        <p:spPr bwMode="auto">
          <a:xfrm>
            <a:off x="2235200" y="4141788"/>
            <a:ext cx="817563"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cAMP</a:t>
            </a:r>
          </a:p>
        </p:txBody>
      </p:sp>
      <p:sp>
        <p:nvSpPr>
          <p:cNvPr id="32783" name="Text Box 16"/>
          <p:cNvSpPr txBox="1">
            <a:spLocks noChangeArrowheads="1"/>
          </p:cNvSpPr>
          <p:nvPr/>
        </p:nvSpPr>
        <p:spPr bwMode="auto">
          <a:xfrm>
            <a:off x="5130800" y="1987550"/>
            <a:ext cx="1155700" cy="641350"/>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TSH</a:t>
            </a:r>
          </a:p>
          <a:p>
            <a:pPr algn="ctr"/>
            <a:r>
              <a:rPr lang="it-IT" sz="1800" b="1">
                <a:solidFill>
                  <a:schemeClr val="bg1"/>
                </a:solidFill>
                <a:latin typeface="Tahoma" pitchFamily="34" charset="0"/>
                <a:cs typeface="Arial" pitchFamily="34" charset="0"/>
              </a:rPr>
              <a:t>receptor</a:t>
            </a:r>
          </a:p>
        </p:txBody>
      </p:sp>
      <p:sp>
        <p:nvSpPr>
          <p:cNvPr id="32784" name="Text Box 17"/>
          <p:cNvSpPr txBox="1">
            <a:spLocks noChangeArrowheads="1"/>
          </p:cNvSpPr>
          <p:nvPr/>
        </p:nvSpPr>
        <p:spPr bwMode="auto">
          <a:xfrm>
            <a:off x="5861050" y="3805238"/>
            <a:ext cx="684213"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DAG</a:t>
            </a:r>
            <a:endParaRPr lang="it-IT" sz="1800" b="1" baseline="30000">
              <a:solidFill>
                <a:schemeClr val="bg1"/>
              </a:solidFill>
              <a:latin typeface="Tahoma" pitchFamily="34" charset="0"/>
              <a:cs typeface="Arial" pitchFamily="34" charset="0"/>
            </a:endParaRPr>
          </a:p>
        </p:txBody>
      </p:sp>
      <p:sp>
        <p:nvSpPr>
          <p:cNvPr id="32785" name="Text Box 18"/>
          <p:cNvSpPr txBox="1">
            <a:spLocks noChangeArrowheads="1"/>
          </p:cNvSpPr>
          <p:nvPr/>
        </p:nvSpPr>
        <p:spPr bwMode="auto">
          <a:xfrm>
            <a:off x="7462838" y="3805238"/>
            <a:ext cx="592137"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IP3</a:t>
            </a:r>
            <a:endParaRPr lang="it-IT" sz="1800" b="1" baseline="30000">
              <a:solidFill>
                <a:schemeClr val="bg1"/>
              </a:solidFill>
              <a:latin typeface="Tahoma" pitchFamily="34" charset="0"/>
              <a:cs typeface="Arial" pitchFamily="34" charset="0"/>
            </a:endParaRPr>
          </a:p>
        </p:txBody>
      </p:sp>
      <p:sp>
        <p:nvSpPr>
          <p:cNvPr id="32786" name="Line 19"/>
          <p:cNvSpPr>
            <a:spLocks noChangeShapeType="1"/>
          </p:cNvSpPr>
          <p:nvPr/>
        </p:nvSpPr>
        <p:spPr bwMode="auto">
          <a:xfrm>
            <a:off x="2643188" y="4519613"/>
            <a:ext cx="0" cy="493712"/>
          </a:xfrm>
          <a:prstGeom prst="line">
            <a:avLst/>
          </a:prstGeom>
          <a:noFill/>
          <a:ln w="28575">
            <a:solidFill>
              <a:schemeClr val="bg1"/>
            </a:solidFill>
            <a:round/>
            <a:headEnd/>
            <a:tailEnd type="triangle" w="med" len="med"/>
          </a:ln>
        </p:spPr>
        <p:txBody>
          <a:bodyPr/>
          <a:lstStyle/>
          <a:p>
            <a:endParaRPr lang="it-IT"/>
          </a:p>
        </p:txBody>
      </p:sp>
      <p:sp>
        <p:nvSpPr>
          <p:cNvPr id="32787" name="Text Box 20"/>
          <p:cNvSpPr txBox="1">
            <a:spLocks noChangeArrowheads="1"/>
          </p:cNvSpPr>
          <p:nvPr/>
        </p:nvSpPr>
        <p:spPr bwMode="auto">
          <a:xfrm>
            <a:off x="2317750" y="5006975"/>
            <a:ext cx="650875" cy="366713"/>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PKA</a:t>
            </a:r>
          </a:p>
        </p:txBody>
      </p:sp>
      <p:sp>
        <p:nvSpPr>
          <p:cNvPr id="32788" name="Text Box 21"/>
          <p:cNvSpPr txBox="1">
            <a:spLocks noChangeArrowheads="1"/>
          </p:cNvSpPr>
          <p:nvPr/>
        </p:nvSpPr>
        <p:spPr bwMode="auto">
          <a:xfrm>
            <a:off x="5810250" y="4618038"/>
            <a:ext cx="782638"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Duox</a:t>
            </a:r>
            <a:endParaRPr lang="it-IT" sz="1800" b="1" baseline="30000">
              <a:solidFill>
                <a:schemeClr val="bg1"/>
              </a:solidFill>
              <a:latin typeface="Tahoma" pitchFamily="34" charset="0"/>
              <a:cs typeface="Arial" pitchFamily="34" charset="0"/>
            </a:endParaRPr>
          </a:p>
        </p:txBody>
      </p:sp>
      <p:sp>
        <p:nvSpPr>
          <p:cNvPr id="32789" name="Line 22"/>
          <p:cNvSpPr>
            <a:spLocks noChangeShapeType="1"/>
          </p:cNvSpPr>
          <p:nvPr/>
        </p:nvSpPr>
        <p:spPr bwMode="auto">
          <a:xfrm>
            <a:off x="6200775" y="4144963"/>
            <a:ext cx="0" cy="493712"/>
          </a:xfrm>
          <a:prstGeom prst="line">
            <a:avLst/>
          </a:prstGeom>
          <a:noFill/>
          <a:ln w="28575">
            <a:solidFill>
              <a:schemeClr val="bg1"/>
            </a:solidFill>
            <a:round/>
            <a:headEnd/>
            <a:tailEnd type="triangle" w="med" len="med"/>
          </a:ln>
        </p:spPr>
        <p:txBody>
          <a:bodyPr/>
          <a:lstStyle/>
          <a:p>
            <a:endParaRPr lang="it-IT"/>
          </a:p>
        </p:txBody>
      </p:sp>
      <p:sp>
        <p:nvSpPr>
          <p:cNvPr id="32790" name="Text Box 23"/>
          <p:cNvSpPr txBox="1">
            <a:spLocks noChangeArrowheads="1"/>
          </p:cNvSpPr>
          <p:nvPr/>
        </p:nvSpPr>
        <p:spPr bwMode="auto">
          <a:xfrm>
            <a:off x="7396163" y="4616450"/>
            <a:ext cx="723900" cy="366713"/>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Ca</a:t>
            </a:r>
            <a:r>
              <a:rPr lang="it-IT" sz="1800" b="1" baseline="30000">
                <a:solidFill>
                  <a:schemeClr val="bg1"/>
                </a:solidFill>
                <a:latin typeface="Tahoma" pitchFamily="34" charset="0"/>
                <a:cs typeface="Arial" pitchFamily="34" charset="0"/>
              </a:rPr>
              <a:t>++</a:t>
            </a:r>
          </a:p>
        </p:txBody>
      </p:sp>
      <p:sp>
        <p:nvSpPr>
          <p:cNvPr id="32791" name="Line 24"/>
          <p:cNvSpPr>
            <a:spLocks noChangeShapeType="1"/>
          </p:cNvSpPr>
          <p:nvPr/>
        </p:nvSpPr>
        <p:spPr bwMode="auto">
          <a:xfrm>
            <a:off x="7759700" y="4144963"/>
            <a:ext cx="0" cy="493712"/>
          </a:xfrm>
          <a:prstGeom prst="line">
            <a:avLst/>
          </a:prstGeom>
          <a:noFill/>
          <a:ln w="28575">
            <a:solidFill>
              <a:schemeClr val="bg1"/>
            </a:solidFill>
            <a:round/>
            <a:headEnd/>
            <a:tailEnd type="triangle" w="med" len="med"/>
          </a:ln>
        </p:spPr>
        <p:txBody>
          <a:bodyPr/>
          <a:lstStyle/>
          <a:p>
            <a:endParaRPr lang="it-IT"/>
          </a:p>
        </p:txBody>
      </p:sp>
      <p:sp>
        <p:nvSpPr>
          <p:cNvPr id="32792" name="Line 25"/>
          <p:cNvSpPr>
            <a:spLocks noChangeShapeType="1"/>
          </p:cNvSpPr>
          <p:nvPr/>
        </p:nvSpPr>
        <p:spPr bwMode="auto">
          <a:xfrm>
            <a:off x="6597650" y="4800600"/>
            <a:ext cx="798513" cy="0"/>
          </a:xfrm>
          <a:prstGeom prst="line">
            <a:avLst/>
          </a:prstGeom>
          <a:noFill/>
          <a:ln w="28575">
            <a:solidFill>
              <a:schemeClr val="bg1"/>
            </a:solidFill>
            <a:round/>
            <a:headEnd type="triangle" w="med" len="med"/>
            <a:tailEnd/>
          </a:ln>
        </p:spPr>
        <p:txBody>
          <a:bodyPr/>
          <a:lstStyle/>
          <a:p>
            <a:endParaRPr lang="it-IT"/>
          </a:p>
        </p:txBody>
      </p:sp>
      <p:sp>
        <p:nvSpPr>
          <p:cNvPr id="32793" name="Text Box 26"/>
          <p:cNvSpPr txBox="1">
            <a:spLocks noChangeArrowheads="1"/>
          </p:cNvSpPr>
          <p:nvPr/>
        </p:nvSpPr>
        <p:spPr bwMode="auto">
          <a:xfrm>
            <a:off x="5842000" y="5500688"/>
            <a:ext cx="728663"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H</a:t>
            </a:r>
            <a:r>
              <a:rPr lang="it-IT" sz="1800" b="1" baseline="-25000">
                <a:solidFill>
                  <a:schemeClr val="bg1"/>
                </a:solidFill>
                <a:latin typeface="Tahoma" pitchFamily="34" charset="0"/>
                <a:cs typeface="Arial" pitchFamily="34" charset="0"/>
              </a:rPr>
              <a:t>2</a:t>
            </a:r>
            <a:r>
              <a:rPr lang="it-IT" sz="1800" b="1">
                <a:solidFill>
                  <a:schemeClr val="bg1"/>
                </a:solidFill>
                <a:latin typeface="Tahoma" pitchFamily="34" charset="0"/>
                <a:cs typeface="Arial" pitchFamily="34" charset="0"/>
              </a:rPr>
              <a:t>O</a:t>
            </a:r>
            <a:r>
              <a:rPr lang="it-IT" sz="1800" b="1" baseline="-25000">
                <a:solidFill>
                  <a:schemeClr val="bg1"/>
                </a:solidFill>
                <a:latin typeface="Tahoma" pitchFamily="34" charset="0"/>
                <a:cs typeface="Arial" pitchFamily="34" charset="0"/>
              </a:rPr>
              <a:t>2</a:t>
            </a:r>
          </a:p>
        </p:txBody>
      </p:sp>
      <p:sp>
        <p:nvSpPr>
          <p:cNvPr id="32794" name="Line 27"/>
          <p:cNvSpPr>
            <a:spLocks noChangeShapeType="1"/>
          </p:cNvSpPr>
          <p:nvPr/>
        </p:nvSpPr>
        <p:spPr bwMode="auto">
          <a:xfrm>
            <a:off x="6205538" y="4997450"/>
            <a:ext cx="0" cy="493713"/>
          </a:xfrm>
          <a:prstGeom prst="line">
            <a:avLst/>
          </a:prstGeom>
          <a:noFill/>
          <a:ln w="28575">
            <a:solidFill>
              <a:schemeClr val="bg1"/>
            </a:solidFill>
            <a:round/>
            <a:headEnd/>
            <a:tailEnd type="triangle" w="med" len="med"/>
          </a:ln>
        </p:spPr>
        <p:txBody>
          <a:bodyPr/>
          <a:lstStyle/>
          <a:p>
            <a:endParaRPr lang="it-IT"/>
          </a:p>
        </p:txBody>
      </p:sp>
      <p:sp>
        <p:nvSpPr>
          <p:cNvPr id="32795" name="Text Box 28"/>
          <p:cNvSpPr txBox="1">
            <a:spLocks noChangeArrowheads="1"/>
          </p:cNvSpPr>
          <p:nvPr/>
        </p:nvSpPr>
        <p:spPr bwMode="auto">
          <a:xfrm>
            <a:off x="730250" y="5984875"/>
            <a:ext cx="1892300" cy="400050"/>
          </a:xfrm>
          <a:prstGeom prst="rect">
            <a:avLst/>
          </a:prstGeom>
          <a:noFill/>
          <a:ln w="9525">
            <a:noFill/>
            <a:miter lim="800000"/>
            <a:headEnd/>
            <a:tailEnd/>
          </a:ln>
        </p:spPr>
        <p:txBody>
          <a:bodyPr wrap="none">
            <a:spAutoFit/>
          </a:bodyPr>
          <a:lstStyle/>
          <a:p>
            <a:r>
              <a:rPr lang="it-IT" sz="2000" b="1">
                <a:solidFill>
                  <a:srgbClr val="FFFF00"/>
                </a:solidFill>
                <a:latin typeface="Arial" pitchFamily="34" charset="0"/>
                <a:cs typeface="Arial" pitchFamily="34" charset="0"/>
              </a:rPr>
              <a:t>↑ </a:t>
            </a:r>
            <a:r>
              <a:rPr lang="it-IT" sz="2000" b="1">
                <a:solidFill>
                  <a:srgbClr val="FFFF00"/>
                </a:solidFill>
                <a:latin typeface="Tahoma" pitchFamily="34" charset="0"/>
                <a:cs typeface="Arial" pitchFamily="34" charset="0"/>
              </a:rPr>
              <a:t>SECRETION</a:t>
            </a:r>
          </a:p>
        </p:txBody>
      </p:sp>
      <p:sp>
        <p:nvSpPr>
          <p:cNvPr id="32796" name="Text Box 29"/>
          <p:cNvSpPr txBox="1">
            <a:spLocks noChangeArrowheads="1"/>
          </p:cNvSpPr>
          <p:nvPr/>
        </p:nvSpPr>
        <p:spPr bwMode="auto">
          <a:xfrm>
            <a:off x="2674938" y="5984875"/>
            <a:ext cx="2549525" cy="400050"/>
          </a:xfrm>
          <a:prstGeom prst="rect">
            <a:avLst/>
          </a:prstGeom>
          <a:noFill/>
          <a:ln w="9525">
            <a:noFill/>
            <a:miter lim="800000"/>
            <a:headEnd/>
            <a:tailEnd/>
          </a:ln>
        </p:spPr>
        <p:txBody>
          <a:bodyPr wrap="none">
            <a:spAutoFit/>
          </a:bodyPr>
          <a:lstStyle/>
          <a:p>
            <a:r>
              <a:rPr lang="it-IT" sz="2000" b="1">
                <a:solidFill>
                  <a:srgbClr val="FFFF00"/>
                </a:solidFill>
                <a:latin typeface="Arial" pitchFamily="34" charset="0"/>
                <a:cs typeface="Arial" pitchFamily="34" charset="0"/>
              </a:rPr>
              <a:t>↑ </a:t>
            </a:r>
            <a:r>
              <a:rPr lang="it-IT" sz="2000" b="1">
                <a:solidFill>
                  <a:srgbClr val="FFFF00"/>
                </a:solidFill>
                <a:latin typeface="Tahoma" pitchFamily="34" charset="0"/>
                <a:cs typeface="Arial" pitchFamily="34" charset="0"/>
              </a:rPr>
              <a:t>PROLIFERATION</a:t>
            </a:r>
          </a:p>
        </p:txBody>
      </p:sp>
      <p:sp>
        <p:nvSpPr>
          <p:cNvPr id="32797" name="Text Box 30"/>
          <p:cNvSpPr txBox="1">
            <a:spLocks noChangeArrowheads="1"/>
          </p:cNvSpPr>
          <p:nvPr/>
        </p:nvSpPr>
        <p:spPr bwMode="auto">
          <a:xfrm>
            <a:off x="5287963" y="6111875"/>
            <a:ext cx="3043237" cy="708025"/>
          </a:xfrm>
          <a:prstGeom prst="rect">
            <a:avLst/>
          </a:prstGeom>
          <a:noFill/>
          <a:ln w="9525">
            <a:noFill/>
            <a:miter lim="800000"/>
            <a:headEnd/>
            <a:tailEnd/>
          </a:ln>
        </p:spPr>
        <p:txBody>
          <a:bodyPr wrap="none">
            <a:spAutoFit/>
          </a:bodyPr>
          <a:lstStyle/>
          <a:p>
            <a:pPr algn="ctr"/>
            <a:r>
              <a:rPr lang="it-IT" sz="2000" b="1">
                <a:solidFill>
                  <a:srgbClr val="FFFF00"/>
                </a:solidFill>
                <a:latin typeface="Arial" pitchFamily="34" charset="0"/>
                <a:cs typeface="Arial" pitchFamily="34" charset="0"/>
              </a:rPr>
              <a:t>↑ </a:t>
            </a:r>
            <a:r>
              <a:rPr lang="it-IT" sz="2000" b="1">
                <a:solidFill>
                  <a:srgbClr val="FFFF00"/>
                </a:solidFill>
                <a:latin typeface="Tahoma" pitchFamily="34" charset="0"/>
                <a:cs typeface="Arial" pitchFamily="34" charset="0"/>
              </a:rPr>
              <a:t>THYROID HORMONE</a:t>
            </a:r>
          </a:p>
          <a:p>
            <a:pPr algn="ctr"/>
            <a:r>
              <a:rPr lang="it-IT" sz="2000" b="1">
                <a:solidFill>
                  <a:srgbClr val="FFFF00"/>
                </a:solidFill>
                <a:latin typeface="Tahoma" pitchFamily="34" charset="0"/>
                <a:cs typeface="Arial" pitchFamily="34" charset="0"/>
              </a:rPr>
              <a:t>SYNTHESIS</a:t>
            </a:r>
          </a:p>
        </p:txBody>
      </p:sp>
      <p:sp>
        <p:nvSpPr>
          <p:cNvPr id="32798" name="Line 31"/>
          <p:cNvSpPr>
            <a:spLocks noChangeShapeType="1"/>
          </p:cNvSpPr>
          <p:nvPr/>
        </p:nvSpPr>
        <p:spPr bwMode="auto">
          <a:xfrm flipH="1">
            <a:off x="1763713" y="5373688"/>
            <a:ext cx="622300" cy="620712"/>
          </a:xfrm>
          <a:prstGeom prst="line">
            <a:avLst/>
          </a:prstGeom>
          <a:noFill/>
          <a:ln w="38100">
            <a:solidFill>
              <a:schemeClr val="bg1"/>
            </a:solidFill>
            <a:round/>
            <a:headEnd/>
            <a:tailEnd type="triangle" w="med" len="med"/>
          </a:ln>
        </p:spPr>
        <p:txBody>
          <a:bodyPr/>
          <a:lstStyle/>
          <a:p>
            <a:endParaRPr lang="it-IT"/>
          </a:p>
        </p:txBody>
      </p:sp>
      <p:sp>
        <p:nvSpPr>
          <p:cNvPr id="32799" name="Line 32"/>
          <p:cNvSpPr>
            <a:spLocks noChangeShapeType="1"/>
          </p:cNvSpPr>
          <p:nvPr/>
        </p:nvSpPr>
        <p:spPr bwMode="auto">
          <a:xfrm>
            <a:off x="2892425" y="5362575"/>
            <a:ext cx="612775" cy="631825"/>
          </a:xfrm>
          <a:prstGeom prst="line">
            <a:avLst/>
          </a:prstGeom>
          <a:noFill/>
          <a:ln w="38100">
            <a:solidFill>
              <a:schemeClr val="bg1"/>
            </a:solidFill>
            <a:round/>
            <a:headEnd/>
            <a:tailEnd type="triangle" w="med" len="med"/>
          </a:ln>
        </p:spPr>
        <p:txBody>
          <a:bodyPr/>
          <a:lstStyle/>
          <a:p>
            <a:endParaRPr lang="it-IT"/>
          </a:p>
        </p:txBody>
      </p:sp>
      <p:sp>
        <p:nvSpPr>
          <p:cNvPr id="32800" name="Line 33"/>
          <p:cNvSpPr>
            <a:spLocks noChangeShapeType="1"/>
          </p:cNvSpPr>
          <p:nvPr/>
        </p:nvSpPr>
        <p:spPr bwMode="auto">
          <a:xfrm>
            <a:off x="6472238" y="5878513"/>
            <a:ext cx="250825" cy="287337"/>
          </a:xfrm>
          <a:prstGeom prst="line">
            <a:avLst/>
          </a:prstGeom>
          <a:noFill/>
          <a:ln w="38100">
            <a:solidFill>
              <a:schemeClr val="bg1"/>
            </a:solidFill>
            <a:round/>
            <a:headEnd/>
            <a:tailEnd type="triangle" w="med" len="med"/>
          </a:ln>
        </p:spPr>
        <p:txBody>
          <a:bodyPr/>
          <a:lstStyle/>
          <a:p>
            <a:endParaRPr lang="it-IT"/>
          </a:p>
        </p:txBody>
      </p:sp>
      <p:sp>
        <p:nvSpPr>
          <p:cNvPr id="32801" name="Line 34"/>
          <p:cNvSpPr>
            <a:spLocks noChangeShapeType="1"/>
          </p:cNvSpPr>
          <p:nvPr/>
        </p:nvSpPr>
        <p:spPr bwMode="auto">
          <a:xfrm flipH="1">
            <a:off x="5391150" y="4119563"/>
            <a:ext cx="481013" cy="495300"/>
          </a:xfrm>
          <a:prstGeom prst="line">
            <a:avLst/>
          </a:prstGeom>
          <a:noFill/>
          <a:ln w="28575">
            <a:solidFill>
              <a:schemeClr val="bg1"/>
            </a:solidFill>
            <a:prstDash val="dash"/>
            <a:round/>
            <a:headEnd/>
            <a:tailEnd type="triangle" w="med" len="med"/>
          </a:ln>
        </p:spPr>
        <p:txBody>
          <a:bodyPr/>
          <a:lstStyle/>
          <a:p>
            <a:endParaRPr lang="it-IT"/>
          </a:p>
        </p:txBody>
      </p:sp>
      <p:sp>
        <p:nvSpPr>
          <p:cNvPr id="32802" name="Text Box 35"/>
          <p:cNvSpPr txBox="1">
            <a:spLocks noChangeArrowheads="1"/>
          </p:cNvSpPr>
          <p:nvPr/>
        </p:nvSpPr>
        <p:spPr bwMode="auto">
          <a:xfrm>
            <a:off x="4841875" y="4614863"/>
            <a:ext cx="646113"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PKC</a:t>
            </a:r>
          </a:p>
        </p:txBody>
      </p:sp>
      <p:sp>
        <p:nvSpPr>
          <p:cNvPr id="32803" name="Line 36"/>
          <p:cNvSpPr>
            <a:spLocks noChangeShapeType="1"/>
          </p:cNvSpPr>
          <p:nvPr/>
        </p:nvSpPr>
        <p:spPr bwMode="auto">
          <a:xfrm flipH="1">
            <a:off x="4098925" y="4932363"/>
            <a:ext cx="806450" cy="1033462"/>
          </a:xfrm>
          <a:prstGeom prst="line">
            <a:avLst/>
          </a:prstGeom>
          <a:noFill/>
          <a:ln w="38100">
            <a:solidFill>
              <a:schemeClr val="bg1"/>
            </a:solidFill>
            <a:prstDash val="dash"/>
            <a:round/>
            <a:headEnd/>
            <a:tailEnd type="triangle" w="med" len="med"/>
          </a:ln>
        </p:spPr>
        <p:txBody>
          <a:bodyPr/>
          <a:lstStyle/>
          <a:p>
            <a:endParaRPr lang="it-IT"/>
          </a:p>
        </p:txBody>
      </p:sp>
      <p:sp>
        <p:nvSpPr>
          <p:cNvPr id="32804" name="Line 37"/>
          <p:cNvSpPr>
            <a:spLocks noChangeShapeType="1"/>
          </p:cNvSpPr>
          <p:nvPr/>
        </p:nvSpPr>
        <p:spPr bwMode="auto">
          <a:xfrm>
            <a:off x="5414963" y="4933950"/>
            <a:ext cx="512762" cy="1195388"/>
          </a:xfrm>
          <a:prstGeom prst="line">
            <a:avLst/>
          </a:prstGeom>
          <a:noFill/>
          <a:ln w="38100">
            <a:solidFill>
              <a:schemeClr val="bg1"/>
            </a:solidFill>
            <a:prstDash val="dash"/>
            <a:round/>
            <a:headEnd/>
            <a:tailEnd/>
          </a:ln>
        </p:spPr>
        <p:txBody>
          <a:bodyPr/>
          <a:lstStyle/>
          <a:p>
            <a:endParaRPr lang="it-IT"/>
          </a:p>
        </p:txBody>
      </p:sp>
      <p:sp>
        <p:nvSpPr>
          <p:cNvPr id="32805" name="Line 38"/>
          <p:cNvSpPr>
            <a:spLocks noChangeShapeType="1"/>
          </p:cNvSpPr>
          <p:nvPr/>
        </p:nvSpPr>
        <p:spPr bwMode="auto">
          <a:xfrm flipV="1">
            <a:off x="5811838" y="6057900"/>
            <a:ext cx="228600" cy="107950"/>
          </a:xfrm>
          <a:prstGeom prst="line">
            <a:avLst/>
          </a:prstGeom>
          <a:noFill/>
          <a:ln w="38100">
            <a:solidFill>
              <a:schemeClr val="bg1"/>
            </a:solidFill>
            <a:round/>
            <a:headEnd/>
            <a:tailEnd/>
          </a:ln>
        </p:spPr>
        <p:txBody>
          <a:bodyPr/>
          <a:lstStyle/>
          <a:p>
            <a:endParaRPr lang="it-IT"/>
          </a:p>
        </p:txBody>
      </p:sp>
      <p:sp>
        <p:nvSpPr>
          <p:cNvPr id="32806" name="Text Box 39"/>
          <p:cNvSpPr txBox="1">
            <a:spLocks noChangeArrowheads="1"/>
          </p:cNvSpPr>
          <p:nvPr/>
        </p:nvSpPr>
        <p:spPr bwMode="auto">
          <a:xfrm>
            <a:off x="4303713" y="5078413"/>
            <a:ext cx="314325"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a:t>
            </a:r>
          </a:p>
        </p:txBody>
      </p:sp>
      <p:sp>
        <p:nvSpPr>
          <p:cNvPr id="26663" name="Rectangle 2"/>
          <p:cNvSpPr>
            <a:spLocks noChangeArrowheads="1"/>
          </p:cNvSpPr>
          <p:nvPr/>
        </p:nvSpPr>
        <p:spPr bwMode="auto">
          <a:xfrm>
            <a:off x="609600" y="219075"/>
            <a:ext cx="7897813" cy="1431925"/>
          </a:xfrm>
          <a:prstGeom prst="rect">
            <a:avLst/>
          </a:prstGeom>
          <a:noFill/>
          <a:ln w="9525">
            <a:noFill/>
            <a:miter lim="800000"/>
            <a:headEnd/>
            <a:tailEnd/>
          </a:ln>
        </p:spPr>
        <p:txBody>
          <a:bodyPr anchor="ctr"/>
          <a:lstStyle/>
          <a:p>
            <a:pPr algn="ctr"/>
            <a:r>
              <a:rPr lang="it-IT" sz="2800" b="1">
                <a:solidFill>
                  <a:srgbClr val="FFFF00"/>
                </a:solidFill>
                <a:effectLst>
                  <a:outerShdw blurRad="38100" dist="38100" dir="2700000" algn="tl">
                    <a:srgbClr val="000000"/>
                  </a:outerShdw>
                </a:effectLst>
                <a:latin typeface="Arial" pitchFamily="34" charset="0"/>
              </a:rPr>
              <a:t>Physiopathology of genetic hyperthyroidism due to activating mutations of the TSHR</a:t>
            </a:r>
          </a:p>
        </p:txBody>
      </p:sp>
      <p:sp>
        <p:nvSpPr>
          <p:cNvPr id="40" name="Stella a 5 punte 39"/>
          <p:cNvSpPr/>
          <p:nvPr/>
        </p:nvSpPr>
        <p:spPr>
          <a:xfrm>
            <a:off x="4716463" y="2349500"/>
            <a:ext cx="327025" cy="327025"/>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4" name="Rectangle 6"/>
          <p:cNvSpPr>
            <a:spLocks noChangeArrowheads="1"/>
          </p:cNvSpPr>
          <p:nvPr/>
        </p:nvSpPr>
        <p:spPr bwMode="auto">
          <a:xfrm>
            <a:off x="655638" y="627063"/>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Germline activating TSH receptor mutations may lead to diffuse goiter formation at birth </a:t>
            </a:r>
          </a:p>
        </p:txBody>
      </p:sp>
      <p:pic>
        <p:nvPicPr>
          <p:cNvPr id="33794" name="Picture 7" descr="http://health-7.com/imgs/15/1153.jpg">
            <a:hlinkClick r:id="rId2"/>
          </p:cNvPr>
          <p:cNvPicPr>
            <a:picLocks noChangeAspect="1" noChangeArrowheads="1"/>
          </p:cNvPicPr>
          <p:nvPr/>
        </p:nvPicPr>
        <p:blipFill>
          <a:blip r:embed="rId3"/>
          <a:srcRect/>
          <a:stretch>
            <a:fillRect/>
          </a:stretch>
        </p:blipFill>
        <p:spPr bwMode="auto">
          <a:xfrm>
            <a:off x="3048000" y="1949450"/>
            <a:ext cx="3011488" cy="455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685800" y="485775"/>
            <a:ext cx="7772400" cy="1143000"/>
          </a:xfrm>
          <a:prstGeom prst="rect">
            <a:avLst/>
          </a:prstGeom>
          <a:noFill/>
          <a:ln w="9525">
            <a:noFill/>
            <a:miter lim="800000"/>
            <a:headEnd/>
            <a:tailEnd/>
          </a:ln>
        </p:spPr>
        <p:txBody>
          <a:bodyPr anchor="ctr"/>
          <a:lstStyle/>
          <a:p>
            <a:pPr algn="ctr" eaLnBrk="0" hangingPunct="0"/>
            <a:r>
              <a:rPr lang="it-IT" sz="2800" b="1">
                <a:solidFill>
                  <a:srgbClr val="FF0000"/>
                </a:solidFill>
                <a:effectLst>
                  <a:outerShdw blurRad="38100" dist="38100" dir="2700000" algn="tl">
                    <a:srgbClr val="C0C0C0"/>
                  </a:outerShdw>
                </a:effectLst>
                <a:latin typeface="Arial" pitchFamily="34" charset="0"/>
              </a:rPr>
              <a:t>Thyroid scan of a diffuse toxic goiter</a:t>
            </a:r>
          </a:p>
        </p:txBody>
      </p:sp>
      <p:pic>
        <p:nvPicPr>
          <p:cNvPr id="34818" name="Picture 36" descr="Scintiscan3a"/>
          <p:cNvPicPr>
            <a:picLocks noChangeAspect="1" noChangeArrowheads="1"/>
          </p:cNvPicPr>
          <p:nvPr/>
        </p:nvPicPr>
        <p:blipFill>
          <a:blip r:embed="rId2"/>
          <a:srcRect l="14293" t="5424" r="8307" b="5251"/>
          <a:stretch>
            <a:fillRect/>
          </a:stretch>
        </p:blipFill>
        <p:spPr bwMode="auto">
          <a:xfrm>
            <a:off x="2728913" y="1778000"/>
            <a:ext cx="3686175" cy="3803650"/>
          </a:xfrm>
          <a:prstGeom prst="rect">
            <a:avLst/>
          </a:prstGeom>
          <a:noFill/>
          <a:ln w="9525">
            <a:noFill/>
            <a:miter lim="800000"/>
            <a:headEnd/>
            <a:tailEnd/>
          </a:ln>
        </p:spPr>
      </p:pic>
      <p:sp>
        <p:nvSpPr>
          <p:cNvPr id="34819" name="CasellaDiTesto 5"/>
          <p:cNvSpPr txBox="1">
            <a:spLocks noChangeArrowheads="1"/>
          </p:cNvSpPr>
          <p:nvPr/>
        </p:nvSpPr>
        <p:spPr bwMode="auto">
          <a:xfrm>
            <a:off x="860425" y="6018213"/>
            <a:ext cx="7412038" cy="461962"/>
          </a:xfrm>
          <a:prstGeom prst="rect">
            <a:avLst/>
          </a:prstGeom>
          <a:noFill/>
          <a:ln w="9525">
            <a:noFill/>
            <a:miter lim="800000"/>
            <a:headEnd/>
            <a:tailEnd/>
          </a:ln>
        </p:spPr>
        <p:txBody>
          <a:bodyPr wrap="none">
            <a:spAutoFit/>
          </a:bodyPr>
          <a:lstStyle/>
          <a:p>
            <a:r>
              <a:rPr lang="it-IT" b="1">
                <a:solidFill>
                  <a:srgbClr val="0070C0"/>
                </a:solidFill>
                <a:latin typeface="Arial" pitchFamily="34" charset="0"/>
                <a:cs typeface="Arial" pitchFamily="34" charset="0"/>
              </a:rPr>
              <a:t>Increased NIS activity in all follicular thyroid cells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chir_i4"/>
          <p:cNvPicPr>
            <a:picLocks noChangeAspect="1" noChangeArrowheads="1"/>
          </p:cNvPicPr>
          <p:nvPr/>
        </p:nvPicPr>
        <p:blipFill>
          <a:blip r:embed="rId2"/>
          <a:srcRect/>
          <a:stretch>
            <a:fillRect/>
          </a:stretch>
        </p:blipFill>
        <p:spPr bwMode="auto">
          <a:xfrm>
            <a:off x="2108200" y="2419350"/>
            <a:ext cx="4919663" cy="2932113"/>
          </a:xfrm>
          <a:prstGeom prst="rect">
            <a:avLst/>
          </a:prstGeom>
          <a:noFill/>
          <a:ln w="9525">
            <a:noFill/>
            <a:miter lim="800000"/>
            <a:headEnd/>
            <a:tailEnd/>
          </a:ln>
        </p:spPr>
      </p:pic>
      <p:sp>
        <p:nvSpPr>
          <p:cNvPr id="427014" name="Rectangle 6"/>
          <p:cNvSpPr>
            <a:spLocks noChangeArrowheads="1"/>
          </p:cNvSpPr>
          <p:nvPr/>
        </p:nvSpPr>
        <p:spPr bwMode="auto">
          <a:xfrm>
            <a:off x="655638" y="627063"/>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Somatic activating TSH receptor mutations lead to autonomus nodule formation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rc 44"/>
          <p:cNvSpPr>
            <a:spLocks noChangeAspect="1"/>
          </p:cNvSpPr>
          <p:nvPr/>
        </p:nvSpPr>
        <p:spPr bwMode="auto">
          <a:xfrm flipH="1">
            <a:off x="7607300" y="2514600"/>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17410" name="Arc 45"/>
          <p:cNvSpPr>
            <a:spLocks noChangeAspect="1"/>
          </p:cNvSpPr>
          <p:nvPr/>
        </p:nvSpPr>
        <p:spPr bwMode="auto">
          <a:xfrm flipH="1" flipV="1">
            <a:off x="7607300" y="2886075"/>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triangle" w="med" len="med"/>
            <a:tailEnd/>
          </a:ln>
        </p:spPr>
        <p:txBody>
          <a:bodyPr wrap="none" anchor="ctr"/>
          <a:lstStyle/>
          <a:p>
            <a:endParaRPr lang="it-IT"/>
          </a:p>
        </p:txBody>
      </p:sp>
      <p:sp>
        <p:nvSpPr>
          <p:cNvPr id="17411" name="Freeform 6"/>
          <p:cNvSpPr>
            <a:spLocks noChangeAspect="1"/>
          </p:cNvSpPr>
          <p:nvPr/>
        </p:nvSpPr>
        <p:spPr bwMode="auto">
          <a:xfrm>
            <a:off x="1458913" y="1276350"/>
            <a:ext cx="6172200" cy="4514850"/>
          </a:xfrm>
          <a:custGeom>
            <a:avLst/>
            <a:gdLst>
              <a:gd name="T0" fmla="*/ 2147483647 w 4321"/>
              <a:gd name="T1" fmla="*/ 2147483647 h 3191"/>
              <a:gd name="T2" fmla="*/ 2147483647 w 4321"/>
              <a:gd name="T3" fmla="*/ 2147483647 h 3191"/>
              <a:gd name="T4" fmla="*/ 2147483647 w 4321"/>
              <a:gd name="T5" fmla="*/ 2147483647 h 3191"/>
              <a:gd name="T6" fmla="*/ 2147483647 w 4321"/>
              <a:gd name="T7" fmla="*/ 2147483647 h 3191"/>
              <a:gd name="T8" fmla="*/ 2147483647 w 4321"/>
              <a:gd name="T9" fmla="*/ 2147483647 h 3191"/>
              <a:gd name="T10" fmla="*/ 2147483647 w 4321"/>
              <a:gd name="T11" fmla="*/ 2147483647 h 3191"/>
              <a:gd name="T12" fmla="*/ 2147483647 w 4321"/>
              <a:gd name="T13" fmla="*/ 2147483647 h 3191"/>
              <a:gd name="T14" fmla="*/ 2147483647 w 4321"/>
              <a:gd name="T15" fmla="*/ 2147483647 h 3191"/>
              <a:gd name="T16" fmla="*/ 2147483647 w 4321"/>
              <a:gd name="T17" fmla="*/ 2147483647 h 3191"/>
              <a:gd name="T18" fmla="*/ 2147483647 w 4321"/>
              <a:gd name="T19" fmla="*/ 2147483647 h 3191"/>
              <a:gd name="T20" fmla="*/ 2147483647 w 4321"/>
              <a:gd name="T21" fmla="*/ 2147483647 h 3191"/>
              <a:gd name="T22" fmla="*/ 2147483647 w 4321"/>
              <a:gd name="T23" fmla="*/ 2147483647 h 3191"/>
              <a:gd name="T24" fmla="*/ 2147483647 w 4321"/>
              <a:gd name="T25" fmla="*/ 2147483647 h 3191"/>
              <a:gd name="T26" fmla="*/ 2147483647 w 4321"/>
              <a:gd name="T27" fmla="*/ 2147483647 h 3191"/>
              <a:gd name="T28" fmla="*/ 2147483647 w 4321"/>
              <a:gd name="T29" fmla="*/ 2147483647 h 3191"/>
              <a:gd name="T30" fmla="*/ 2147483647 w 4321"/>
              <a:gd name="T31" fmla="*/ 2147483647 h 3191"/>
              <a:gd name="T32" fmla="*/ 2147483647 w 4321"/>
              <a:gd name="T33" fmla="*/ 2147483647 h 3191"/>
              <a:gd name="T34" fmla="*/ 2147483647 w 4321"/>
              <a:gd name="T35" fmla="*/ 2147483647 h 3191"/>
              <a:gd name="T36" fmla="*/ 2147483647 w 4321"/>
              <a:gd name="T37" fmla="*/ 2147483647 h 3191"/>
              <a:gd name="T38" fmla="*/ 2147483647 w 4321"/>
              <a:gd name="T39" fmla="*/ 2147483647 h 3191"/>
              <a:gd name="T40" fmla="*/ 2147483647 w 4321"/>
              <a:gd name="T41" fmla="*/ 2147483647 h 3191"/>
              <a:gd name="T42" fmla="*/ 2147483647 w 4321"/>
              <a:gd name="T43" fmla="*/ 2147483647 h 3191"/>
              <a:gd name="T44" fmla="*/ 2147483647 w 4321"/>
              <a:gd name="T45" fmla="*/ 2147483647 h 3191"/>
              <a:gd name="T46" fmla="*/ 2147483647 w 4321"/>
              <a:gd name="T47" fmla="*/ 2147483647 h 3191"/>
              <a:gd name="T48" fmla="*/ 2147483647 w 4321"/>
              <a:gd name="T49" fmla="*/ 2147483647 h 3191"/>
              <a:gd name="T50" fmla="*/ 2147483647 w 4321"/>
              <a:gd name="T51" fmla="*/ 2147483647 h 3191"/>
              <a:gd name="T52" fmla="*/ 2147483647 w 4321"/>
              <a:gd name="T53" fmla="*/ 2147483647 h 3191"/>
              <a:gd name="T54" fmla="*/ 2147483647 w 4321"/>
              <a:gd name="T55" fmla="*/ 2147483647 h 3191"/>
              <a:gd name="T56" fmla="*/ 2147483647 w 4321"/>
              <a:gd name="T57" fmla="*/ 2147483647 h 3191"/>
              <a:gd name="T58" fmla="*/ 2147483647 w 4321"/>
              <a:gd name="T59" fmla="*/ 2147483647 h 3191"/>
              <a:gd name="T60" fmla="*/ 2147483647 w 4321"/>
              <a:gd name="T61" fmla="*/ 2147483647 h 3191"/>
              <a:gd name="T62" fmla="*/ 2147483647 w 4321"/>
              <a:gd name="T63" fmla="*/ 2147483647 h 3191"/>
              <a:gd name="T64" fmla="*/ 2147483647 w 4321"/>
              <a:gd name="T65" fmla="*/ 2147483647 h 3191"/>
              <a:gd name="T66" fmla="*/ 0 w 4321"/>
              <a:gd name="T67" fmla="*/ 2147483647 h 3191"/>
              <a:gd name="T68" fmla="*/ 2147483647 w 4321"/>
              <a:gd name="T69" fmla="*/ 2147483647 h 3191"/>
              <a:gd name="T70" fmla="*/ 2147483647 w 4321"/>
              <a:gd name="T71" fmla="*/ 2147483647 h 3191"/>
              <a:gd name="T72" fmla="*/ 2147483647 w 4321"/>
              <a:gd name="T73" fmla="*/ 2147483647 h 3191"/>
              <a:gd name="T74" fmla="*/ 2147483647 w 4321"/>
              <a:gd name="T75" fmla="*/ 2147483647 h 3191"/>
              <a:gd name="T76" fmla="*/ 2147483647 w 4321"/>
              <a:gd name="T77" fmla="*/ 2147483647 h 3191"/>
              <a:gd name="T78" fmla="*/ 2147483647 w 4321"/>
              <a:gd name="T79" fmla="*/ 2147483647 h 3191"/>
              <a:gd name="T80" fmla="*/ 2147483647 w 4321"/>
              <a:gd name="T81" fmla="*/ 0 h 3191"/>
              <a:gd name="T82" fmla="*/ 2147483647 w 4321"/>
              <a:gd name="T83" fmla="*/ 2147483647 h 3191"/>
              <a:gd name="T84" fmla="*/ 2147483647 w 4321"/>
              <a:gd name="T85" fmla="*/ 2147483647 h 3191"/>
              <a:gd name="T86" fmla="*/ 2147483647 w 4321"/>
              <a:gd name="T87" fmla="*/ 2147483647 h 3191"/>
              <a:gd name="T88" fmla="*/ 2147483647 w 4321"/>
              <a:gd name="T89" fmla="*/ 2147483647 h 3191"/>
              <a:gd name="T90" fmla="*/ 2147483647 w 4321"/>
              <a:gd name="T91" fmla="*/ 2147483647 h 3191"/>
              <a:gd name="T92" fmla="*/ 2147483647 w 4321"/>
              <a:gd name="T93" fmla="*/ 2147483647 h 3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21"/>
              <a:gd name="T142" fmla="*/ 0 h 3191"/>
              <a:gd name="T143" fmla="*/ 4321 w 4321"/>
              <a:gd name="T144" fmla="*/ 3191 h 3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21" h="3191">
                <a:moveTo>
                  <a:pt x="3732" y="396"/>
                </a:moveTo>
                <a:cubicBezTo>
                  <a:pt x="3808" y="400"/>
                  <a:pt x="3884" y="399"/>
                  <a:pt x="3960" y="408"/>
                </a:cubicBezTo>
                <a:cubicBezTo>
                  <a:pt x="3976" y="410"/>
                  <a:pt x="4147" y="465"/>
                  <a:pt x="4152" y="468"/>
                </a:cubicBezTo>
                <a:cubicBezTo>
                  <a:pt x="4235" y="523"/>
                  <a:pt x="4197" y="507"/>
                  <a:pt x="4260" y="528"/>
                </a:cubicBezTo>
                <a:cubicBezTo>
                  <a:pt x="4271" y="561"/>
                  <a:pt x="4291" y="601"/>
                  <a:pt x="4260" y="636"/>
                </a:cubicBezTo>
                <a:cubicBezTo>
                  <a:pt x="4231" y="669"/>
                  <a:pt x="4059" y="680"/>
                  <a:pt x="4032" y="684"/>
                </a:cubicBezTo>
                <a:cubicBezTo>
                  <a:pt x="3948" y="695"/>
                  <a:pt x="3851" y="721"/>
                  <a:pt x="3780" y="768"/>
                </a:cubicBezTo>
                <a:cubicBezTo>
                  <a:pt x="3784" y="788"/>
                  <a:pt x="3782" y="810"/>
                  <a:pt x="3792" y="828"/>
                </a:cubicBezTo>
                <a:cubicBezTo>
                  <a:pt x="3800" y="841"/>
                  <a:pt x="3848" y="863"/>
                  <a:pt x="3864" y="864"/>
                </a:cubicBezTo>
                <a:cubicBezTo>
                  <a:pt x="3964" y="871"/>
                  <a:pt x="4064" y="872"/>
                  <a:pt x="4164" y="876"/>
                </a:cubicBezTo>
                <a:cubicBezTo>
                  <a:pt x="4208" y="891"/>
                  <a:pt x="4245" y="898"/>
                  <a:pt x="4284" y="924"/>
                </a:cubicBezTo>
                <a:cubicBezTo>
                  <a:pt x="4292" y="948"/>
                  <a:pt x="4300" y="972"/>
                  <a:pt x="4308" y="996"/>
                </a:cubicBezTo>
                <a:cubicBezTo>
                  <a:pt x="4321" y="1035"/>
                  <a:pt x="4251" y="1066"/>
                  <a:pt x="4224" y="1068"/>
                </a:cubicBezTo>
                <a:cubicBezTo>
                  <a:pt x="4108" y="1075"/>
                  <a:pt x="3992" y="1076"/>
                  <a:pt x="3876" y="1080"/>
                </a:cubicBezTo>
                <a:cubicBezTo>
                  <a:pt x="3864" y="1084"/>
                  <a:pt x="3849" y="1083"/>
                  <a:pt x="3840" y="1092"/>
                </a:cubicBezTo>
                <a:cubicBezTo>
                  <a:pt x="3805" y="1127"/>
                  <a:pt x="3842" y="1176"/>
                  <a:pt x="3876" y="1188"/>
                </a:cubicBezTo>
                <a:cubicBezTo>
                  <a:pt x="3943" y="1212"/>
                  <a:pt x="3999" y="1215"/>
                  <a:pt x="4068" y="1224"/>
                </a:cubicBezTo>
                <a:cubicBezTo>
                  <a:pt x="4123" y="1242"/>
                  <a:pt x="4181" y="1254"/>
                  <a:pt x="4236" y="1272"/>
                </a:cubicBezTo>
                <a:cubicBezTo>
                  <a:pt x="4240" y="1278"/>
                  <a:pt x="4279" y="1330"/>
                  <a:pt x="4272" y="1344"/>
                </a:cubicBezTo>
                <a:cubicBezTo>
                  <a:pt x="4266" y="1355"/>
                  <a:pt x="4248" y="1352"/>
                  <a:pt x="4236" y="1356"/>
                </a:cubicBezTo>
                <a:cubicBezTo>
                  <a:pt x="4164" y="1428"/>
                  <a:pt x="4222" y="1386"/>
                  <a:pt x="4056" y="1404"/>
                </a:cubicBezTo>
                <a:cubicBezTo>
                  <a:pt x="3987" y="1412"/>
                  <a:pt x="3922" y="1425"/>
                  <a:pt x="3864" y="1464"/>
                </a:cubicBezTo>
                <a:cubicBezTo>
                  <a:pt x="3835" y="1550"/>
                  <a:pt x="3886" y="1537"/>
                  <a:pt x="3960" y="1548"/>
                </a:cubicBezTo>
                <a:cubicBezTo>
                  <a:pt x="4003" y="1562"/>
                  <a:pt x="4112" y="1586"/>
                  <a:pt x="4152" y="1608"/>
                </a:cubicBezTo>
                <a:cubicBezTo>
                  <a:pt x="4177" y="1622"/>
                  <a:pt x="4224" y="1656"/>
                  <a:pt x="4224" y="1656"/>
                </a:cubicBezTo>
                <a:cubicBezTo>
                  <a:pt x="4263" y="1715"/>
                  <a:pt x="4259" y="1737"/>
                  <a:pt x="4200" y="1776"/>
                </a:cubicBezTo>
                <a:cubicBezTo>
                  <a:pt x="4172" y="1772"/>
                  <a:pt x="4144" y="1770"/>
                  <a:pt x="4116" y="1764"/>
                </a:cubicBezTo>
                <a:cubicBezTo>
                  <a:pt x="4091" y="1758"/>
                  <a:pt x="4044" y="1740"/>
                  <a:pt x="4044" y="1740"/>
                </a:cubicBezTo>
                <a:cubicBezTo>
                  <a:pt x="3972" y="1748"/>
                  <a:pt x="3908" y="1753"/>
                  <a:pt x="3840" y="1776"/>
                </a:cubicBezTo>
                <a:cubicBezTo>
                  <a:pt x="3832" y="1788"/>
                  <a:pt x="3807" y="1801"/>
                  <a:pt x="3816" y="1812"/>
                </a:cubicBezTo>
                <a:cubicBezTo>
                  <a:pt x="3832" y="1832"/>
                  <a:pt x="3864" y="1828"/>
                  <a:pt x="3888" y="1836"/>
                </a:cubicBezTo>
                <a:cubicBezTo>
                  <a:pt x="4005" y="1875"/>
                  <a:pt x="4090" y="1876"/>
                  <a:pt x="4224" y="1884"/>
                </a:cubicBezTo>
                <a:cubicBezTo>
                  <a:pt x="4236" y="1888"/>
                  <a:pt x="4257" y="1884"/>
                  <a:pt x="4260" y="1896"/>
                </a:cubicBezTo>
                <a:cubicBezTo>
                  <a:pt x="4278" y="1959"/>
                  <a:pt x="4227" y="1999"/>
                  <a:pt x="4176" y="2016"/>
                </a:cubicBezTo>
                <a:cubicBezTo>
                  <a:pt x="4071" y="2051"/>
                  <a:pt x="3959" y="2049"/>
                  <a:pt x="3852" y="2076"/>
                </a:cubicBezTo>
                <a:cubicBezTo>
                  <a:pt x="3860" y="2088"/>
                  <a:pt x="3864" y="2104"/>
                  <a:pt x="3876" y="2112"/>
                </a:cubicBezTo>
                <a:cubicBezTo>
                  <a:pt x="3929" y="2145"/>
                  <a:pt x="4042" y="2163"/>
                  <a:pt x="4104" y="2172"/>
                </a:cubicBezTo>
                <a:cubicBezTo>
                  <a:pt x="4128" y="2180"/>
                  <a:pt x="4152" y="2188"/>
                  <a:pt x="4176" y="2196"/>
                </a:cubicBezTo>
                <a:cubicBezTo>
                  <a:pt x="4188" y="2200"/>
                  <a:pt x="4212" y="2208"/>
                  <a:pt x="4212" y="2208"/>
                </a:cubicBezTo>
                <a:cubicBezTo>
                  <a:pt x="4220" y="2232"/>
                  <a:pt x="4244" y="2256"/>
                  <a:pt x="4236" y="2280"/>
                </a:cubicBezTo>
                <a:cubicBezTo>
                  <a:pt x="4194" y="2405"/>
                  <a:pt x="3891" y="2339"/>
                  <a:pt x="3852" y="2340"/>
                </a:cubicBezTo>
                <a:cubicBezTo>
                  <a:pt x="3844" y="2352"/>
                  <a:pt x="3830" y="2362"/>
                  <a:pt x="3828" y="2376"/>
                </a:cubicBezTo>
                <a:cubicBezTo>
                  <a:pt x="3826" y="2392"/>
                  <a:pt x="3830" y="2411"/>
                  <a:pt x="3840" y="2424"/>
                </a:cubicBezTo>
                <a:cubicBezTo>
                  <a:pt x="3848" y="2434"/>
                  <a:pt x="3864" y="2433"/>
                  <a:pt x="3876" y="2436"/>
                </a:cubicBezTo>
                <a:cubicBezTo>
                  <a:pt x="3927" y="2451"/>
                  <a:pt x="3980" y="2460"/>
                  <a:pt x="4032" y="2472"/>
                </a:cubicBezTo>
                <a:cubicBezTo>
                  <a:pt x="4052" y="2476"/>
                  <a:pt x="4072" y="2479"/>
                  <a:pt x="4092" y="2484"/>
                </a:cubicBezTo>
                <a:cubicBezTo>
                  <a:pt x="4116" y="2491"/>
                  <a:pt x="4164" y="2508"/>
                  <a:pt x="4164" y="2508"/>
                </a:cubicBezTo>
                <a:cubicBezTo>
                  <a:pt x="4196" y="2604"/>
                  <a:pt x="4148" y="2492"/>
                  <a:pt x="4212" y="2556"/>
                </a:cubicBezTo>
                <a:cubicBezTo>
                  <a:pt x="4221" y="2565"/>
                  <a:pt x="4218" y="2581"/>
                  <a:pt x="4224" y="2592"/>
                </a:cubicBezTo>
                <a:cubicBezTo>
                  <a:pt x="4230" y="2605"/>
                  <a:pt x="4240" y="2616"/>
                  <a:pt x="4248" y="2628"/>
                </a:cubicBezTo>
                <a:cubicBezTo>
                  <a:pt x="4084" y="2683"/>
                  <a:pt x="3922" y="2659"/>
                  <a:pt x="3744" y="2664"/>
                </a:cubicBezTo>
                <a:cubicBezTo>
                  <a:pt x="3613" y="2708"/>
                  <a:pt x="3812" y="2638"/>
                  <a:pt x="3672" y="2700"/>
                </a:cubicBezTo>
                <a:cubicBezTo>
                  <a:pt x="3627" y="2720"/>
                  <a:pt x="3575" y="2732"/>
                  <a:pt x="3528" y="2748"/>
                </a:cubicBezTo>
                <a:cubicBezTo>
                  <a:pt x="3443" y="2776"/>
                  <a:pt x="3353" y="2820"/>
                  <a:pt x="3264" y="2832"/>
                </a:cubicBezTo>
                <a:cubicBezTo>
                  <a:pt x="3220" y="2838"/>
                  <a:pt x="3176" y="2840"/>
                  <a:pt x="3132" y="2844"/>
                </a:cubicBezTo>
                <a:cubicBezTo>
                  <a:pt x="3001" y="2870"/>
                  <a:pt x="2875" y="2910"/>
                  <a:pt x="2748" y="2952"/>
                </a:cubicBezTo>
                <a:cubicBezTo>
                  <a:pt x="2703" y="2967"/>
                  <a:pt x="2656" y="3012"/>
                  <a:pt x="2604" y="3012"/>
                </a:cubicBezTo>
                <a:cubicBezTo>
                  <a:pt x="2148" y="3016"/>
                  <a:pt x="1692" y="3020"/>
                  <a:pt x="1236" y="3024"/>
                </a:cubicBezTo>
                <a:cubicBezTo>
                  <a:pt x="1170" y="3035"/>
                  <a:pt x="1128" y="3048"/>
                  <a:pt x="1068" y="3072"/>
                </a:cubicBezTo>
                <a:cubicBezTo>
                  <a:pt x="1045" y="3081"/>
                  <a:pt x="996" y="3096"/>
                  <a:pt x="996" y="3096"/>
                </a:cubicBezTo>
                <a:cubicBezTo>
                  <a:pt x="932" y="3191"/>
                  <a:pt x="842" y="3139"/>
                  <a:pt x="720" y="3132"/>
                </a:cubicBezTo>
                <a:cubicBezTo>
                  <a:pt x="724" y="3092"/>
                  <a:pt x="743" y="3051"/>
                  <a:pt x="732" y="3012"/>
                </a:cubicBezTo>
                <a:cubicBezTo>
                  <a:pt x="728" y="2996"/>
                  <a:pt x="700" y="3002"/>
                  <a:pt x="684" y="3000"/>
                </a:cubicBezTo>
                <a:cubicBezTo>
                  <a:pt x="568" y="2988"/>
                  <a:pt x="452" y="2985"/>
                  <a:pt x="336" y="2976"/>
                </a:cubicBezTo>
                <a:cubicBezTo>
                  <a:pt x="279" y="2962"/>
                  <a:pt x="229" y="2949"/>
                  <a:pt x="180" y="2916"/>
                </a:cubicBezTo>
                <a:cubicBezTo>
                  <a:pt x="148" y="2868"/>
                  <a:pt x="118" y="2807"/>
                  <a:pt x="84" y="2760"/>
                </a:cubicBezTo>
                <a:cubicBezTo>
                  <a:pt x="74" y="2746"/>
                  <a:pt x="58" y="2737"/>
                  <a:pt x="48" y="2724"/>
                </a:cubicBezTo>
                <a:cubicBezTo>
                  <a:pt x="30" y="2701"/>
                  <a:pt x="0" y="2652"/>
                  <a:pt x="0" y="2652"/>
                </a:cubicBezTo>
                <a:cubicBezTo>
                  <a:pt x="4" y="2124"/>
                  <a:pt x="4" y="1596"/>
                  <a:pt x="12" y="1068"/>
                </a:cubicBezTo>
                <a:cubicBezTo>
                  <a:pt x="14" y="964"/>
                  <a:pt x="20" y="859"/>
                  <a:pt x="36" y="756"/>
                </a:cubicBezTo>
                <a:cubicBezTo>
                  <a:pt x="39" y="739"/>
                  <a:pt x="62" y="733"/>
                  <a:pt x="72" y="720"/>
                </a:cubicBezTo>
                <a:cubicBezTo>
                  <a:pt x="90" y="697"/>
                  <a:pt x="104" y="672"/>
                  <a:pt x="120" y="648"/>
                </a:cubicBezTo>
                <a:cubicBezTo>
                  <a:pt x="188" y="546"/>
                  <a:pt x="232" y="405"/>
                  <a:pt x="336" y="336"/>
                </a:cubicBezTo>
                <a:cubicBezTo>
                  <a:pt x="344" y="324"/>
                  <a:pt x="349" y="309"/>
                  <a:pt x="360" y="300"/>
                </a:cubicBezTo>
                <a:cubicBezTo>
                  <a:pt x="382" y="281"/>
                  <a:pt x="432" y="252"/>
                  <a:pt x="432" y="252"/>
                </a:cubicBezTo>
                <a:cubicBezTo>
                  <a:pt x="461" y="209"/>
                  <a:pt x="484" y="173"/>
                  <a:pt x="528" y="144"/>
                </a:cubicBezTo>
                <a:cubicBezTo>
                  <a:pt x="536" y="132"/>
                  <a:pt x="541" y="117"/>
                  <a:pt x="552" y="108"/>
                </a:cubicBezTo>
                <a:cubicBezTo>
                  <a:pt x="562" y="100"/>
                  <a:pt x="577" y="102"/>
                  <a:pt x="588" y="96"/>
                </a:cubicBezTo>
                <a:cubicBezTo>
                  <a:pt x="601" y="90"/>
                  <a:pt x="611" y="78"/>
                  <a:pt x="624" y="72"/>
                </a:cubicBezTo>
                <a:cubicBezTo>
                  <a:pt x="647" y="62"/>
                  <a:pt x="672" y="56"/>
                  <a:pt x="696" y="48"/>
                </a:cubicBezTo>
                <a:cubicBezTo>
                  <a:pt x="710" y="43"/>
                  <a:pt x="719" y="30"/>
                  <a:pt x="732" y="24"/>
                </a:cubicBezTo>
                <a:cubicBezTo>
                  <a:pt x="755" y="14"/>
                  <a:pt x="804" y="0"/>
                  <a:pt x="804" y="0"/>
                </a:cubicBezTo>
                <a:cubicBezTo>
                  <a:pt x="841" y="25"/>
                  <a:pt x="884" y="54"/>
                  <a:pt x="924" y="72"/>
                </a:cubicBezTo>
                <a:cubicBezTo>
                  <a:pt x="947" y="82"/>
                  <a:pt x="996" y="96"/>
                  <a:pt x="996" y="96"/>
                </a:cubicBezTo>
                <a:cubicBezTo>
                  <a:pt x="1028" y="48"/>
                  <a:pt x="1048" y="38"/>
                  <a:pt x="1104" y="24"/>
                </a:cubicBezTo>
                <a:cubicBezTo>
                  <a:pt x="1294" y="31"/>
                  <a:pt x="1422" y="41"/>
                  <a:pt x="1596" y="60"/>
                </a:cubicBezTo>
                <a:cubicBezTo>
                  <a:pt x="1687" y="83"/>
                  <a:pt x="1780" y="88"/>
                  <a:pt x="1872" y="108"/>
                </a:cubicBezTo>
                <a:cubicBezTo>
                  <a:pt x="1933" y="122"/>
                  <a:pt x="2019" y="139"/>
                  <a:pt x="2076" y="168"/>
                </a:cubicBezTo>
                <a:cubicBezTo>
                  <a:pt x="2124" y="192"/>
                  <a:pt x="2100" y="199"/>
                  <a:pt x="2160" y="204"/>
                </a:cubicBezTo>
                <a:cubicBezTo>
                  <a:pt x="2236" y="211"/>
                  <a:pt x="2312" y="212"/>
                  <a:pt x="2388" y="216"/>
                </a:cubicBezTo>
                <a:cubicBezTo>
                  <a:pt x="2497" y="252"/>
                  <a:pt x="2579" y="296"/>
                  <a:pt x="2676" y="360"/>
                </a:cubicBezTo>
                <a:cubicBezTo>
                  <a:pt x="2687" y="367"/>
                  <a:pt x="2753" y="382"/>
                  <a:pt x="2760" y="384"/>
                </a:cubicBezTo>
                <a:cubicBezTo>
                  <a:pt x="2873" y="416"/>
                  <a:pt x="2991" y="433"/>
                  <a:pt x="3108" y="444"/>
                </a:cubicBezTo>
                <a:cubicBezTo>
                  <a:pt x="3973" y="425"/>
                  <a:pt x="3440" y="469"/>
                  <a:pt x="3732" y="396"/>
                </a:cubicBezTo>
                <a:close/>
              </a:path>
            </a:pathLst>
          </a:custGeom>
          <a:solidFill>
            <a:srgbClr val="FFCCFF"/>
          </a:solidFill>
          <a:ln w="38100">
            <a:solidFill>
              <a:schemeClr val="tx1"/>
            </a:solidFill>
            <a:round/>
            <a:headEnd/>
            <a:tailEnd/>
          </a:ln>
        </p:spPr>
        <p:txBody>
          <a:bodyPr/>
          <a:lstStyle/>
          <a:p>
            <a:endParaRPr lang="it-IT"/>
          </a:p>
        </p:txBody>
      </p:sp>
      <p:sp>
        <p:nvSpPr>
          <p:cNvPr id="17412" name="Line 8"/>
          <p:cNvSpPr>
            <a:spLocks noChangeAspect="1" noChangeShapeType="1"/>
          </p:cNvSpPr>
          <p:nvPr/>
        </p:nvSpPr>
        <p:spPr bwMode="auto">
          <a:xfrm>
            <a:off x="2470150" y="5505450"/>
            <a:ext cx="874713" cy="44450"/>
          </a:xfrm>
          <a:prstGeom prst="line">
            <a:avLst/>
          </a:prstGeom>
          <a:noFill/>
          <a:ln w="38100">
            <a:solidFill>
              <a:schemeClr val="tx1"/>
            </a:solidFill>
            <a:round/>
            <a:headEnd/>
            <a:tailEnd/>
          </a:ln>
        </p:spPr>
        <p:txBody>
          <a:bodyPr/>
          <a:lstStyle/>
          <a:p>
            <a:endParaRPr lang="it-IT"/>
          </a:p>
        </p:txBody>
      </p:sp>
      <p:sp>
        <p:nvSpPr>
          <p:cNvPr id="17413" name="Rectangle 9"/>
          <p:cNvSpPr>
            <a:spLocks noChangeAspect="1" noChangeArrowheads="1"/>
          </p:cNvSpPr>
          <p:nvPr/>
        </p:nvSpPr>
        <p:spPr bwMode="auto">
          <a:xfrm>
            <a:off x="2281238" y="5565775"/>
            <a:ext cx="1063625" cy="231775"/>
          </a:xfrm>
          <a:prstGeom prst="rect">
            <a:avLst/>
          </a:prstGeom>
          <a:solidFill>
            <a:schemeClr val="bg1"/>
          </a:solidFill>
          <a:ln w="9525">
            <a:noFill/>
            <a:miter lim="800000"/>
            <a:headEnd/>
            <a:tailEnd/>
          </a:ln>
        </p:spPr>
        <p:txBody>
          <a:bodyPr wrap="none" anchor="ctr"/>
          <a:lstStyle/>
          <a:p>
            <a:endParaRPr lang="it-IT"/>
          </a:p>
        </p:txBody>
      </p:sp>
      <p:sp>
        <p:nvSpPr>
          <p:cNvPr id="17414" name="Rectangle 10"/>
          <p:cNvSpPr>
            <a:spLocks noChangeAspect="1" noChangeArrowheads="1"/>
          </p:cNvSpPr>
          <p:nvPr/>
        </p:nvSpPr>
        <p:spPr bwMode="auto">
          <a:xfrm>
            <a:off x="2333625" y="5551488"/>
            <a:ext cx="342900" cy="185737"/>
          </a:xfrm>
          <a:prstGeom prst="rect">
            <a:avLst/>
          </a:prstGeom>
          <a:solidFill>
            <a:schemeClr val="bg1"/>
          </a:solidFill>
          <a:ln w="9525">
            <a:noFill/>
            <a:miter lim="800000"/>
            <a:headEnd/>
            <a:tailEnd/>
          </a:ln>
        </p:spPr>
        <p:txBody>
          <a:bodyPr wrap="none" anchor="ctr"/>
          <a:lstStyle/>
          <a:p>
            <a:endParaRPr lang="it-IT"/>
          </a:p>
        </p:txBody>
      </p:sp>
      <p:grpSp>
        <p:nvGrpSpPr>
          <p:cNvPr id="17415" name="Group 26"/>
          <p:cNvGrpSpPr>
            <a:grpSpLocks/>
          </p:cNvGrpSpPr>
          <p:nvPr/>
        </p:nvGrpSpPr>
        <p:grpSpPr bwMode="auto">
          <a:xfrm rot="-589263">
            <a:off x="2781300" y="1533525"/>
            <a:ext cx="2879725" cy="1741488"/>
            <a:chOff x="1596" y="1038"/>
            <a:chExt cx="1814" cy="1097"/>
          </a:xfrm>
        </p:grpSpPr>
        <p:sp>
          <p:nvSpPr>
            <p:cNvPr id="17488" name="Freeform 13"/>
            <p:cNvSpPr>
              <a:spLocks/>
            </p:cNvSpPr>
            <p:nvPr/>
          </p:nvSpPr>
          <p:spPr bwMode="auto">
            <a:xfrm>
              <a:off x="1788" y="1196"/>
              <a:ext cx="715" cy="663"/>
            </a:xfrm>
            <a:custGeom>
              <a:avLst/>
              <a:gdLst>
                <a:gd name="T0" fmla="*/ 84 w 715"/>
                <a:gd name="T1" fmla="*/ 112 h 663"/>
                <a:gd name="T2" fmla="*/ 60 w 715"/>
                <a:gd name="T3" fmla="*/ 184 h 663"/>
                <a:gd name="T4" fmla="*/ 0 w 715"/>
                <a:gd name="T5" fmla="*/ 292 h 663"/>
                <a:gd name="T6" fmla="*/ 84 w 715"/>
                <a:gd name="T7" fmla="*/ 508 h 663"/>
                <a:gd name="T8" fmla="*/ 300 w 715"/>
                <a:gd name="T9" fmla="*/ 652 h 663"/>
                <a:gd name="T10" fmla="*/ 468 w 715"/>
                <a:gd name="T11" fmla="*/ 640 h 663"/>
                <a:gd name="T12" fmla="*/ 516 w 715"/>
                <a:gd name="T13" fmla="*/ 532 h 663"/>
                <a:gd name="T14" fmla="*/ 552 w 715"/>
                <a:gd name="T15" fmla="*/ 520 h 663"/>
                <a:gd name="T16" fmla="*/ 624 w 715"/>
                <a:gd name="T17" fmla="*/ 472 h 663"/>
                <a:gd name="T18" fmla="*/ 648 w 715"/>
                <a:gd name="T19" fmla="*/ 124 h 663"/>
                <a:gd name="T20" fmla="*/ 480 w 715"/>
                <a:gd name="T21" fmla="*/ 112 h 663"/>
                <a:gd name="T22" fmla="*/ 384 w 715"/>
                <a:gd name="T23" fmla="*/ 100 h 663"/>
                <a:gd name="T24" fmla="*/ 84 w 715"/>
                <a:gd name="T25" fmla="*/ 112 h 6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5"/>
                <a:gd name="T40" fmla="*/ 0 h 663"/>
                <a:gd name="T41" fmla="*/ 715 w 715"/>
                <a:gd name="T42" fmla="*/ 663 h 6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5" h="663">
                  <a:moveTo>
                    <a:pt x="84" y="112"/>
                  </a:moveTo>
                  <a:cubicBezTo>
                    <a:pt x="76" y="136"/>
                    <a:pt x="74" y="163"/>
                    <a:pt x="60" y="184"/>
                  </a:cubicBezTo>
                  <a:cubicBezTo>
                    <a:pt x="5" y="267"/>
                    <a:pt x="21" y="229"/>
                    <a:pt x="0" y="292"/>
                  </a:cubicBezTo>
                  <a:cubicBezTo>
                    <a:pt x="10" y="390"/>
                    <a:pt x="1" y="453"/>
                    <a:pt x="84" y="508"/>
                  </a:cubicBezTo>
                  <a:cubicBezTo>
                    <a:pt x="130" y="578"/>
                    <a:pt x="221" y="626"/>
                    <a:pt x="300" y="652"/>
                  </a:cubicBezTo>
                  <a:cubicBezTo>
                    <a:pt x="356" y="648"/>
                    <a:pt x="417" y="663"/>
                    <a:pt x="468" y="640"/>
                  </a:cubicBezTo>
                  <a:cubicBezTo>
                    <a:pt x="504" y="624"/>
                    <a:pt x="485" y="557"/>
                    <a:pt x="516" y="532"/>
                  </a:cubicBezTo>
                  <a:cubicBezTo>
                    <a:pt x="526" y="524"/>
                    <a:pt x="541" y="526"/>
                    <a:pt x="552" y="520"/>
                  </a:cubicBezTo>
                  <a:cubicBezTo>
                    <a:pt x="577" y="506"/>
                    <a:pt x="624" y="472"/>
                    <a:pt x="624" y="472"/>
                  </a:cubicBezTo>
                  <a:cubicBezTo>
                    <a:pt x="688" y="376"/>
                    <a:pt x="715" y="231"/>
                    <a:pt x="648" y="124"/>
                  </a:cubicBezTo>
                  <a:cubicBezTo>
                    <a:pt x="618" y="76"/>
                    <a:pt x="536" y="117"/>
                    <a:pt x="480" y="112"/>
                  </a:cubicBezTo>
                  <a:cubicBezTo>
                    <a:pt x="448" y="109"/>
                    <a:pt x="416" y="104"/>
                    <a:pt x="384" y="100"/>
                  </a:cubicBezTo>
                  <a:cubicBezTo>
                    <a:pt x="298" y="71"/>
                    <a:pt x="84" y="0"/>
                    <a:pt x="84" y="112"/>
                  </a:cubicBezTo>
                  <a:close/>
                </a:path>
              </a:pathLst>
            </a:custGeom>
            <a:solidFill>
              <a:srgbClr val="CC00FF"/>
            </a:solidFill>
            <a:ln w="9525">
              <a:solidFill>
                <a:schemeClr val="tx1"/>
              </a:solidFill>
              <a:round/>
              <a:headEnd/>
              <a:tailEnd/>
            </a:ln>
          </p:spPr>
          <p:txBody>
            <a:bodyPr/>
            <a:lstStyle/>
            <a:p>
              <a:endParaRPr lang="it-IT"/>
            </a:p>
          </p:txBody>
        </p:sp>
        <p:sp>
          <p:nvSpPr>
            <p:cNvPr id="17489" name="Freeform 14"/>
            <p:cNvSpPr>
              <a:spLocks/>
            </p:cNvSpPr>
            <p:nvPr/>
          </p:nvSpPr>
          <p:spPr bwMode="auto">
            <a:xfrm>
              <a:off x="1596" y="1130"/>
              <a:ext cx="283" cy="688"/>
            </a:xfrm>
            <a:custGeom>
              <a:avLst/>
              <a:gdLst>
                <a:gd name="T0" fmla="*/ 156 w 283"/>
                <a:gd name="T1" fmla="*/ 10 h 688"/>
                <a:gd name="T2" fmla="*/ 72 w 283"/>
                <a:gd name="T3" fmla="*/ 106 h 688"/>
                <a:gd name="T4" fmla="*/ 48 w 283"/>
                <a:gd name="T5" fmla="*/ 178 h 688"/>
                <a:gd name="T6" fmla="*/ 24 w 283"/>
                <a:gd name="T7" fmla="*/ 214 h 688"/>
                <a:gd name="T8" fmla="*/ 0 w 283"/>
                <a:gd name="T9" fmla="*/ 286 h 688"/>
                <a:gd name="T10" fmla="*/ 12 w 283"/>
                <a:gd name="T11" fmla="*/ 562 h 688"/>
                <a:gd name="T12" fmla="*/ 108 w 283"/>
                <a:gd name="T13" fmla="*/ 622 h 688"/>
                <a:gd name="T14" fmla="*/ 144 w 283"/>
                <a:gd name="T15" fmla="*/ 634 h 688"/>
                <a:gd name="T16" fmla="*/ 156 w 283"/>
                <a:gd name="T17" fmla="*/ 682 h 688"/>
                <a:gd name="T18" fmla="*/ 204 w 283"/>
                <a:gd name="T19" fmla="*/ 610 h 688"/>
                <a:gd name="T20" fmla="*/ 192 w 283"/>
                <a:gd name="T21" fmla="*/ 562 h 688"/>
                <a:gd name="T22" fmla="*/ 144 w 283"/>
                <a:gd name="T23" fmla="*/ 502 h 688"/>
                <a:gd name="T24" fmla="*/ 228 w 283"/>
                <a:gd name="T25" fmla="*/ 118 h 688"/>
                <a:gd name="T26" fmla="*/ 276 w 283"/>
                <a:gd name="T27" fmla="*/ 46 h 688"/>
                <a:gd name="T28" fmla="*/ 264 w 283"/>
                <a:gd name="T29" fmla="*/ 10 h 688"/>
                <a:gd name="T30" fmla="*/ 156 w 283"/>
                <a:gd name="T31" fmla="*/ 10 h 6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688"/>
                <a:gd name="T50" fmla="*/ 283 w 283"/>
                <a:gd name="T51" fmla="*/ 688 h 6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688">
                  <a:moveTo>
                    <a:pt x="156" y="10"/>
                  </a:moveTo>
                  <a:cubicBezTo>
                    <a:pt x="96" y="50"/>
                    <a:pt x="128" y="22"/>
                    <a:pt x="72" y="106"/>
                  </a:cubicBezTo>
                  <a:cubicBezTo>
                    <a:pt x="58" y="127"/>
                    <a:pt x="62" y="157"/>
                    <a:pt x="48" y="178"/>
                  </a:cubicBezTo>
                  <a:cubicBezTo>
                    <a:pt x="40" y="190"/>
                    <a:pt x="30" y="201"/>
                    <a:pt x="24" y="214"/>
                  </a:cubicBezTo>
                  <a:cubicBezTo>
                    <a:pt x="14" y="237"/>
                    <a:pt x="0" y="286"/>
                    <a:pt x="0" y="286"/>
                  </a:cubicBezTo>
                  <a:cubicBezTo>
                    <a:pt x="4" y="378"/>
                    <a:pt x="1" y="471"/>
                    <a:pt x="12" y="562"/>
                  </a:cubicBezTo>
                  <a:cubicBezTo>
                    <a:pt x="17" y="608"/>
                    <a:pt x="80" y="613"/>
                    <a:pt x="108" y="622"/>
                  </a:cubicBezTo>
                  <a:cubicBezTo>
                    <a:pt x="120" y="626"/>
                    <a:pt x="144" y="634"/>
                    <a:pt x="144" y="634"/>
                  </a:cubicBezTo>
                  <a:cubicBezTo>
                    <a:pt x="148" y="650"/>
                    <a:pt x="141" y="688"/>
                    <a:pt x="156" y="682"/>
                  </a:cubicBezTo>
                  <a:cubicBezTo>
                    <a:pt x="183" y="671"/>
                    <a:pt x="204" y="610"/>
                    <a:pt x="204" y="610"/>
                  </a:cubicBezTo>
                  <a:cubicBezTo>
                    <a:pt x="200" y="594"/>
                    <a:pt x="201" y="576"/>
                    <a:pt x="192" y="562"/>
                  </a:cubicBezTo>
                  <a:cubicBezTo>
                    <a:pt x="120" y="453"/>
                    <a:pt x="183" y="620"/>
                    <a:pt x="144" y="502"/>
                  </a:cubicBezTo>
                  <a:cubicBezTo>
                    <a:pt x="149" y="353"/>
                    <a:pt x="69" y="158"/>
                    <a:pt x="228" y="118"/>
                  </a:cubicBezTo>
                  <a:cubicBezTo>
                    <a:pt x="244" y="94"/>
                    <a:pt x="260" y="70"/>
                    <a:pt x="276" y="46"/>
                  </a:cubicBezTo>
                  <a:cubicBezTo>
                    <a:pt x="283" y="35"/>
                    <a:pt x="276" y="14"/>
                    <a:pt x="264" y="10"/>
                  </a:cubicBezTo>
                  <a:cubicBezTo>
                    <a:pt x="230" y="0"/>
                    <a:pt x="192" y="10"/>
                    <a:pt x="156" y="10"/>
                  </a:cubicBezTo>
                  <a:close/>
                </a:path>
              </a:pathLst>
            </a:custGeom>
            <a:solidFill>
              <a:srgbClr val="CC00FF"/>
            </a:solidFill>
            <a:ln w="9525">
              <a:solidFill>
                <a:schemeClr val="tx1"/>
              </a:solidFill>
              <a:round/>
              <a:headEnd/>
              <a:tailEnd/>
            </a:ln>
          </p:spPr>
          <p:txBody>
            <a:bodyPr/>
            <a:lstStyle/>
            <a:p>
              <a:endParaRPr lang="it-IT"/>
            </a:p>
          </p:txBody>
        </p:sp>
        <p:sp>
          <p:nvSpPr>
            <p:cNvPr id="17490" name="Freeform 16"/>
            <p:cNvSpPr>
              <a:spLocks/>
            </p:cNvSpPr>
            <p:nvPr/>
          </p:nvSpPr>
          <p:spPr bwMode="auto">
            <a:xfrm>
              <a:off x="1920" y="1038"/>
              <a:ext cx="709" cy="319"/>
            </a:xfrm>
            <a:custGeom>
              <a:avLst/>
              <a:gdLst>
                <a:gd name="T0" fmla="*/ 96 w 709"/>
                <a:gd name="T1" fmla="*/ 30 h 319"/>
                <a:gd name="T2" fmla="*/ 0 w 709"/>
                <a:gd name="T3" fmla="*/ 90 h 319"/>
                <a:gd name="T4" fmla="*/ 204 w 709"/>
                <a:gd name="T5" fmla="*/ 162 h 319"/>
                <a:gd name="T6" fmla="*/ 516 w 709"/>
                <a:gd name="T7" fmla="*/ 222 h 319"/>
                <a:gd name="T8" fmla="*/ 612 w 709"/>
                <a:gd name="T9" fmla="*/ 318 h 319"/>
                <a:gd name="T10" fmla="*/ 660 w 709"/>
                <a:gd name="T11" fmla="*/ 186 h 319"/>
                <a:gd name="T12" fmla="*/ 576 w 709"/>
                <a:gd name="T13" fmla="*/ 162 h 319"/>
                <a:gd name="T14" fmla="*/ 408 w 709"/>
                <a:gd name="T15" fmla="*/ 102 h 319"/>
                <a:gd name="T16" fmla="*/ 204 w 709"/>
                <a:gd name="T17" fmla="*/ 66 h 319"/>
                <a:gd name="T18" fmla="*/ 168 w 709"/>
                <a:gd name="T19" fmla="*/ 54 h 319"/>
                <a:gd name="T20" fmla="*/ 132 w 709"/>
                <a:gd name="T21" fmla="*/ 30 h 319"/>
                <a:gd name="T22" fmla="*/ 96 w 709"/>
                <a:gd name="T23" fmla="*/ 3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9"/>
                <a:gd name="T37" fmla="*/ 0 h 319"/>
                <a:gd name="T38" fmla="*/ 709 w 709"/>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9" h="319">
                  <a:moveTo>
                    <a:pt x="96" y="30"/>
                  </a:moveTo>
                  <a:cubicBezTo>
                    <a:pt x="39" y="44"/>
                    <a:pt x="19" y="32"/>
                    <a:pt x="0" y="90"/>
                  </a:cubicBezTo>
                  <a:cubicBezTo>
                    <a:pt x="48" y="163"/>
                    <a:pt x="124" y="153"/>
                    <a:pt x="204" y="162"/>
                  </a:cubicBezTo>
                  <a:cubicBezTo>
                    <a:pt x="316" y="199"/>
                    <a:pt x="393" y="212"/>
                    <a:pt x="516" y="222"/>
                  </a:cubicBezTo>
                  <a:cubicBezTo>
                    <a:pt x="551" y="257"/>
                    <a:pt x="571" y="291"/>
                    <a:pt x="612" y="318"/>
                  </a:cubicBezTo>
                  <a:cubicBezTo>
                    <a:pt x="694" y="302"/>
                    <a:pt x="709" y="319"/>
                    <a:pt x="660" y="186"/>
                  </a:cubicBezTo>
                  <a:cubicBezTo>
                    <a:pt x="658" y="182"/>
                    <a:pt x="596" y="167"/>
                    <a:pt x="576" y="162"/>
                  </a:cubicBezTo>
                  <a:cubicBezTo>
                    <a:pt x="551" y="88"/>
                    <a:pt x="487" y="110"/>
                    <a:pt x="408" y="102"/>
                  </a:cubicBezTo>
                  <a:cubicBezTo>
                    <a:pt x="340" y="79"/>
                    <a:pt x="276" y="74"/>
                    <a:pt x="204" y="66"/>
                  </a:cubicBezTo>
                  <a:cubicBezTo>
                    <a:pt x="192" y="62"/>
                    <a:pt x="179" y="60"/>
                    <a:pt x="168" y="54"/>
                  </a:cubicBezTo>
                  <a:cubicBezTo>
                    <a:pt x="155" y="48"/>
                    <a:pt x="145" y="36"/>
                    <a:pt x="132" y="30"/>
                  </a:cubicBezTo>
                  <a:cubicBezTo>
                    <a:pt x="62" y="0"/>
                    <a:pt x="78" y="12"/>
                    <a:pt x="96" y="30"/>
                  </a:cubicBezTo>
                  <a:close/>
                </a:path>
              </a:pathLst>
            </a:custGeom>
            <a:solidFill>
              <a:srgbClr val="CC00FF"/>
            </a:solidFill>
            <a:ln w="9525">
              <a:solidFill>
                <a:schemeClr val="tx1"/>
              </a:solidFill>
              <a:round/>
              <a:headEnd/>
              <a:tailEnd/>
            </a:ln>
          </p:spPr>
          <p:txBody>
            <a:bodyPr/>
            <a:lstStyle/>
            <a:p>
              <a:endParaRPr lang="it-IT"/>
            </a:p>
          </p:txBody>
        </p:sp>
        <p:sp>
          <p:nvSpPr>
            <p:cNvPr id="17491" name="Freeform 17"/>
            <p:cNvSpPr>
              <a:spLocks/>
            </p:cNvSpPr>
            <p:nvPr/>
          </p:nvSpPr>
          <p:spPr bwMode="auto">
            <a:xfrm>
              <a:off x="1764" y="1802"/>
              <a:ext cx="722" cy="240"/>
            </a:xfrm>
            <a:custGeom>
              <a:avLst/>
              <a:gdLst>
                <a:gd name="T0" fmla="*/ 168 w 722"/>
                <a:gd name="T1" fmla="*/ 10 h 240"/>
                <a:gd name="T2" fmla="*/ 0 w 722"/>
                <a:gd name="T3" fmla="*/ 82 h 240"/>
                <a:gd name="T4" fmla="*/ 12 w 722"/>
                <a:gd name="T5" fmla="*/ 118 h 240"/>
                <a:gd name="T6" fmla="*/ 84 w 722"/>
                <a:gd name="T7" fmla="*/ 142 h 240"/>
                <a:gd name="T8" fmla="*/ 120 w 722"/>
                <a:gd name="T9" fmla="*/ 166 h 240"/>
                <a:gd name="T10" fmla="*/ 228 w 722"/>
                <a:gd name="T11" fmla="*/ 202 h 240"/>
                <a:gd name="T12" fmla="*/ 300 w 722"/>
                <a:gd name="T13" fmla="*/ 226 h 240"/>
                <a:gd name="T14" fmla="*/ 336 w 722"/>
                <a:gd name="T15" fmla="*/ 238 h 240"/>
                <a:gd name="T16" fmla="*/ 516 w 722"/>
                <a:gd name="T17" fmla="*/ 226 h 240"/>
                <a:gd name="T18" fmla="*/ 588 w 722"/>
                <a:gd name="T19" fmla="*/ 178 h 240"/>
                <a:gd name="T20" fmla="*/ 648 w 722"/>
                <a:gd name="T21" fmla="*/ 70 h 240"/>
                <a:gd name="T22" fmla="*/ 672 w 722"/>
                <a:gd name="T23" fmla="*/ 34 h 240"/>
                <a:gd name="T24" fmla="*/ 708 w 722"/>
                <a:gd name="T25" fmla="*/ 10 h 240"/>
                <a:gd name="T26" fmla="*/ 588 w 722"/>
                <a:gd name="T27" fmla="*/ 22 h 240"/>
                <a:gd name="T28" fmla="*/ 528 w 722"/>
                <a:gd name="T29" fmla="*/ 106 h 240"/>
                <a:gd name="T30" fmla="*/ 492 w 722"/>
                <a:gd name="T31" fmla="*/ 142 h 240"/>
                <a:gd name="T32" fmla="*/ 180 w 722"/>
                <a:gd name="T33" fmla="*/ 106 h 240"/>
                <a:gd name="T34" fmla="*/ 168 w 722"/>
                <a:gd name="T35" fmla="*/ 10 h 2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
                <a:gd name="T55" fmla="*/ 0 h 240"/>
                <a:gd name="T56" fmla="*/ 722 w 722"/>
                <a:gd name="T57" fmla="*/ 240 h 2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 h="240">
                  <a:moveTo>
                    <a:pt x="168" y="10"/>
                  </a:moveTo>
                  <a:cubicBezTo>
                    <a:pt x="81" y="19"/>
                    <a:pt x="27" y="0"/>
                    <a:pt x="0" y="82"/>
                  </a:cubicBezTo>
                  <a:cubicBezTo>
                    <a:pt x="4" y="94"/>
                    <a:pt x="2" y="111"/>
                    <a:pt x="12" y="118"/>
                  </a:cubicBezTo>
                  <a:cubicBezTo>
                    <a:pt x="33" y="133"/>
                    <a:pt x="60" y="134"/>
                    <a:pt x="84" y="142"/>
                  </a:cubicBezTo>
                  <a:cubicBezTo>
                    <a:pt x="98" y="147"/>
                    <a:pt x="107" y="160"/>
                    <a:pt x="120" y="166"/>
                  </a:cubicBezTo>
                  <a:cubicBezTo>
                    <a:pt x="120" y="166"/>
                    <a:pt x="210" y="196"/>
                    <a:pt x="228" y="202"/>
                  </a:cubicBezTo>
                  <a:cubicBezTo>
                    <a:pt x="252" y="210"/>
                    <a:pt x="276" y="218"/>
                    <a:pt x="300" y="226"/>
                  </a:cubicBezTo>
                  <a:cubicBezTo>
                    <a:pt x="312" y="230"/>
                    <a:pt x="336" y="238"/>
                    <a:pt x="336" y="238"/>
                  </a:cubicBezTo>
                  <a:cubicBezTo>
                    <a:pt x="396" y="234"/>
                    <a:pt x="458" y="240"/>
                    <a:pt x="516" y="226"/>
                  </a:cubicBezTo>
                  <a:cubicBezTo>
                    <a:pt x="544" y="219"/>
                    <a:pt x="588" y="178"/>
                    <a:pt x="588" y="178"/>
                  </a:cubicBezTo>
                  <a:cubicBezTo>
                    <a:pt x="609" y="115"/>
                    <a:pt x="593" y="153"/>
                    <a:pt x="648" y="70"/>
                  </a:cubicBezTo>
                  <a:cubicBezTo>
                    <a:pt x="656" y="58"/>
                    <a:pt x="664" y="46"/>
                    <a:pt x="672" y="34"/>
                  </a:cubicBezTo>
                  <a:cubicBezTo>
                    <a:pt x="680" y="22"/>
                    <a:pt x="722" y="12"/>
                    <a:pt x="708" y="10"/>
                  </a:cubicBezTo>
                  <a:cubicBezTo>
                    <a:pt x="668" y="4"/>
                    <a:pt x="628" y="18"/>
                    <a:pt x="588" y="22"/>
                  </a:cubicBezTo>
                  <a:cubicBezTo>
                    <a:pt x="560" y="106"/>
                    <a:pt x="588" y="86"/>
                    <a:pt x="528" y="106"/>
                  </a:cubicBezTo>
                  <a:cubicBezTo>
                    <a:pt x="516" y="118"/>
                    <a:pt x="509" y="140"/>
                    <a:pt x="492" y="142"/>
                  </a:cubicBezTo>
                  <a:cubicBezTo>
                    <a:pt x="393" y="153"/>
                    <a:pt x="278" y="126"/>
                    <a:pt x="180" y="106"/>
                  </a:cubicBezTo>
                  <a:cubicBezTo>
                    <a:pt x="119" y="66"/>
                    <a:pt x="116" y="62"/>
                    <a:pt x="168" y="10"/>
                  </a:cubicBezTo>
                  <a:close/>
                </a:path>
              </a:pathLst>
            </a:custGeom>
            <a:solidFill>
              <a:srgbClr val="CC00FF"/>
            </a:solidFill>
            <a:ln w="9525">
              <a:solidFill>
                <a:schemeClr val="tx1"/>
              </a:solidFill>
              <a:round/>
              <a:headEnd/>
              <a:tailEnd/>
            </a:ln>
          </p:spPr>
          <p:txBody>
            <a:bodyPr/>
            <a:lstStyle/>
            <a:p>
              <a:endParaRPr lang="it-IT"/>
            </a:p>
          </p:txBody>
        </p:sp>
        <p:sp>
          <p:nvSpPr>
            <p:cNvPr id="17492" name="Freeform 19"/>
            <p:cNvSpPr>
              <a:spLocks/>
            </p:cNvSpPr>
            <p:nvPr/>
          </p:nvSpPr>
          <p:spPr bwMode="auto">
            <a:xfrm>
              <a:off x="2411" y="1392"/>
              <a:ext cx="229" cy="376"/>
            </a:xfrm>
            <a:custGeom>
              <a:avLst/>
              <a:gdLst>
                <a:gd name="T0" fmla="*/ 145 w 229"/>
                <a:gd name="T1" fmla="*/ 0 h 376"/>
                <a:gd name="T2" fmla="*/ 229 w 229"/>
                <a:gd name="T3" fmla="*/ 120 h 376"/>
                <a:gd name="T4" fmla="*/ 121 w 229"/>
                <a:gd name="T5" fmla="*/ 372 h 376"/>
                <a:gd name="T6" fmla="*/ 13 w 229"/>
                <a:gd name="T7" fmla="*/ 360 h 376"/>
                <a:gd name="T8" fmla="*/ 49 w 229"/>
                <a:gd name="T9" fmla="*/ 336 h 376"/>
                <a:gd name="T10" fmla="*/ 73 w 229"/>
                <a:gd name="T11" fmla="*/ 264 h 376"/>
                <a:gd name="T12" fmla="*/ 109 w 229"/>
                <a:gd name="T13" fmla="*/ 192 h 376"/>
                <a:gd name="T14" fmla="*/ 145 w 229"/>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376"/>
                <a:gd name="T26" fmla="*/ 229 w 229"/>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376">
                  <a:moveTo>
                    <a:pt x="145" y="0"/>
                  </a:moveTo>
                  <a:cubicBezTo>
                    <a:pt x="207" y="21"/>
                    <a:pt x="208" y="58"/>
                    <a:pt x="229" y="120"/>
                  </a:cubicBezTo>
                  <a:cubicBezTo>
                    <a:pt x="214" y="207"/>
                    <a:pt x="171" y="298"/>
                    <a:pt x="121" y="372"/>
                  </a:cubicBezTo>
                  <a:cubicBezTo>
                    <a:pt x="85" y="368"/>
                    <a:pt x="45" y="376"/>
                    <a:pt x="13" y="360"/>
                  </a:cubicBezTo>
                  <a:cubicBezTo>
                    <a:pt x="0" y="354"/>
                    <a:pt x="41" y="348"/>
                    <a:pt x="49" y="336"/>
                  </a:cubicBezTo>
                  <a:cubicBezTo>
                    <a:pt x="62" y="315"/>
                    <a:pt x="65" y="288"/>
                    <a:pt x="73" y="264"/>
                  </a:cubicBezTo>
                  <a:cubicBezTo>
                    <a:pt x="81" y="239"/>
                    <a:pt x="101" y="217"/>
                    <a:pt x="109" y="192"/>
                  </a:cubicBezTo>
                  <a:cubicBezTo>
                    <a:pt x="117" y="125"/>
                    <a:pt x="124" y="63"/>
                    <a:pt x="145" y="0"/>
                  </a:cubicBezTo>
                  <a:close/>
                </a:path>
              </a:pathLst>
            </a:custGeom>
            <a:solidFill>
              <a:srgbClr val="CC00FF"/>
            </a:solidFill>
            <a:ln w="9525">
              <a:solidFill>
                <a:schemeClr val="tx1"/>
              </a:solidFill>
              <a:round/>
              <a:headEnd/>
              <a:tailEnd/>
            </a:ln>
          </p:spPr>
          <p:txBody>
            <a:bodyPr/>
            <a:lstStyle/>
            <a:p>
              <a:endParaRPr lang="it-IT"/>
            </a:p>
          </p:txBody>
        </p:sp>
        <p:grpSp>
          <p:nvGrpSpPr>
            <p:cNvPr id="17493" name="Group 25"/>
            <p:cNvGrpSpPr>
              <a:grpSpLocks/>
            </p:cNvGrpSpPr>
            <p:nvPr/>
          </p:nvGrpSpPr>
          <p:grpSpPr bwMode="auto">
            <a:xfrm>
              <a:off x="2556" y="1224"/>
              <a:ext cx="854" cy="911"/>
              <a:chOff x="2556" y="1224"/>
              <a:chExt cx="854" cy="911"/>
            </a:xfrm>
          </p:grpSpPr>
          <p:sp>
            <p:nvSpPr>
              <p:cNvPr id="17494" name="Freeform 20"/>
              <p:cNvSpPr>
                <a:spLocks/>
              </p:cNvSpPr>
              <p:nvPr/>
            </p:nvSpPr>
            <p:spPr bwMode="auto">
              <a:xfrm>
                <a:off x="2694" y="1224"/>
                <a:ext cx="474" cy="732"/>
              </a:xfrm>
              <a:custGeom>
                <a:avLst/>
                <a:gdLst>
                  <a:gd name="T0" fmla="*/ 18 w 474"/>
                  <a:gd name="T1" fmla="*/ 0 h 732"/>
                  <a:gd name="T2" fmla="*/ 90 w 474"/>
                  <a:gd name="T3" fmla="*/ 12 h 732"/>
                  <a:gd name="T4" fmla="*/ 186 w 474"/>
                  <a:gd name="T5" fmla="*/ 96 h 732"/>
                  <a:gd name="T6" fmla="*/ 210 w 474"/>
                  <a:gd name="T7" fmla="*/ 132 h 732"/>
                  <a:gd name="T8" fmla="*/ 282 w 474"/>
                  <a:gd name="T9" fmla="*/ 180 h 732"/>
                  <a:gd name="T10" fmla="*/ 330 w 474"/>
                  <a:gd name="T11" fmla="*/ 228 h 732"/>
                  <a:gd name="T12" fmla="*/ 390 w 474"/>
                  <a:gd name="T13" fmla="*/ 276 h 732"/>
                  <a:gd name="T14" fmla="*/ 438 w 474"/>
                  <a:gd name="T15" fmla="*/ 324 h 732"/>
                  <a:gd name="T16" fmla="*/ 450 w 474"/>
                  <a:gd name="T17" fmla="*/ 360 h 732"/>
                  <a:gd name="T18" fmla="*/ 474 w 474"/>
                  <a:gd name="T19" fmla="*/ 396 h 732"/>
                  <a:gd name="T20" fmla="*/ 462 w 474"/>
                  <a:gd name="T21" fmla="*/ 540 h 732"/>
                  <a:gd name="T22" fmla="*/ 438 w 474"/>
                  <a:gd name="T23" fmla="*/ 612 h 732"/>
                  <a:gd name="T24" fmla="*/ 354 w 474"/>
                  <a:gd name="T25" fmla="*/ 636 h 732"/>
                  <a:gd name="T26" fmla="*/ 234 w 474"/>
                  <a:gd name="T27" fmla="*/ 732 h 732"/>
                  <a:gd name="T28" fmla="*/ 246 w 474"/>
                  <a:gd name="T29" fmla="*/ 588 h 732"/>
                  <a:gd name="T30" fmla="*/ 282 w 474"/>
                  <a:gd name="T31" fmla="*/ 576 h 732"/>
                  <a:gd name="T32" fmla="*/ 354 w 474"/>
                  <a:gd name="T33" fmla="*/ 528 h 732"/>
                  <a:gd name="T34" fmla="*/ 342 w 474"/>
                  <a:gd name="T35" fmla="*/ 444 h 732"/>
                  <a:gd name="T36" fmla="*/ 330 w 474"/>
                  <a:gd name="T37" fmla="*/ 384 h 732"/>
                  <a:gd name="T38" fmla="*/ 258 w 474"/>
                  <a:gd name="T39" fmla="*/ 372 h 732"/>
                  <a:gd name="T40" fmla="*/ 174 w 474"/>
                  <a:gd name="T41" fmla="*/ 300 h 732"/>
                  <a:gd name="T42" fmla="*/ 102 w 474"/>
                  <a:gd name="T43" fmla="*/ 156 h 732"/>
                  <a:gd name="T44" fmla="*/ 30 w 474"/>
                  <a:gd name="T45" fmla="*/ 132 h 732"/>
                  <a:gd name="T46" fmla="*/ 18 w 474"/>
                  <a:gd name="T47" fmla="*/ 0 h 7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4"/>
                  <a:gd name="T73" fmla="*/ 0 h 732"/>
                  <a:gd name="T74" fmla="*/ 474 w 474"/>
                  <a:gd name="T75" fmla="*/ 732 h 7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4" h="732">
                    <a:moveTo>
                      <a:pt x="18" y="0"/>
                    </a:moveTo>
                    <a:cubicBezTo>
                      <a:pt x="42" y="4"/>
                      <a:pt x="67" y="4"/>
                      <a:pt x="90" y="12"/>
                    </a:cubicBezTo>
                    <a:cubicBezTo>
                      <a:pt x="127" y="24"/>
                      <a:pt x="148" y="71"/>
                      <a:pt x="186" y="96"/>
                    </a:cubicBezTo>
                    <a:cubicBezTo>
                      <a:pt x="194" y="108"/>
                      <a:pt x="199" y="123"/>
                      <a:pt x="210" y="132"/>
                    </a:cubicBezTo>
                    <a:cubicBezTo>
                      <a:pt x="232" y="151"/>
                      <a:pt x="282" y="180"/>
                      <a:pt x="282" y="180"/>
                    </a:cubicBezTo>
                    <a:cubicBezTo>
                      <a:pt x="308" y="259"/>
                      <a:pt x="272" y="181"/>
                      <a:pt x="330" y="228"/>
                    </a:cubicBezTo>
                    <a:cubicBezTo>
                      <a:pt x="408" y="290"/>
                      <a:pt x="300" y="246"/>
                      <a:pt x="390" y="276"/>
                    </a:cubicBezTo>
                    <a:cubicBezTo>
                      <a:pt x="422" y="372"/>
                      <a:pt x="374" y="260"/>
                      <a:pt x="438" y="324"/>
                    </a:cubicBezTo>
                    <a:cubicBezTo>
                      <a:pt x="447" y="333"/>
                      <a:pt x="444" y="349"/>
                      <a:pt x="450" y="360"/>
                    </a:cubicBezTo>
                    <a:cubicBezTo>
                      <a:pt x="456" y="373"/>
                      <a:pt x="466" y="384"/>
                      <a:pt x="474" y="396"/>
                    </a:cubicBezTo>
                    <a:cubicBezTo>
                      <a:pt x="470" y="444"/>
                      <a:pt x="470" y="492"/>
                      <a:pt x="462" y="540"/>
                    </a:cubicBezTo>
                    <a:cubicBezTo>
                      <a:pt x="458" y="565"/>
                      <a:pt x="463" y="606"/>
                      <a:pt x="438" y="612"/>
                    </a:cubicBezTo>
                    <a:cubicBezTo>
                      <a:pt x="378" y="627"/>
                      <a:pt x="406" y="619"/>
                      <a:pt x="354" y="636"/>
                    </a:cubicBezTo>
                    <a:cubicBezTo>
                      <a:pt x="332" y="703"/>
                      <a:pt x="288" y="696"/>
                      <a:pt x="234" y="732"/>
                    </a:cubicBezTo>
                    <a:cubicBezTo>
                      <a:pt x="222" y="696"/>
                      <a:pt x="218" y="616"/>
                      <a:pt x="246" y="588"/>
                    </a:cubicBezTo>
                    <a:cubicBezTo>
                      <a:pt x="255" y="579"/>
                      <a:pt x="271" y="582"/>
                      <a:pt x="282" y="576"/>
                    </a:cubicBezTo>
                    <a:cubicBezTo>
                      <a:pt x="307" y="562"/>
                      <a:pt x="354" y="528"/>
                      <a:pt x="354" y="528"/>
                    </a:cubicBezTo>
                    <a:cubicBezTo>
                      <a:pt x="350" y="500"/>
                      <a:pt x="347" y="472"/>
                      <a:pt x="342" y="444"/>
                    </a:cubicBezTo>
                    <a:cubicBezTo>
                      <a:pt x="339" y="424"/>
                      <a:pt x="345" y="397"/>
                      <a:pt x="330" y="384"/>
                    </a:cubicBezTo>
                    <a:cubicBezTo>
                      <a:pt x="312" y="368"/>
                      <a:pt x="282" y="376"/>
                      <a:pt x="258" y="372"/>
                    </a:cubicBezTo>
                    <a:cubicBezTo>
                      <a:pt x="239" y="314"/>
                      <a:pt x="225" y="334"/>
                      <a:pt x="174" y="300"/>
                    </a:cubicBezTo>
                    <a:cubicBezTo>
                      <a:pt x="112" y="207"/>
                      <a:pt x="135" y="255"/>
                      <a:pt x="102" y="156"/>
                    </a:cubicBezTo>
                    <a:cubicBezTo>
                      <a:pt x="94" y="132"/>
                      <a:pt x="30" y="132"/>
                      <a:pt x="30" y="132"/>
                    </a:cubicBezTo>
                    <a:cubicBezTo>
                      <a:pt x="0" y="41"/>
                      <a:pt x="1" y="85"/>
                      <a:pt x="18" y="0"/>
                    </a:cubicBezTo>
                    <a:close/>
                  </a:path>
                </a:pathLst>
              </a:custGeom>
              <a:solidFill>
                <a:srgbClr val="CC00FF"/>
              </a:solidFill>
              <a:ln w="9525">
                <a:solidFill>
                  <a:schemeClr val="tx1"/>
                </a:solidFill>
                <a:round/>
                <a:headEnd/>
                <a:tailEnd/>
              </a:ln>
            </p:spPr>
            <p:txBody>
              <a:bodyPr/>
              <a:lstStyle/>
              <a:p>
                <a:endParaRPr lang="it-IT"/>
              </a:p>
            </p:txBody>
          </p:sp>
          <p:sp>
            <p:nvSpPr>
              <p:cNvPr id="17495" name="Freeform 22"/>
              <p:cNvSpPr>
                <a:spLocks/>
              </p:cNvSpPr>
              <p:nvPr/>
            </p:nvSpPr>
            <p:spPr bwMode="auto">
              <a:xfrm>
                <a:off x="2556" y="1696"/>
                <a:ext cx="854" cy="439"/>
              </a:xfrm>
              <a:custGeom>
                <a:avLst/>
                <a:gdLst>
                  <a:gd name="T0" fmla="*/ 252 w 854"/>
                  <a:gd name="T1" fmla="*/ 2 h 631"/>
                  <a:gd name="T2" fmla="*/ 0 w 854"/>
                  <a:gd name="T3" fmla="*/ 2 h 631"/>
                  <a:gd name="T4" fmla="*/ 132 w 854"/>
                  <a:gd name="T5" fmla="*/ 3 h 631"/>
                  <a:gd name="T6" fmla="*/ 168 w 854"/>
                  <a:gd name="T7" fmla="*/ 3 h 631"/>
                  <a:gd name="T8" fmla="*/ 312 w 854"/>
                  <a:gd name="T9" fmla="*/ 3 h 631"/>
                  <a:gd name="T10" fmla="*/ 480 w 854"/>
                  <a:gd name="T11" fmla="*/ 4 h 631"/>
                  <a:gd name="T12" fmla="*/ 648 w 854"/>
                  <a:gd name="T13" fmla="*/ 4 h 631"/>
                  <a:gd name="T14" fmla="*/ 672 w 854"/>
                  <a:gd name="T15" fmla="*/ 3 h 631"/>
                  <a:gd name="T16" fmla="*/ 744 w 854"/>
                  <a:gd name="T17" fmla="*/ 3 h 631"/>
                  <a:gd name="T18" fmla="*/ 804 w 854"/>
                  <a:gd name="T19" fmla="*/ 1 h 631"/>
                  <a:gd name="T20" fmla="*/ 708 w 854"/>
                  <a:gd name="T21" fmla="*/ 1 h 631"/>
                  <a:gd name="T22" fmla="*/ 672 w 854"/>
                  <a:gd name="T23" fmla="*/ 1 h 631"/>
                  <a:gd name="T24" fmla="*/ 648 w 854"/>
                  <a:gd name="T25" fmla="*/ 1 h 631"/>
                  <a:gd name="T26" fmla="*/ 612 w 854"/>
                  <a:gd name="T27" fmla="*/ 2 h 631"/>
                  <a:gd name="T28" fmla="*/ 564 w 854"/>
                  <a:gd name="T29" fmla="*/ 3 h 631"/>
                  <a:gd name="T30" fmla="*/ 492 w 854"/>
                  <a:gd name="T31" fmla="*/ 3 h 631"/>
                  <a:gd name="T32" fmla="*/ 264 w 854"/>
                  <a:gd name="T33" fmla="*/ 3 h 631"/>
                  <a:gd name="T34" fmla="*/ 192 w 854"/>
                  <a:gd name="T35" fmla="*/ 2 h 631"/>
                  <a:gd name="T36" fmla="*/ 252 w 854"/>
                  <a:gd name="T37" fmla="*/ 2 h 6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4"/>
                  <a:gd name="T58" fmla="*/ 0 h 631"/>
                  <a:gd name="T59" fmla="*/ 854 w 854"/>
                  <a:gd name="T60" fmla="*/ 631 h 6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4" h="631">
                    <a:moveTo>
                      <a:pt x="252" y="344"/>
                    </a:moveTo>
                    <a:cubicBezTo>
                      <a:pt x="142" y="271"/>
                      <a:pt x="39" y="287"/>
                      <a:pt x="0" y="404"/>
                    </a:cubicBezTo>
                    <a:cubicBezTo>
                      <a:pt x="35" y="456"/>
                      <a:pt x="78" y="461"/>
                      <a:pt x="132" y="488"/>
                    </a:cubicBezTo>
                    <a:cubicBezTo>
                      <a:pt x="145" y="494"/>
                      <a:pt x="155" y="506"/>
                      <a:pt x="168" y="512"/>
                    </a:cubicBezTo>
                    <a:cubicBezTo>
                      <a:pt x="206" y="529"/>
                      <a:pt x="276" y="536"/>
                      <a:pt x="312" y="560"/>
                    </a:cubicBezTo>
                    <a:cubicBezTo>
                      <a:pt x="365" y="596"/>
                      <a:pt x="419" y="608"/>
                      <a:pt x="480" y="620"/>
                    </a:cubicBezTo>
                    <a:cubicBezTo>
                      <a:pt x="536" y="616"/>
                      <a:pt x="597" y="631"/>
                      <a:pt x="648" y="608"/>
                    </a:cubicBezTo>
                    <a:cubicBezTo>
                      <a:pt x="671" y="598"/>
                      <a:pt x="664" y="560"/>
                      <a:pt x="672" y="536"/>
                    </a:cubicBezTo>
                    <a:cubicBezTo>
                      <a:pt x="686" y="495"/>
                      <a:pt x="730" y="469"/>
                      <a:pt x="744" y="428"/>
                    </a:cubicBezTo>
                    <a:cubicBezTo>
                      <a:pt x="766" y="361"/>
                      <a:pt x="787" y="293"/>
                      <a:pt x="804" y="224"/>
                    </a:cubicBezTo>
                    <a:cubicBezTo>
                      <a:pt x="793" y="55"/>
                      <a:pt x="854" y="0"/>
                      <a:pt x="708" y="44"/>
                    </a:cubicBezTo>
                    <a:cubicBezTo>
                      <a:pt x="694" y="48"/>
                      <a:pt x="684" y="60"/>
                      <a:pt x="672" y="68"/>
                    </a:cubicBezTo>
                    <a:cubicBezTo>
                      <a:pt x="636" y="175"/>
                      <a:pt x="687" y="14"/>
                      <a:pt x="648" y="272"/>
                    </a:cubicBezTo>
                    <a:cubicBezTo>
                      <a:pt x="648" y="272"/>
                      <a:pt x="618" y="362"/>
                      <a:pt x="612" y="380"/>
                    </a:cubicBezTo>
                    <a:cubicBezTo>
                      <a:pt x="603" y="407"/>
                      <a:pt x="591" y="443"/>
                      <a:pt x="564" y="452"/>
                    </a:cubicBezTo>
                    <a:cubicBezTo>
                      <a:pt x="540" y="460"/>
                      <a:pt x="492" y="476"/>
                      <a:pt x="492" y="476"/>
                    </a:cubicBezTo>
                    <a:cubicBezTo>
                      <a:pt x="418" y="461"/>
                      <a:pt x="331" y="450"/>
                      <a:pt x="264" y="416"/>
                    </a:cubicBezTo>
                    <a:cubicBezTo>
                      <a:pt x="171" y="369"/>
                      <a:pt x="282" y="410"/>
                      <a:pt x="192" y="380"/>
                    </a:cubicBezTo>
                    <a:cubicBezTo>
                      <a:pt x="235" y="351"/>
                      <a:pt x="215" y="362"/>
                      <a:pt x="252" y="344"/>
                    </a:cubicBezTo>
                    <a:close/>
                  </a:path>
                </a:pathLst>
              </a:custGeom>
              <a:solidFill>
                <a:srgbClr val="CC00FF"/>
              </a:solidFill>
              <a:ln w="9525">
                <a:solidFill>
                  <a:schemeClr val="tx1"/>
                </a:solidFill>
                <a:round/>
                <a:headEnd/>
                <a:tailEnd/>
              </a:ln>
            </p:spPr>
            <p:txBody>
              <a:bodyPr/>
              <a:lstStyle/>
              <a:p>
                <a:endParaRPr lang="it-IT"/>
              </a:p>
            </p:txBody>
          </p:sp>
          <p:sp>
            <p:nvSpPr>
              <p:cNvPr id="17496" name="Freeform 24"/>
              <p:cNvSpPr>
                <a:spLocks/>
              </p:cNvSpPr>
              <p:nvPr/>
            </p:nvSpPr>
            <p:spPr bwMode="auto">
              <a:xfrm>
                <a:off x="2640" y="1497"/>
                <a:ext cx="203" cy="361"/>
              </a:xfrm>
              <a:custGeom>
                <a:avLst/>
                <a:gdLst>
                  <a:gd name="T0" fmla="*/ 96 w 203"/>
                  <a:gd name="T1" fmla="*/ 3 h 361"/>
                  <a:gd name="T2" fmla="*/ 144 w 203"/>
                  <a:gd name="T3" fmla="*/ 51 h 361"/>
                  <a:gd name="T4" fmla="*/ 168 w 203"/>
                  <a:gd name="T5" fmla="*/ 87 h 361"/>
                  <a:gd name="T6" fmla="*/ 192 w 203"/>
                  <a:gd name="T7" fmla="*/ 159 h 361"/>
                  <a:gd name="T8" fmla="*/ 0 w 203"/>
                  <a:gd name="T9" fmla="*/ 315 h 361"/>
                  <a:gd name="T10" fmla="*/ 12 w 203"/>
                  <a:gd name="T11" fmla="*/ 279 h 361"/>
                  <a:gd name="T12" fmla="*/ 84 w 203"/>
                  <a:gd name="T13" fmla="*/ 231 h 361"/>
                  <a:gd name="T14" fmla="*/ 96 w 203"/>
                  <a:gd name="T15" fmla="*/ 3 h 361"/>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361"/>
                  <a:gd name="T26" fmla="*/ 203 w 203"/>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361">
                    <a:moveTo>
                      <a:pt x="96" y="3"/>
                    </a:moveTo>
                    <a:cubicBezTo>
                      <a:pt x="154" y="22"/>
                      <a:pt x="118" y="0"/>
                      <a:pt x="144" y="51"/>
                    </a:cubicBezTo>
                    <a:cubicBezTo>
                      <a:pt x="150" y="64"/>
                      <a:pt x="162" y="74"/>
                      <a:pt x="168" y="87"/>
                    </a:cubicBezTo>
                    <a:cubicBezTo>
                      <a:pt x="178" y="110"/>
                      <a:pt x="192" y="159"/>
                      <a:pt x="192" y="159"/>
                    </a:cubicBezTo>
                    <a:cubicBezTo>
                      <a:pt x="175" y="361"/>
                      <a:pt x="203" y="332"/>
                      <a:pt x="0" y="315"/>
                    </a:cubicBezTo>
                    <a:cubicBezTo>
                      <a:pt x="4" y="303"/>
                      <a:pt x="3" y="288"/>
                      <a:pt x="12" y="279"/>
                    </a:cubicBezTo>
                    <a:cubicBezTo>
                      <a:pt x="32" y="259"/>
                      <a:pt x="84" y="231"/>
                      <a:pt x="84" y="231"/>
                    </a:cubicBezTo>
                    <a:cubicBezTo>
                      <a:pt x="107" y="161"/>
                      <a:pt x="153" y="60"/>
                      <a:pt x="96" y="3"/>
                    </a:cubicBezTo>
                    <a:close/>
                  </a:path>
                </a:pathLst>
              </a:custGeom>
              <a:solidFill>
                <a:srgbClr val="CC00FF"/>
              </a:solidFill>
              <a:ln w="9525">
                <a:solidFill>
                  <a:schemeClr val="tx1"/>
                </a:solidFill>
                <a:round/>
                <a:headEnd/>
                <a:tailEnd/>
              </a:ln>
            </p:spPr>
            <p:txBody>
              <a:bodyPr/>
              <a:lstStyle/>
              <a:p>
                <a:endParaRPr lang="it-IT"/>
              </a:p>
            </p:txBody>
          </p:sp>
        </p:grpSp>
      </p:grpSp>
      <p:sp>
        <p:nvSpPr>
          <p:cNvPr id="17416" name="Freeform 34"/>
          <p:cNvSpPr>
            <a:spLocks noChangeAspect="1"/>
          </p:cNvSpPr>
          <p:nvPr/>
        </p:nvSpPr>
        <p:spPr bwMode="auto">
          <a:xfrm rot="16200000" flipH="1">
            <a:off x="5583237" y="2133601"/>
            <a:ext cx="542925" cy="24765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17417" name="Freeform 35"/>
          <p:cNvSpPr>
            <a:spLocks noChangeAspect="1"/>
          </p:cNvSpPr>
          <p:nvPr/>
        </p:nvSpPr>
        <p:spPr bwMode="auto">
          <a:xfrm rot="10800000" flipH="1">
            <a:off x="6321425" y="20367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17418" name="Freeform 36"/>
          <p:cNvSpPr>
            <a:spLocks noChangeAspect="1"/>
          </p:cNvSpPr>
          <p:nvPr/>
        </p:nvSpPr>
        <p:spPr bwMode="auto">
          <a:xfrm rot="10800000" flipH="1">
            <a:off x="7007225" y="19605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17419" name="Line 37"/>
          <p:cNvSpPr>
            <a:spLocks noChangeShapeType="1"/>
          </p:cNvSpPr>
          <p:nvPr/>
        </p:nvSpPr>
        <p:spPr bwMode="auto">
          <a:xfrm flipV="1">
            <a:off x="6000750" y="2152650"/>
            <a:ext cx="304800" cy="38100"/>
          </a:xfrm>
          <a:prstGeom prst="line">
            <a:avLst/>
          </a:prstGeom>
          <a:noFill/>
          <a:ln w="19050">
            <a:solidFill>
              <a:schemeClr val="tx1"/>
            </a:solidFill>
            <a:round/>
            <a:headEnd/>
            <a:tailEnd type="triangle" w="med" len="med"/>
          </a:ln>
        </p:spPr>
        <p:txBody>
          <a:bodyPr/>
          <a:lstStyle/>
          <a:p>
            <a:endParaRPr lang="it-IT"/>
          </a:p>
        </p:txBody>
      </p:sp>
      <p:sp>
        <p:nvSpPr>
          <p:cNvPr id="17420" name="Line 38"/>
          <p:cNvSpPr>
            <a:spLocks noChangeShapeType="1"/>
          </p:cNvSpPr>
          <p:nvPr/>
        </p:nvSpPr>
        <p:spPr bwMode="auto">
          <a:xfrm flipV="1">
            <a:off x="6686550" y="2095500"/>
            <a:ext cx="304800" cy="38100"/>
          </a:xfrm>
          <a:prstGeom prst="line">
            <a:avLst/>
          </a:prstGeom>
          <a:noFill/>
          <a:ln w="19050">
            <a:solidFill>
              <a:schemeClr val="tx1"/>
            </a:solidFill>
            <a:round/>
            <a:headEnd/>
            <a:tailEnd type="triangle" w="med" len="med"/>
          </a:ln>
        </p:spPr>
        <p:txBody>
          <a:bodyPr/>
          <a:lstStyle/>
          <a:p>
            <a:endParaRPr lang="it-IT"/>
          </a:p>
        </p:txBody>
      </p:sp>
      <p:sp>
        <p:nvSpPr>
          <p:cNvPr id="17421" name="Line 39"/>
          <p:cNvSpPr>
            <a:spLocks noChangeShapeType="1"/>
          </p:cNvSpPr>
          <p:nvPr/>
        </p:nvSpPr>
        <p:spPr bwMode="auto">
          <a:xfrm flipV="1">
            <a:off x="7391400" y="2019300"/>
            <a:ext cx="514350" cy="57150"/>
          </a:xfrm>
          <a:prstGeom prst="line">
            <a:avLst/>
          </a:prstGeom>
          <a:noFill/>
          <a:ln w="19050">
            <a:solidFill>
              <a:schemeClr val="tx1"/>
            </a:solidFill>
            <a:round/>
            <a:headEnd/>
            <a:tailEnd type="triangle" w="med" len="med"/>
          </a:ln>
        </p:spPr>
        <p:txBody>
          <a:bodyPr/>
          <a:lstStyle/>
          <a:p>
            <a:endParaRPr lang="it-IT"/>
          </a:p>
        </p:txBody>
      </p:sp>
      <p:sp>
        <p:nvSpPr>
          <p:cNvPr id="17422" name="Text Box 40"/>
          <p:cNvSpPr txBox="1">
            <a:spLocks noChangeArrowheads="1"/>
          </p:cNvSpPr>
          <p:nvPr/>
        </p:nvSpPr>
        <p:spPr bwMode="auto">
          <a:xfrm>
            <a:off x="7870825" y="1846263"/>
            <a:ext cx="593725" cy="366712"/>
          </a:xfrm>
          <a:prstGeom prst="rect">
            <a:avLst/>
          </a:prstGeom>
          <a:noFill/>
          <a:ln w="9525">
            <a:noFill/>
            <a:miter lim="800000"/>
            <a:headEnd/>
            <a:tailEnd/>
          </a:ln>
        </p:spPr>
        <p:txBody>
          <a:bodyPr wrap="none">
            <a:spAutoFit/>
          </a:bodyPr>
          <a:lstStyle/>
          <a:p>
            <a:pPr>
              <a:buFontTx/>
              <a:buChar char="•"/>
            </a:pPr>
            <a:r>
              <a:rPr lang="it-IT" sz="1800">
                <a:latin typeface="Arial" pitchFamily="34" charset="0"/>
              </a:rPr>
              <a:t> Tg</a:t>
            </a:r>
          </a:p>
        </p:txBody>
      </p:sp>
      <p:sp>
        <p:nvSpPr>
          <p:cNvPr id="17423" name="Rectangle 41"/>
          <p:cNvSpPr>
            <a:spLocks noChangeArrowheads="1"/>
          </p:cNvSpPr>
          <p:nvPr/>
        </p:nvSpPr>
        <p:spPr bwMode="auto">
          <a:xfrm>
            <a:off x="7010400" y="2709863"/>
            <a:ext cx="647700"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TPO</a:t>
            </a:r>
          </a:p>
        </p:txBody>
      </p:sp>
      <p:sp>
        <p:nvSpPr>
          <p:cNvPr id="17424" name="Text Box 47"/>
          <p:cNvSpPr txBox="1">
            <a:spLocks noChangeArrowheads="1"/>
          </p:cNvSpPr>
          <p:nvPr/>
        </p:nvSpPr>
        <p:spPr bwMode="auto">
          <a:xfrm>
            <a:off x="7858125" y="2322513"/>
            <a:ext cx="889000" cy="366712"/>
          </a:xfrm>
          <a:prstGeom prst="rect">
            <a:avLst/>
          </a:prstGeom>
          <a:noFill/>
          <a:ln w="9525">
            <a:noFill/>
            <a:miter lim="800000"/>
            <a:headEnd/>
            <a:tailEnd/>
          </a:ln>
        </p:spPr>
        <p:txBody>
          <a:bodyPr wrap="none">
            <a:spAutoFit/>
          </a:bodyPr>
          <a:lstStyle/>
          <a:p>
            <a:r>
              <a:rPr lang="it-IT" sz="1800">
                <a:latin typeface="Arial" pitchFamily="34" charset="0"/>
              </a:rPr>
              <a:t> Tg + I</a:t>
            </a:r>
            <a:r>
              <a:rPr lang="it-IT" sz="1800" baseline="30000">
                <a:latin typeface="Arial" pitchFamily="34" charset="0"/>
              </a:rPr>
              <a:t>-</a:t>
            </a:r>
          </a:p>
        </p:txBody>
      </p:sp>
      <p:sp>
        <p:nvSpPr>
          <p:cNvPr id="17425" name="Text Box 48"/>
          <p:cNvSpPr txBox="1">
            <a:spLocks noChangeArrowheads="1"/>
          </p:cNvSpPr>
          <p:nvPr/>
        </p:nvSpPr>
        <p:spPr bwMode="auto">
          <a:xfrm>
            <a:off x="7858125" y="3084513"/>
            <a:ext cx="1187450" cy="366712"/>
          </a:xfrm>
          <a:prstGeom prst="rect">
            <a:avLst/>
          </a:prstGeom>
          <a:noFill/>
          <a:ln w="9525">
            <a:noFill/>
            <a:miter lim="800000"/>
            <a:headEnd/>
            <a:tailEnd/>
          </a:ln>
        </p:spPr>
        <p:txBody>
          <a:bodyPr wrap="none">
            <a:spAutoFit/>
          </a:bodyPr>
          <a:lstStyle/>
          <a:p>
            <a:r>
              <a:rPr lang="it-IT" sz="1800">
                <a:latin typeface="Arial" pitchFamily="34" charset="0"/>
              </a:rPr>
              <a:t> Tg-T4/T3</a:t>
            </a:r>
            <a:endParaRPr lang="it-IT" sz="1800" baseline="30000">
              <a:latin typeface="Arial" pitchFamily="34" charset="0"/>
            </a:endParaRPr>
          </a:p>
        </p:txBody>
      </p:sp>
      <p:grpSp>
        <p:nvGrpSpPr>
          <p:cNvPr id="17426" name="Group 60"/>
          <p:cNvGrpSpPr>
            <a:grpSpLocks/>
          </p:cNvGrpSpPr>
          <p:nvPr/>
        </p:nvGrpSpPr>
        <p:grpSpPr bwMode="auto">
          <a:xfrm>
            <a:off x="7267575" y="3419475"/>
            <a:ext cx="1222375" cy="1268413"/>
            <a:chOff x="4626" y="2058"/>
            <a:chExt cx="770" cy="799"/>
          </a:xfrm>
        </p:grpSpPr>
        <p:grpSp>
          <p:nvGrpSpPr>
            <p:cNvPr id="17484" name="Group 59"/>
            <p:cNvGrpSpPr>
              <a:grpSpLocks/>
            </p:cNvGrpSpPr>
            <p:nvPr/>
          </p:nvGrpSpPr>
          <p:grpSpPr bwMode="auto">
            <a:xfrm>
              <a:off x="4626" y="2619"/>
              <a:ext cx="770" cy="238"/>
              <a:chOff x="4626" y="2619"/>
              <a:chExt cx="770" cy="238"/>
            </a:xfrm>
          </p:grpSpPr>
          <p:sp>
            <p:nvSpPr>
              <p:cNvPr id="17486" name="Arc 54"/>
              <p:cNvSpPr>
                <a:spLocks noChangeAspect="1"/>
              </p:cNvSpPr>
              <p:nvPr/>
            </p:nvSpPr>
            <p:spPr bwMode="auto">
              <a:xfrm flipV="1">
                <a:off x="5158" y="2619"/>
                <a:ext cx="238" cy="2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17487" name="Line 55"/>
              <p:cNvSpPr>
                <a:spLocks noChangeShapeType="1"/>
              </p:cNvSpPr>
              <p:nvPr/>
            </p:nvSpPr>
            <p:spPr bwMode="auto">
              <a:xfrm flipH="1">
                <a:off x="4626" y="2857"/>
                <a:ext cx="534" cy="0"/>
              </a:xfrm>
              <a:prstGeom prst="line">
                <a:avLst/>
              </a:prstGeom>
              <a:noFill/>
              <a:ln w="19050">
                <a:solidFill>
                  <a:schemeClr val="tx1"/>
                </a:solidFill>
                <a:round/>
                <a:headEnd/>
                <a:tailEnd type="triangle" w="med" len="med"/>
              </a:ln>
            </p:spPr>
            <p:txBody>
              <a:bodyPr/>
              <a:lstStyle/>
              <a:p>
                <a:endParaRPr lang="it-IT"/>
              </a:p>
            </p:txBody>
          </p:sp>
        </p:grpSp>
        <p:sp>
          <p:nvSpPr>
            <p:cNvPr id="17485" name="Line 56"/>
            <p:cNvSpPr>
              <a:spLocks noChangeShapeType="1"/>
            </p:cNvSpPr>
            <p:nvPr/>
          </p:nvSpPr>
          <p:spPr bwMode="auto">
            <a:xfrm flipH="1" flipV="1">
              <a:off x="5396" y="2058"/>
              <a:ext cx="0" cy="564"/>
            </a:xfrm>
            <a:prstGeom prst="line">
              <a:avLst/>
            </a:prstGeom>
            <a:noFill/>
            <a:ln w="19050">
              <a:solidFill>
                <a:schemeClr val="tx1"/>
              </a:solidFill>
              <a:round/>
              <a:headEnd/>
              <a:tailEnd/>
            </a:ln>
          </p:spPr>
          <p:txBody>
            <a:bodyPr/>
            <a:lstStyle/>
            <a:p>
              <a:endParaRPr lang="it-IT"/>
            </a:p>
          </p:txBody>
        </p:sp>
      </p:grpSp>
      <p:sp>
        <p:nvSpPr>
          <p:cNvPr id="17427" name="Oval 61"/>
          <p:cNvSpPr>
            <a:spLocks noChangeArrowheads="1"/>
          </p:cNvSpPr>
          <p:nvPr/>
        </p:nvSpPr>
        <p:spPr bwMode="auto">
          <a:xfrm>
            <a:off x="6629400" y="3524250"/>
            <a:ext cx="1066800" cy="590550"/>
          </a:xfrm>
          <a:prstGeom prst="ellipse">
            <a:avLst/>
          </a:prstGeom>
          <a:solidFill>
            <a:srgbClr val="00FF00"/>
          </a:solidFill>
          <a:ln w="9525">
            <a:solidFill>
              <a:schemeClr val="tx1"/>
            </a:solidFill>
            <a:round/>
            <a:headEnd/>
            <a:tailEnd/>
          </a:ln>
        </p:spPr>
        <p:txBody>
          <a:bodyPr wrap="none" anchor="ctr"/>
          <a:lstStyle/>
          <a:p>
            <a:pPr algn="ctr"/>
            <a:r>
              <a:rPr lang="it-IT" sz="1800">
                <a:latin typeface="Arial" pitchFamily="34" charset="0"/>
              </a:rPr>
              <a:t>Pendrin</a:t>
            </a:r>
          </a:p>
        </p:txBody>
      </p:sp>
      <p:sp>
        <p:nvSpPr>
          <p:cNvPr id="17428" name="Line 62"/>
          <p:cNvSpPr>
            <a:spLocks noChangeShapeType="1"/>
          </p:cNvSpPr>
          <p:nvPr/>
        </p:nvSpPr>
        <p:spPr bwMode="auto">
          <a:xfrm>
            <a:off x="6276975" y="3514725"/>
            <a:ext cx="1504950" cy="0"/>
          </a:xfrm>
          <a:prstGeom prst="line">
            <a:avLst/>
          </a:prstGeom>
          <a:noFill/>
          <a:ln w="19050">
            <a:solidFill>
              <a:schemeClr val="tx1"/>
            </a:solidFill>
            <a:round/>
            <a:headEnd/>
            <a:tailEnd type="triangle" w="med" len="med"/>
          </a:ln>
        </p:spPr>
        <p:txBody>
          <a:bodyPr/>
          <a:lstStyle/>
          <a:p>
            <a:endParaRPr lang="it-IT"/>
          </a:p>
        </p:txBody>
      </p:sp>
      <p:sp>
        <p:nvSpPr>
          <p:cNvPr id="17429" name="Line 63"/>
          <p:cNvSpPr>
            <a:spLocks noChangeShapeType="1"/>
          </p:cNvSpPr>
          <p:nvPr/>
        </p:nvSpPr>
        <p:spPr bwMode="auto">
          <a:xfrm>
            <a:off x="6276975" y="4129088"/>
            <a:ext cx="1504950" cy="0"/>
          </a:xfrm>
          <a:prstGeom prst="line">
            <a:avLst/>
          </a:prstGeom>
          <a:noFill/>
          <a:ln w="19050">
            <a:solidFill>
              <a:schemeClr val="tx1"/>
            </a:solidFill>
            <a:round/>
            <a:headEnd/>
            <a:tailEnd type="triangle" w="med" len="med"/>
          </a:ln>
        </p:spPr>
        <p:txBody>
          <a:bodyPr/>
          <a:lstStyle/>
          <a:p>
            <a:endParaRPr lang="it-IT"/>
          </a:p>
        </p:txBody>
      </p:sp>
      <p:sp>
        <p:nvSpPr>
          <p:cNvPr id="17430" name="Text Box 64"/>
          <p:cNvSpPr txBox="1">
            <a:spLocks noChangeArrowheads="1"/>
          </p:cNvSpPr>
          <p:nvPr/>
        </p:nvSpPr>
        <p:spPr bwMode="auto">
          <a:xfrm>
            <a:off x="6000750"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17431" name="Text Box 65"/>
          <p:cNvSpPr txBox="1">
            <a:spLocks noChangeArrowheads="1"/>
          </p:cNvSpPr>
          <p:nvPr/>
        </p:nvSpPr>
        <p:spPr bwMode="auto">
          <a:xfrm>
            <a:off x="6000750"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17432" name="Text Box 66"/>
          <p:cNvSpPr txBox="1">
            <a:spLocks noChangeArrowheads="1"/>
          </p:cNvSpPr>
          <p:nvPr/>
        </p:nvSpPr>
        <p:spPr bwMode="auto">
          <a:xfrm>
            <a:off x="7743825"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17433" name="Text Box 67"/>
          <p:cNvSpPr txBox="1">
            <a:spLocks noChangeArrowheads="1"/>
          </p:cNvSpPr>
          <p:nvPr/>
        </p:nvSpPr>
        <p:spPr bwMode="auto">
          <a:xfrm>
            <a:off x="7743825"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17434" name="Oval 68"/>
          <p:cNvSpPr>
            <a:spLocks noChangeArrowheads="1"/>
          </p:cNvSpPr>
          <p:nvPr/>
        </p:nvSpPr>
        <p:spPr bwMode="auto">
          <a:xfrm>
            <a:off x="6019800" y="4514850"/>
            <a:ext cx="400050" cy="361950"/>
          </a:xfrm>
          <a:prstGeom prst="ellipse">
            <a:avLst/>
          </a:prstGeom>
          <a:solidFill>
            <a:srgbClr val="FF6600"/>
          </a:solidFill>
          <a:ln w="9525">
            <a:solidFill>
              <a:schemeClr val="tx1"/>
            </a:solidFill>
            <a:round/>
            <a:headEnd/>
            <a:tailEnd/>
          </a:ln>
        </p:spPr>
        <p:txBody>
          <a:bodyPr wrap="none" anchor="ctr"/>
          <a:lstStyle/>
          <a:p>
            <a:pPr algn="ctr"/>
            <a:r>
              <a:rPr lang="it-IT" sz="1800">
                <a:latin typeface="Arial" pitchFamily="34" charset="0"/>
              </a:rPr>
              <a:t>Tg</a:t>
            </a:r>
          </a:p>
        </p:txBody>
      </p:sp>
      <p:sp>
        <p:nvSpPr>
          <p:cNvPr id="17435" name="Line 69"/>
          <p:cNvSpPr>
            <a:spLocks noChangeShapeType="1"/>
          </p:cNvSpPr>
          <p:nvPr/>
        </p:nvSpPr>
        <p:spPr bwMode="auto">
          <a:xfrm flipH="1">
            <a:off x="6496050" y="4691063"/>
            <a:ext cx="361950" cy="0"/>
          </a:xfrm>
          <a:prstGeom prst="line">
            <a:avLst/>
          </a:prstGeom>
          <a:noFill/>
          <a:ln w="19050">
            <a:solidFill>
              <a:schemeClr val="tx1"/>
            </a:solidFill>
            <a:round/>
            <a:headEnd/>
            <a:tailEnd type="triangle" w="med" len="med"/>
          </a:ln>
        </p:spPr>
        <p:txBody>
          <a:bodyPr/>
          <a:lstStyle/>
          <a:p>
            <a:endParaRPr lang="it-IT"/>
          </a:p>
        </p:txBody>
      </p:sp>
      <p:sp>
        <p:nvSpPr>
          <p:cNvPr id="17436" name="Line 70"/>
          <p:cNvSpPr>
            <a:spLocks noChangeShapeType="1"/>
          </p:cNvSpPr>
          <p:nvPr/>
        </p:nvSpPr>
        <p:spPr bwMode="auto">
          <a:xfrm flipH="1">
            <a:off x="5988050" y="4851400"/>
            <a:ext cx="114300" cy="88900"/>
          </a:xfrm>
          <a:prstGeom prst="line">
            <a:avLst/>
          </a:prstGeom>
          <a:noFill/>
          <a:ln w="9525">
            <a:solidFill>
              <a:schemeClr val="tx1"/>
            </a:solidFill>
            <a:round/>
            <a:headEnd/>
            <a:tailEnd/>
          </a:ln>
        </p:spPr>
        <p:txBody>
          <a:bodyPr/>
          <a:lstStyle/>
          <a:p>
            <a:endParaRPr lang="it-IT"/>
          </a:p>
        </p:txBody>
      </p:sp>
      <p:sp>
        <p:nvSpPr>
          <p:cNvPr id="17437" name="Line 72"/>
          <p:cNvSpPr>
            <a:spLocks noChangeShapeType="1"/>
          </p:cNvSpPr>
          <p:nvPr/>
        </p:nvSpPr>
        <p:spPr bwMode="auto">
          <a:xfrm flipH="1" flipV="1">
            <a:off x="6330950" y="4838700"/>
            <a:ext cx="114300" cy="88900"/>
          </a:xfrm>
          <a:prstGeom prst="line">
            <a:avLst/>
          </a:prstGeom>
          <a:noFill/>
          <a:ln w="9525">
            <a:solidFill>
              <a:schemeClr val="tx1"/>
            </a:solidFill>
            <a:round/>
            <a:headEnd/>
            <a:tailEnd/>
          </a:ln>
        </p:spPr>
        <p:txBody>
          <a:bodyPr/>
          <a:lstStyle/>
          <a:p>
            <a:endParaRPr lang="it-IT"/>
          </a:p>
        </p:txBody>
      </p:sp>
      <p:sp>
        <p:nvSpPr>
          <p:cNvPr id="17438" name="Text Box 73"/>
          <p:cNvSpPr txBox="1">
            <a:spLocks noChangeArrowheads="1"/>
          </p:cNvSpPr>
          <p:nvPr/>
        </p:nvSpPr>
        <p:spPr bwMode="auto">
          <a:xfrm>
            <a:off x="57435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T4</a:t>
            </a:r>
          </a:p>
        </p:txBody>
      </p:sp>
      <p:sp>
        <p:nvSpPr>
          <p:cNvPr id="17439" name="Text Box 74"/>
          <p:cNvSpPr txBox="1">
            <a:spLocks noChangeArrowheads="1"/>
          </p:cNvSpPr>
          <p:nvPr/>
        </p:nvSpPr>
        <p:spPr bwMode="auto">
          <a:xfrm>
            <a:off x="62261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17440" name="Line 75"/>
          <p:cNvSpPr>
            <a:spLocks noChangeShapeType="1"/>
          </p:cNvSpPr>
          <p:nvPr/>
        </p:nvSpPr>
        <p:spPr bwMode="auto">
          <a:xfrm flipH="1">
            <a:off x="5353050" y="4691063"/>
            <a:ext cx="609600" cy="0"/>
          </a:xfrm>
          <a:prstGeom prst="line">
            <a:avLst/>
          </a:prstGeom>
          <a:noFill/>
          <a:ln w="9525">
            <a:solidFill>
              <a:schemeClr val="tx1"/>
            </a:solidFill>
            <a:round/>
            <a:headEnd/>
            <a:tailEnd type="triangle" w="med" len="med"/>
          </a:ln>
        </p:spPr>
        <p:txBody>
          <a:bodyPr/>
          <a:lstStyle/>
          <a:p>
            <a:endParaRPr lang="it-IT"/>
          </a:p>
        </p:txBody>
      </p:sp>
      <p:sp>
        <p:nvSpPr>
          <p:cNvPr id="17441" name="Text Box 76"/>
          <p:cNvSpPr txBox="1">
            <a:spLocks noChangeArrowheads="1"/>
          </p:cNvSpPr>
          <p:nvPr/>
        </p:nvSpPr>
        <p:spPr bwMode="auto">
          <a:xfrm>
            <a:off x="4311650" y="4362450"/>
            <a:ext cx="1073150" cy="641350"/>
          </a:xfrm>
          <a:prstGeom prst="rect">
            <a:avLst/>
          </a:prstGeom>
          <a:noFill/>
          <a:ln w="9525">
            <a:noFill/>
            <a:miter lim="800000"/>
            <a:headEnd/>
            <a:tailEnd/>
          </a:ln>
        </p:spPr>
        <p:txBody>
          <a:bodyPr wrap="none">
            <a:spAutoFit/>
          </a:bodyPr>
          <a:lstStyle/>
          <a:p>
            <a:pPr algn="ctr"/>
            <a:r>
              <a:rPr lang="it-IT" sz="1800">
                <a:latin typeface="Arial" pitchFamily="34" charset="0"/>
              </a:rPr>
              <a:t>MIT, DIT</a:t>
            </a:r>
          </a:p>
          <a:p>
            <a:pPr algn="ctr"/>
            <a:r>
              <a:rPr lang="it-IT" sz="1800">
                <a:latin typeface="Arial" pitchFamily="34" charset="0"/>
              </a:rPr>
              <a:t>T3 + T4</a:t>
            </a:r>
          </a:p>
        </p:txBody>
      </p:sp>
      <p:sp>
        <p:nvSpPr>
          <p:cNvPr id="17442" name="Arc 53"/>
          <p:cNvSpPr>
            <a:spLocks noChangeAspect="1"/>
          </p:cNvSpPr>
          <p:nvPr/>
        </p:nvSpPr>
        <p:spPr bwMode="auto">
          <a:xfrm flipH="1">
            <a:off x="4857750" y="3500438"/>
            <a:ext cx="644525" cy="587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17443" name="Line 78"/>
          <p:cNvSpPr>
            <a:spLocks noChangeShapeType="1"/>
          </p:cNvSpPr>
          <p:nvPr/>
        </p:nvSpPr>
        <p:spPr bwMode="auto">
          <a:xfrm>
            <a:off x="4857750" y="4073525"/>
            <a:ext cx="0" cy="342900"/>
          </a:xfrm>
          <a:prstGeom prst="line">
            <a:avLst/>
          </a:prstGeom>
          <a:noFill/>
          <a:ln w="19050">
            <a:solidFill>
              <a:schemeClr val="tx1"/>
            </a:solidFill>
            <a:round/>
            <a:headEnd/>
            <a:tailEnd type="triangle" w="med" len="med"/>
          </a:ln>
        </p:spPr>
        <p:txBody>
          <a:bodyPr/>
          <a:lstStyle/>
          <a:p>
            <a:endParaRPr lang="it-IT"/>
          </a:p>
        </p:txBody>
      </p:sp>
      <p:sp>
        <p:nvSpPr>
          <p:cNvPr id="17444" name="Line 80"/>
          <p:cNvSpPr>
            <a:spLocks noChangeShapeType="1"/>
          </p:cNvSpPr>
          <p:nvPr/>
        </p:nvSpPr>
        <p:spPr bwMode="auto">
          <a:xfrm>
            <a:off x="5486400" y="3498850"/>
            <a:ext cx="520700" cy="0"/>
          </a:xfrm>
          <a:prstGeom prst="line">
            <a:avLst/>
          </a:prstGeom>
          <a:noFill/>
          <a:ln w="19050">
            <a:solidFill>
              <a:schemeClr val="tx1"/>
            </a:solidFill>
            <a:round/>
            <a:headEnd/>
            <a:tailEnd type="triangle" w="med" len="med"/>
          </a:ln>
        </p:spPr>
        <p:txBody>
          <a:bodyPr/>
          <a:lstStyle/>
          <a:p>
            <a:endParaRPr lang="it-IT"/>
          </a:p>
        </p:txBody>
      </p:sp>
      <p:sp>
        <p:nvSpPr>
          <p:cNvPr id="17445" name="Oval 83"/>
          <p:cNvSpPr>
            <a:spLocks noChangeArrowheads="1"/>
          </p:cNvSpPr>
          <p:nvPr/>
        </p:nvSpPr>
        <p:spPr bwMode="auto">
          <a:xfrm>
            <a:off x="1143000" y="3321050"/>
            <a:ext cx="647700" cy="59055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NIS</a:t>
            </a:r>
          </a:p>
        </p:txBody>
      </p:sp>
      <p:sp>
        <p:nvSpPr>
          <p:cNvPr id="17446" name="Line 84"/>
          <p:cNvSpPr>
            <a:spLocks noChangeShapeType="1"/>
          </p:cNvSpPr>
          <p:nvPr/>
        </p:nvSpPr>
        <p:spPr bwMode="auto">
          <a:xfrm>
            <a:off x="714375" y="3311525"/>
            <a:ext cx="1504950" cy="0"/>
          </a:xfrm>
          <a:prstGeom prst="line">
            <a:avLst/>
          </a:prstGeom>
          <a:noFill/>
          <a:ln w="19050">
            <a:solidFill>
              <a:schemeClr val="tx1"/>
            </a:solidFill>
            <a:round/>
            <a:headEnd/>
            <a:tailEnd type="triangle" w="med" len="med"/>
          </a:ln>
        </p:spPr>
        <p:txBody>
          <a:bodyPr/>
          <a:lstStyle/>
          <a:p>
            <a:endParaRPr lang="it-IT"/>
          </a:p>
        </p:txBody>
      </p:sp>
      <p:sp>
        <p:nvSpPr>
          <p:cNvPr id="17447" name="Line 85"/>
          <p:cNvSpPr>
            <a:spLocks noChangeShapeType="1"/>
          </p:cNvSpPr>
          <p:nvPr/>
        </p:nvSpPr>
        <p:spPr bwMode="auto">
          <a:xfrm>
            <a:off x="714375" y="3921125"/>
            <a:ext cx="1504950" cy="0"/>
          </a:xfrm>
          <a:prstGeom prst="line">
            <a:avLst/>
          </a:prstGeom>
          <a:noFill/>
          <a:ln w="19050">
            <a:solidFill>
              <a:schemeClr val="tx1"/>
            </a:solidFill>
            <a:round/>
            <a:headEnd/>
            <a:tailEnd type="triangle" w="med" len="med"/>
          </a:ln>
        </p:spPr>
        <p:txBody>
          <a:bodyPr/>
          <a:lstStyle/>
          <a:p>
            <a:endParaRPr lang="it-IT"/>
          </a:p>
        </p:txBody>
      </p:sp>
      <p:sp>
        <p:nvSpPr>
          <p:cNvPr id="17448" name="Text Box 86"/>
          <p:cNvSpPr txBox="1">
            <a:spLocks noChangeArrowheads="1"/>
          </p:cNvSpPr>
          <p:nvPr/>
        </p:nvSpPr>
        <p:spPr bwMode="auto">
          <a:xfrm>
            <a:off x="209550" y="31162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17449" name="Text Box 87"/>
          <p:cNvSpPr txBox="1">
            <a:spLocks noChangeArrowheads="1"/>
          </p:cNvSpPr>
          <p:nvPr/>
        </p:nvSpPr>
        <p:spPr bwMode="auto">
          <a:xfrm>
            <a:off x="438150"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17450" name="Text Box 88"/>
          <p:cNvSpPr txBox="1">
            <a:spLocks noChangeArrowheads="1"/>
          </p:cNvSpPr>
          <p:nvPr/>
        </p:nvSpPr>
        <p:spPr bwMode="auto">
          <a:xfrm>
            <a:off x="2181225"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17451" name="Text Box 89"/>
          <p:cNvSpPr txBox="1">
            <a:spLocks noChangeArrowheads="1"/>
          </p:cNvSpPr>
          <p:nvPr/>
        </p:nvSpPr>
        <p:spPr bwMode="auto">
          <a:xfrm>
            <a:off x="2181225" y="31289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17452" name="Oval 109"/>
          <p:cNvSpPr>
            <a:spLocks noChangeArrowheads="1"/>
          </p:cNvSpPr>
          <p:nvPr/>
        </p:nvSpPr>
        <p:spPr bwMode="auto">
          <a:xfrm>
            <a:off x="1009650" y="4433888"/>
            <a:ext cx="914400" cy="388937"/>
          </a:xfrm>
          <a:prstGeom prst="ellipse">
            <a:avLst/>
          </a:prstGeom>
          <a:solidFill>
            <a:srgbClr val="FFFF00"/>
          </a:solidFill>
          <a:ln w="9525">
            <a:solidFill>
              <a:schemeClr val="tx1"/>
            </a:solidFill>
            <a:round/>
            <a:headEnd/>
            <a:tailEnd/>
          </a:ln>
        </p:spPr>
        <p:txBody>
          <a:bodyPr wrap="none" anchor="ctr"/>
          <a:lstStyle/>
          <a:p>
            <a:pPr algn="ctr"/>
            <a:r>
              <a:rPr lang="it-IT" sz="1800">
                <a:latin typeface="Arial" pitchFamily="34" charset="0"/>
              </a:rPr>
              <a:t>TSHR</a:t>
            </a:r>
          </a:p>
        </p:txBody>
      </p:sp>
      <p:sp>
        <p:nvSpPr>
          <p:cNvPr id="17453" name="Oval 110"/>
          <p:cNvSpPr>
            <a:spLocks noChangeArrowheads="1"/>
          </p:cNvSpPr>
          <p:nvPr/>
        </p:nvSpPr>
        <p:spPr bwMode="auto">
          <a:xfrm>
            <a:off x="946150" y="4489450"/>
            <a:ext cx="177800" cy="279400"/>
          </a:xfrm>
          <a:prstGeom prst="ellipse">
            <a:avLst/>
          </a:prstGeom>
          <a:solidFill>
            <a:schemeClr val="tx1"/>
          </a:solidFill>
          <a:ln w="9525">
            <a:solidFill>
              <a:schemeClr val="tx1"/>
            </a:solidFill>
            <a:round/>
            <a:headEnd/>
            <a:tailEnd/>
          </a:ln>
        </p:spPr>
        <p:txBody>
          <a:bodyPr wrap="none" anchor="ctr"/>
          <a:lstStyle/>
          <a:p>
            <a:endParaRPr lang="it-IT"/>
          </a:p>
        </p:txBody>
      </p:sp>
      <p:sp>
        <p:nvSpPr>
          <p:cNvPr id="17454" name="Text Box 111"/>
          <p:cNvSpPr txBox="1">
            <a:spLocks noChangeArrowheads="1"/>
          </p:cNvSpPr>
          <p:nvPr/>
        </p:nvSpPr>
        <p:spPr bwMode="auto">
          <a:xfrm>
            <a:off x="320675" y="4446588"/>
            <a:ext cx="641350" cy="366712"/>
          </a:xfrm>
          <a:prstGeom prst="rect">
            <a:avLst/>
          </a:prstGeom>
          <a:noFill/>
          <a:ln w="9525">
            <a:noFill/>
            <a:miter lim="800000"/>
            <a:headEnd/>
            <a:tailEnd/>
          </a:ln>
        </p:spPr>
        <p:txBody>
          <a:bodyPr wrap="none">
            <a:spAutoFit/>
          </a:bodyPr>
          <a:lstStyle/>
          <a:p>
            <a:r>
              <a:rPr lang="it-IT" sz="1800">
                <a:latin typeface="Arial" pitchFamily="34" charset="0"/>
              </a:rPr>
              <a:t>TSH</a:t>
            </a:r>
          </a:p>
        </p:txBody>
      </p:sp>
      <p:sp>
        <p:nvSpPr>
          <p:cNvPr id="17455" name="Line 102"/>
          <p:cNvSpPr>
            <a:spLocks noChangeShapeType="1"/>
          </p:cNvSpPr>
          <p:nvPr/>
        </p:nvSpPr>
        <p:spPr bwMode="auto">
          <a:xfrm>
            <a:off x="714375" y="2346325"/>
            <a:ext cx="1504950" cy="0"/>
          </a:xfrm>
          <a:prstGeom prst="line">
            <a:avLst/>
          </a:prstGeom>
          <a:noFill/>
          <a:ln w="19050">
            <a:solidFill>
              <a:schemeClr val="tx1"/>
            </a:solidFill>
            <a:round/>
            <a:headEnd/>
            <a:tailEnd type="triangle" w="med" len="med"/>
          </a:ln>
        </p:spPr>
        <p:txBody>
          <a:bodyPr/>
          <a:lstStyle/>
          <a:p>
            <a:endParaRPr lang="it-IT"/>
          </a:p>
        </p:txBody>
      </p:sp>
      <p:sp>
        <p:nvSpPr>
          <p:cNvPr id="17456" name="Line 103"/>
          <p:cNvSpPr>
            <a:spLocks noChangeShapeType="1"/>
          </p:cNvSpPr>
          <p:nvPr/>
        </p:nvSpPr>
        <p:spPr bwMode="auto">
          <a:xfrm>
            <a:off x="714375" y="2965450"/>
            <a:ext cx="1504950" cy="0"/>
          </a:xfrm>
          <a:prstGeom prst="line">
            <a:avLst/>
          </a:prstGeom>
          <a:noFill/>
          <a:ln w="19050">
            <a:solidFill>
              <a:schemeClr val="tx1"/>
            </a:solidFill>
            <a:round/>
            <a:headEnd type="triangle" w="med" len="med"/>
            <a:tailEnd/>
          </a:ln>
        </p:spPr>
        <p:txBody>
          <a:bodyPr/>
          <a:lstStyle/>
          <a:p>
            <a:endParaRPr lang="it-IT"/>
          </a:p>
        </p:txBody>
      </p:sp>
      <p:sp>
        <p:nvSpPr>
          <p:cNvPr id="17457" name="Text Box 104"/>
          <p:cNvSpPr txBox="1">
            <a:spLocks noChangeArrowheads="1"/>
          </p:cNvSpPr>
          <p:nvPr/>
        </p:nvSpPr>
        <p:spPr bwMode="auto">
          <a:xfrm>
            <a:off x="209550" y="2151063"/>
            <a:ext cx="552450" cy="366712"/>
          </a:xfrm>
          <a:prstGeom prst="rect">
            <a:avLst/>
          </a:prstGeom>
          <a:noFill/>
          <a:ln w="9525">
            <a:noFill/>
            <a:miter lim="800000"/>
            <a:headEnd/>
            <a:tailEnd/>
          </a:ln>
        </p:spPr>
        <p:txBody>
          <a:bodyPr wrap="none">
            <a:spAutoFit/>
          </a:bodyPr>
          <a:lstStyle/>
          <a:p>
            <a:r>
              <a:rPr lang="it-IT" sz="1800">
                <a:latin typeface="Arial" pitchFamily="34" charset="0"/>
              </a:rPr>
              <a:t>2K</a:t>
            </a:r>
            <a:r>
              <a:rPr lang="it-IT" sz="1800" baseline="30000">
                <a:latin typeface="Arial" pitchFamily="34" charset="0"/>
              </a:rPr>
              <a:t>+</a:t>
            </a:r>
          </a:p>
        </p:txBody>
      </p:sp>
      <p:sp>
        <p:nvSpPr>
          <p:cNvPr id="17458" name="Text Box 105"/>
          <p:cNvSpPr txBox="1">
            <a:spLocks noChangeArrowheads="1"/>
          </p:cNvSpPr>
          <p:nvPr/>
        </p:nvSpPr>
        <p:spPr bwMode="auto">
          <a:xfrm>
            <a:off x="95250" y="2782888"/>
            <a:ext cx="692150" cy="366712"/>
          </a:xfrm>
          <a:prstGeom prst="rect">
            <a:avLst/>
          </a:prstGeom>
          <a:noFill/>
          <a:ln w="9525">
            <a:noFill/>
            <a:miter lim="800000"/>
            <a:headEnd/>
            <a:tailEnd/>
          </a:ln>
        </p:spPr>
        <p:txBody>
          <a:bodyPr wrap="none">
            <a:spAutoFit/>
          </a:bodyPr>
          <a:lstStyle/>
          <a:p>
            <a:r>
              <a:rPr lang="it-IT" sz="1800">
                <a:latin typeface="Arial" pitchFamily="34" charset="0"/>
              </a:rPr>
              <a:t>3Na</a:t>
            </a:r>
            <a:r>
              <a:rPr lang="it-IT" sz="1800" baseline="30000">
                <a:latin typeface="Arial" pitchFamily="34" charset="0"/>
              </a:rPr>
              <a:t>+</a:t>
            </a:r>
          </a:p>
        </p:txBody>
      </p:sp>
      <p:sp>
        <p:nvSpPr>
          <p:cNvPr id="17459" name="Oval 101"/>
          <p:cNvSpPr>
            <a:spLocks noChangeArrowheads="1"/>
          </p:cNvSpPr>
          <p:nvPr/>
        </p:nvSpPr>
        <p:spPr bwMode="auto">
          <a:xfrm>
            <a:off x="977900" y="2355850"/>
            <a:ext cx="965200" cy="590550"/>
          </a:xfrm>
          <a:prstGeom prst="ellipse">
            <a:avLst/>
          </a:prstGeom>
          <a:solidFill>
            <a:srgbClr val="FF0000"/>
          </a:solidFill>
          <a:ln w="9525">
            <a:solidFill>
              <a:schemeClr val="tx1"/>
            </a:solidFill>
            <a:round/>
            <a:headEnd/>
            <a:tailEnd/>
          </a:ln>
        </p:spPr>
        <p:txBody>
          <a:bodyPr wrap="none" anchor="ctr"/>
          <a:lstStyle/>
          <a:p>
            <a:pPr algn="ctr"/>
            <a:r>
              <a:rPr lang="it-IT" sz="1800">
                <a:latin typeface="Arial" pitchFamily="34" charset="0"/>
              </a:rPr>
              <a:t>ATPase</a:t>
            </a:r>
          </a:p>
        </p:txBody>
      </p:sp>
      <p:sp>
        <p:nvSpPr>
          <p:cNvPr id="17460" name="Text Box 116"/>
          <p:cNvSpPr txBox="1">
            <a:spLocks noChangeArrowheads="1"/>
          </p:cNvSpPr>
          <p:nvPr/>
        </p:nvSpPr>
        <p:spPr bwMode="auto">
          <a:xfrm>
            <a:off x="2006600" y="4308475"/>
            <a:ext cx="1428750" cy="641350"/>
          </a:xfrm>
          <a:prstGeom prst="rect">
            <a:avLst/>
          </a:prstGeom>
          <a:noFill/>
          <a:ln w="9525">
            <a:noFill/>
            <a:miter lim="800000"/>
            <a:headEnd/>
            <a:tailEnd/>
          </a:ln>
        </p:spPr>
        <p:txBody>
          <a:bodyPr wrap="none">
            <a:spAutoFit/>
          </a:bodyPr>
          <a:lstStyle/>
          <a:p>
            <a:r>
              <a:rPr lang="it-IT" sz="1800">
                <a:latin typeface="Arial" pitchFamily="34" charset="0"/>
              </a:rPr>
              <a:t>Second</a:t>
            </a:r>
          </a:p>
          <a:p>
            <a:r>
              <a:rPr lang="it-IT" sz="1800">
                <a:latin typeface="Arial" pitchFamily="34" charset="0"/>
              </a:rPr>
              <a:t>messengers</a:t>
            </a:r>
          </a:p>
        </p:txBody>
      </p:sp>
      <p:grpSp>
        <p:nvGrpSpPr>
          <p:cNvPr id="17461" name="Group 118"/>
          <p:cNvGrpSpPr>
            <a:grpSpLocks noChangeAspect="1"/>
          </p:cNvGrpSpPr>
          <p:nvPr/>
        </p:nvGrpSpPr>
        <p:grpSpPr bwMode="auto">
          <a:xfrm flipH="1" flipV="1">
            <a:off x="2938463" y="3611563"/>
            <a:ext cx="328612" cy="885825"/>
            <a:chOff x="5208" y="1968"/>
            <a:chExt cx="300" cy="596"/>
          </a:xfrm>
        </p:grpSpPr>
        <p:sp>
          <p:nvSpPr>
            <p:cNvPr id="17482" name="Arc 119"/>
            <p:cNvSpPr>
              <a:spLocks noChangeAspect="1"/>
            </p:cNvSpPr>
            <p:nvPr/>
          </p:nvSpPr>
          <p:spPr bwMode="auto">
            <a:xfrm flipH="1">
              <a:off x="5208" y="1968"/>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17483" name="Arc 120"/>
            <p:cNvSpPr>
              <a:spLocks noChangeAspect="1"/>
            </p:cNvSpPr>
            <p:nvPr/>
          </p:nvSpPr>
          <p:spPr bwMode="auto">
            <a:xfrm flipH="1" flipV="1">
              <a:off x="5208" y="2264"/>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grpSp>
      <p:sp>
        <p:nvSpPr>
          <p:cNvPr id="17462" name="Line 121"/>
          <p:cNvSpPr>
            <a:spLocks noChangeShapeType="1"/>
          </p:cNvSpPr>
          <p:nvPr/>
        </p:nvSpPr>
        <p:spPr bwMode="auto">
          <a:xfrm flipH="1">
            <a:off x="2038350" y="4830763"/>
            <a:ext cx="2406650" cy="566737"/>
          </a:xfrm>
          <a:prstGeom prst="line">
            <a:avLst/>
          </a:prstGeom>
          <a:noFill/>
          <a:ln w="19050">
            <a:solidFill>
              <a:schemeClr val="tx1"/>
            </a:solidFill>
            <a:prstDash val="sysDot"/>
            <a:round/>
            <a:headEnd/>
            <a:tailEnd type="triangle" w="med" len="med"/>
          </a:ln>
        </p:spPr>
        <p:txBody>
          <a:bodyPr/>
          <a:lstStyle/>
          <a:p>
            <a:endParaRPr lang="it-IT"/>
          </a:p>
        </p:txBody>
      </p:sp>
      <p:sp>
        <p:nvSpPr>
          <p:cNvPr id="17463" name="Arc 123"/>
          <p:cNvSpPr>
            <a:spLocks noChangeAspect="1"/>
          </p:cNvSpPr>
          <p:nvPr/>
        </p:nvSpPr>
        <p:spPr bwMode="auto">
          <a:xfrm flipH="1">
            <a:off x="1403350" y="5440363"/>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p:spPr>
        <p:txBody>
          <a:bodyPr wrap="none" anchor="ctr"/>
          <a:lstStyle/>
          <a:p>
            <a:endParaRPr lang="it-IT"/>
          </a:p>
        </p:txBody>
      </p:sp>
      <p:sp>
        <p:nvSpPr>
          <p:cNvPr id="17464" name="Arc 124"/>
          <p:cNvSpPr>
            <a:spLocks noChangeAspect="1"/>
          </p:cNvSpPr>
          <p:nvPr/>
        </p:nvSpPr>
        <p:spPr bwMode="auto">
          <a:xfrm flipH="1">
            <a:off x="3263900" y="3233738"/>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17465" name="Text Box 125"/>
          <p:cNvSpPr txBox="1">
            <a:spLocks noChangeArrowheads="1"/>
          </p:cNvSpPr>
          <p:nvPr/>
        </p:nvSpPr>
        <p:spPr bwMode="auto">
          <a:xfrm>
            <a:off x="996950" y="5784850"/>
            <a:ext cx="844550" cy="366713"/>
          </a:xfrm>
          <a:prstGeom prst="rect">
            <a:avLst/>
          </a:prstGeom>
          <a:noFill/>
          <a:ln w="9525">
            <a:noFill/>
            <a:miter lim="800000"/>
            <a:headEnd/>
            <a:tailEnd/>
          </a:ln>
        </p:spPr>
        <p:txBody>
          <a:bodyPr wrap="none">
            <a:spAutoFit/>
          </a:bodyPr>
          <a:lstStyle/>
          <a:p>
            <a:pPr algn="ctr"/>
            <a:r>
              <a:rPr lang="it-IT" sz="1800">
                <a:latin typeface="Arial" pitchFamily="34" charset="0"/>
              </a:rPr>
              <a:t>T3, T4</a:t>
            </a:r>
          </a:p>
        </p:txBody>
      </p:sp>
      <p:sp>
        <p:nvSpPr>
          <p:cNvPr id="17466" name="Line 126"/>
          <p:cNvSpPr>
            <a:spLocks noChangeShapeType="1"/>
          </p:cNvSpPr>
          <p:nvPr/>
        </p:nvSpPr>
        <p:spPr bwMode="auto">
          <a:xfrm flipH="1">
            <a:off x="1860550" y="3606800"/>
            <a:ext cx="1054100" cy="0"/>
          </a:xfrm>
          <a:prstGeom prst="line">
            <a:avLst/>
          </a:prstGeom>
          <a:noFill/>
          <a:ln w="19050">
            <a:solidFill>
              <a:schemeClr val="tx1"/>
            </a:solidFill>
            <a:prstDash val="sysDot"/>
            <a:round/>
            <a:headEnd/>
            <a:tailEnd type="triangle" w="med" len="med"/>
          </a:ln>
        </p:spPr>
        <p:txBody>
          <a:bodyPr/>
          <a:lstStyle/>
          <a:p>
            <a:endParaRPr lang="it-IT"/>
          </a:p>
        </p:txBody>
      </p:sp>
      <p:sp>
        <p:nvSpPr>
          <p:cNvPr id="17467" name="Text Box 128"/>
          <p:cNvSpPr txBox="1">
            <a:spLocks noChangeArrowheads="1"/>
          </p:cNvSpPr>
          <p:nvPr/>
        </p:nvSpPr>
        <p:spPr bwMode="auto">
          <a:xfrm>
            <a:off x="1920875" y="333851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17468" name="Line 129"/>
          <p:cNvSpPr>
            <a:spLocks noChangeShapeType="1"/>
          </p:cNvSpPr>
          <p:nvPr/>
        </p:nvSpPr>
        <p:spPr bwMode="auto">
          <a:xfrm>
            <a:off x="3263900" y="3600450"/>
            <a:ext cx="0" cy="304800"/>
          </a:xfrm>
          <a:prstGeom prst="line">
            <a:avLst/>
          </a:prstGeom>
          <a:noFill/>
          <a:ln w="19050">
            <a:solidFill>
              <a:schemeClr val="tx1"/>
            </a:solidFill>
            <a:prstDash val="sysDot"/>
            <a:round/>
            <a:headEnd/>
            <a:tailEnd/>
          </a:ln>
        </p:spPr>
        <p:txBody>
          <a:bodyPr/>
          <a:lstStyle/>
          <a:p>
            <a:endParaRPr lang="it-IT"/>
          </a:p>
        </p:txBody>
      </p:sp>
      <p:sp>
        <p:nvSpPr>
          <p:cNvPr id="17469" name="Line 130"/>
          <p:cNvSpPr>
            <a:spLocks noChangeShapeType="1"/>
          </p:cNvSpPr>
          <p:nvPr/>
        </p:nvSpPr>
        <p:spPr bwMode="auto">
          <a:xfrm>
            <a:off x="3638550" y="3238500"/>
            <a:ext cx="2203450" cy="0"/>
          </a:xfrm>
          <a:prstGeom prst="line">
            <a:avLst/>
          </a:prstGeom>
          <a:noFill/>
          <a:ln w="19050">
            <a:solidFill>
              <a:schemeClr val="tx1"/>
            </a:solidFill>
            <a:prstDash val="sysDot"/>
            <a:round/>
            <a:headEnd/>
            <a:tailEnd/>
          </a:ln>
        </p:spPr>
        <p:txBody>
          <a:bodyPr/>
          <a:lstStyle/>
          <a:p>
            <a:endParaRPr lang="it-IT"/>
          </a:p>
        </p:txBody>
      </p:sp>
      <p:sp>
        <p:nvSpPr>
          <p:cNvPr id="17470" name="Text Box 131"/>
          <p:cNvSpPr txBox="1">
            <a:spLocks noChangeArrowheads="1"/>
          </p:cNvSpPr>
          <p:nvPr/>
        </p:nvSpPr>
        <p:spPr bwMode="auto">
          <a:xfrm>
            <a:off x="3559175" y="316706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17471" name="Line 134"/>
          <p:cNvSpPr>
            <a:spLocks noChangeShapeType="1"/>
          </p:cNvSpPr>
          <p:nvPr/>
        </p:nvSpPr>
        <p:spPr bwMode="auto">
          <a:xfrm flipV="1">
            <a:off x="5829300" y="3019425"/>
            <a:ext cx="1162050" cy="219075"/>
          </a:xfrm>
          <a:prstGeom prst="line">
            <a:avLst/>
          </a:prstGeom>
          <a:noFill/>
          <a:ln w="19050">
            <a:solidFill>
              <a:schemeClr val="tx1"/>
            </a:solidFill>
            <a:prstDash val="sysDot"/>
            <a:round/>
            <a:headEnd/>
            <a:tailEnd type="triangle" w="med" len="med"/>
          </a:ln>
        </p:spPr>
        <p:txBody>
          <a:bodyPr/>
          <a:lstStyle/>
          <a:p>
            <a:endParaRPr lang="it-IT"/>
          </a:p>
        </p:txBody>
      </p:sp>
      <p:sp>
        <p:nvSpPr>
          <p:cNvPr id="17472" name="Text Box 138"/>
          <p:cNvSpPr txBox="1">
            <a:spLocks noChangeArrowheads="1"/>
          </p:cNvSpPr>
          <p:nvPr/>
        </p:nvSpPr>
        <p:spPr bwMode="auto">
          <a:xfrm>
            <a:off x="3424238" y="3700463"/>
            <a:ext cx="1530350" cy="366712"/>
          </a:xfrm>
          <a:prstGeom prst="rect">
            <a:avLst/>
          </a:prstGeom>
          <a:noFill/>
          <a:ln w="9525">
            <a:noFill/>
            <a:miter lim="800000"/>
            <a:headEnd/>
            <a:tailEnd/>
          </a:ln>
        </p:spPr>
        <p:txBody>
          <a:bodyPr wrap="none">
            <a:spAutoFit/>
          </a:bodyPr>
          <a:lstStyle/>
          <a:p>
            <a:r>
              <a:rPr lang="it-IT" sz="1800">
                <a:latin typeface="Arial" pitchFamily="34" charset="0"/>
              </a:rPr>
              <a:t>Dealogenase</a:t>
            </a:r>
          </a:p>
        </p:txBody>
      </p:sp>
      <p:sp>
        <p:nvSpPr>
          <p:cNvPr id="17473" name="Text Box 139"/>
          <p:cNvSpPr txBox="1">
            <a:spLocks noChangeArrowheads="1"/>
          </p:cNvSpPr>
          <p:nvPr/>
        </p:nvSpPr>
        <p:spPr bwMode="auto">
          <a:xfrm>
            <a:off x="736600" y="6261100"/>
            <a:ext cx="1403350" cy="366713"/>
          </a:xfrm>
          <a:prstGeom prst="rect">
            <a:avLst/>
          </a:prstGeom>
          <a:noFill/>
          <a:ln w="9525">
            <a:noFill/>
            <a:miter lim="800000"/>
            <a:headEnd/>
            <a:tailEnd/>
          </a:ln>
        </p:spPr>
        <p:txBody>
          <a:bodyPr wrap="none">
            <a:spAutoFit/>
          </a:bodyPr>
          <a:lstStyle/>
          <a:p>
            <a:pPr algn="ctr"/>
            <a:r>
              <a:rPr lang="it-IT" sz="1800">
                <a:latin typeface="Arial" pitchFamily="34" charset="0"/>
              </a:rPr>
              <a:t>Baso-lateral</a:t>
            </a:r>
          </a:p>
        </p:txBody>
      </p:sp>
      <p:sp>
        <p:nvSpPr>
          <p:cNvPr id="17474" name="Text Box 140"/>
          <p:cNvSpPr txBox="1">
            <a:spLocks noChangeArrowheads="1"/>
          </p:cNvSpPr>
          <p:nvPr/>
        </p:nvSpPr>
        <p:spPr bwMode="auto">
          <a:xfrm>
            <a:off x="7124700" y="6262688"/>
            <a:ext cx="704850" cy="366712"/>
          </a:xfrm>
          <a:prstGeom prst="rect">
            <a:avLst/>
          </a:prstGeom>
          <a:noFill/>
          <a:ln w="9525">
            <a:noFill/>
            <a:miter lim="800000"/>
            <a:headEnd/>
            <a:tailEnd/>
          </a:ln>
        </p:spPr>
        <p:txBody>
          <a:bodyPr wrap="none">
            <a:spAutoFit/>
          </a:bodyPr>
          <a:lstStyle/>
          <a:p>
            <a:pPr algn="ctr"/>
            <a:r>
              <a:rPr lang="it-IT" sz="1800">
                <a:latin typeface="Arial" pitchFamily="34" charset="0"/>
              </a:rPr>
              <a:t>Apex</a:t>
            </a:r>
          </a:p>
        </p:txBody>
      </p:sp>
      <p:sp>
        <p:nvSpPr>
          <p:cNvPr id="17475" name="Text Box 141"/>
          <p:cNvSpPr txBox="1">
            <a:spLocks noChangeArrowheads="1"/>
          </p:cNvSpPr>
          <p:nvPr/>
        </p:nvSpPr>
        <p:spPr bwMode="auto">
          <a:xfrm>
            <a:off x="7721600" y="700088"/>
            <a:ext cx="882650" cy="366712"/>
          </a:xfrm>
          <a:prstGeom prst="rect">
            <a:avLst/>
          </a:prstGeom>
          <a:noFill/>
          <a:ln w="9525">
            <a:noFill/>
            <a:miter lim="800000"/>
            <a:headEnd/>
            <a:tailEnd/>
          </a:ln>
        </p:spPr>
        <p:txBody>
          <a:bodyPr wrap="none">
            <a:spAutoFit/>
          </a:bodyPr>
          <a:lstStyle/>
          <a:p>
            <a:pPr algn="ctr"/>
            <a:r>
              <a:rPr lang="it-IT" sz="1800">
                <a:latin typeface="Arial" pitchFamily="34" charset="0"/>
              </a:rPr>
              <a:t>Colloid</a:t>
            </a:r>
          </a:p>
        </p:txBody>
      </p:sp>
      <p:sp>
        <p:nvSpPr>
          <p:cNvPr id="21650" name="Rectangle 146"/>
          <p:cNvSpPr>
            <a:spLocks noChangeArrowheads="1"/>
          </p:cNvSpPr>
          <p:nvPr/>
        </p:nvSpPr>
        <p:spPr bwMode="auto">
          <a:xfrm>
            <a:off x="655638" y="203200"/>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Thyroid follicular cell</a:t>
            </a:r>
          </a:p>
        </p:txBody>
      </p:sp>
      <p:sp>
        <p:nvSpPr>
          <p:cNvPr id="17477" name="Rectangle 147"/>
          <p:cNvSpPr>
            <a:spLocks noChangeArrowheads="1"/>
          </p:cNvSpPr>
          <p:nvPr/>
        </p:nvSpPr>
        <p:spPr bwMode="auto">
          <a:xfrm>
            <a:off x="6564313" y="2306638"/>
            <a:ext cx="741362"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DUOX</a:t>
            </a:r>
          </a:p>
        </p:txBody>
      </p:sp>
      <p:sp>
        <p:nvSpPr>
          <p:cNvPr id="17478" name="Line 148"/>
          <p:cNvSpPr>
            <a:spLocks noChangeShapeType="1"/>
          </p:cNvSpPr>
          <p:nvPr/>
        </p:nvSpPr>
        <p:spPr bwMode="auto">
          <a:xfrm rot="19436044" flipV="1">
            <a:off x="5719763" y="2906713"/>
            <a:ext cx="908050" cy="50800"/>
          </a:xfrm>
          <a:prstGeom prst="line">
            <a:avLst/>
          </a:prstGeom>
          <a:noFill/>
          <a:ln w="19050">
            <a:solidFill>
              <a:schemeClr val="tx1"/>
            </a:solidFill>
            <a:prstDash val="sysDot"/>
            <a:round/>
            <a:headEnd/>
            <a:tailEnd type="triangle" w="med" len="med"/>
          </a:ln>
        </p:spPr>
        <p:txBody>
          <a:bodyPr/>
          <a:lstStyle/>
          <a:p>
            <a:endParaRPr lang="it-IT"/>
          </a:p>
        </p:txBody>
      </p:sp>
      <p:sp>
        <p:nvSpPr>
          <p:cNvPr id="17479" name="Text Box 149"/>
          <p:cNvSpPr txBox="1">
            <a:spLocks noChangeArrowheads="1"/>
          </p:cNvSpPr>
          <p:nvPr/>
        </p:nvSpPr>
        <p:spPr bwMode="auto">
          <a:xfrm>
            <a:off x="7197725" y="2176463"/>
            <a:ext cx="758825" cy="366712"/>
          </a:xfrm>
          <a:prstGeom prst="rect">
            <a:avLst/>
          </a:prstGeom>
          <a:noFill/>
          <a:ln w="9525">
            <a:noFill/>
            <a:miter lim="800000"/>
            <a:headEnd/>
            <a:tailEnd/>
          </a:ln>
        </p:spPr>
        <p:txBody>
          <a:bodyPr wrap="none">
            <a:spAutoFit/>
          </a:bodyPr>
          <a:lstStyle/>
          <a:p>
            <a:r>
              <a:rPr lang="it-IT" sz="1800">
                <a:latin typeface="Arial" pitchFamily="34" charset="0"/>
              </a:rPr>
              <a:t> H</a:t>
            </a:r>
            <a:r>
              <a:rPr lang="it-IT" sz="1800" baseline="-25000">
                <a:latin typeface="Arial" pitchFamily="34" charset="0"/>
              </a:rPr>
              <a:t>2</a:t>
            </a:r>
            <a:r>
              <a:rPr lang="it-IT" sz="1800">
                <a:latin typeface="Arial" pitchFamily="34" charset="0"/>
              </a:rPr>
              <a:t>O</a:t>
            </a:r>
            <a:r>
              <a:rPr lang="it-IT" sz="1800" baseline="-25000">
                <a:latin typeface="Arial" pitchFamily="34" charset="0"/>
              </a:rPr>
              <a:t>2</a:t>
            </a:r>
          </a:p>
        </p:txBody>
      </p:sp>
      <p:sp>
        <p:nvSpPr>
          <p:cNvPr id="17480" name="Arc 150"/>
          <p:cNvSpPr>
            <a:spLocks noChangeAspect="1"/>
          </p:cNvSpPr>
          <p:nvPr/>
        </p:nvSpPr>
        <p:spPr bwMode="auto">
          <a:xfrm>
            <a:off x="7642225" y="2484438"/>
            <a:ext cx="103188" cy="1158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17481" name="AutoShape 152"/>
          <p:cNvSpPr>
            <a:spLocks/>
          </p:cNvSpPr>
          <p:nvPr/>
        </p:nvSpPr>
        <p:spPr bwMode="auto">
          <a:xfrm>
            <a:off x="1952625" y="4349750"/>
            <a:ext cx="152400" cy="558800"/>
          </a:xfrm>
          <a:prstGeom prst="leftBrace">
            <a:avLst>
              <a:gd name="adj1" fmla="val 30556"/>
              <a:gd name="adj2" fmla="val 50000"/>
            </a:avLst>
          </a:prstGeom>
          <a:noFill/>
          <a:ln w="9525">
            <a:solidFill>
              <a:schemeClr val="tx1"/>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plum2"/>
          <p:cNvPicPr>
            <a:picLocks noChangeAspect="1" noChangeArrowheads="1"/>
          </p:cNvPicPr>
          <p:nvPr>
            <p:ph/>
          </p:nvPr>
        </p:nvPicPr>
        <p:blipFill>
          <a:blip r:embed="rId2"/>
          <a:srcRect/>
          <a:stretch>
            <a:fillRect/>
          </a:stretch>
        </p:blipFill>
        <p:spPr>
          <a:xfrm>
            <a:off x="2716213" y="2263775"/>
            <a:ext cx="3651250" cy="3052763"/>
          </a:xfrm>
          <a:noFill/>
        </p:spPr>
      </p:pic>
      <p:sp>
        <p:nvSpPr>
          <p:cNvPr id="32771" name="Rectangle 3"/>
          <p:cNvSpPr>
            <a:spLocks noChangeArrowheads="1"/>
          </p:cNvSpPr>
          <p:nvPr/>
        </p:nvSpPr>
        <p:spPr bwMode="auto">
          <a:xfrm>
            <a:off x="685800" y="485775"/>
            <a:ext cx="7772400" cy="1143000"/>
          </a:xfrm>
          <a:prstGeom prst="rect">
            <a:avLst/>
          </a:prstGeom>
          <a:noFill/>
          <a:ln w="9525">
            <a:noFill/>
            <a:miter lim="800000"/>
            <a:headEnd/>
            <a:tailEnd/>
          </a:ln>
        </p:spPr>
        <p:txBody>
          <a:bodyPr anchor="ctr"/>
          <a:lstStyle/>
          <a:p>
            <a:pPr algn="ctr" eaLnBrk="0" hangingPunct="0"/>
            <a:r>
              <a:rPr lang="it-IT" sz="2800" b="1">
                <a:solidFill>
                  <a:srgbClr val="FF0000"/>
                </a:solidFill>
                <a:effectLst>
                  <a:outerShdw blurRad="38100" dist="38100" dir="2700000" algn="tl">
                    <a:srgbClr val="C0C0C0"/>
                  </a:outerShdw>
                </a:effectLst>
                <a:latin typeface="Arial" pitchFamily="34" charset="0"/>
              </a:rPr>
              <a:t>Thyroid scan of a toxic adenoma</a:t>
            </a:r>
          </a:p>
        </p:txBody>
      </p:sp>
      <p:sp>
        <p:nvSpPr>
          <p:cNvPr id="36867" name="CasellaDiTesto 3"/>
          <p:cNvSpPr txBox="1">
            <a:spLocks noChangeArrowheads="1"/>
          </p:cNvSpPr>
          <p:nvPr/>
        </p:nvSpPr>
        <p:spPr bwMode="auto">
          <a:xfrm>
            <a:off x="873125" y="6018213"/>
            <a:ext cx="7397750" cy="461962"/>
          </a:xfrm>
          <a:prstGeom prst="rect">
            <a:avLst/>
          </a:prstGeom>
          <a:noFill/>
          <a:ln w="9525">
            <a:noFill/>
            <a:miter lim="800000"/>
            <a:headEnd/>
            <a:tailEnd/>
          </a:ln>
        </p:spPr>
        <p:txBody>
          <a:bodyPr wrap="none">
            <a:spAutoFit/>
          </a:bodyPr>
          <a:lstStyle/>
          <a:p>
            <a:r>
              <a:rPr lang="en-US" b="1">
                <a:solidFill>
                  <a:srgbClr val="0070C0"/>
                </a:solidFill>
                <a:latin typeface="Arial" pitchFamily="34" charset="0"/>
                <a:cs typeface="Arial" pitchFamily="34" charset="0"/>
              </a:rPr>
              <a:t>Increased NIS activity in the cells of the adenoma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320675"/>
            <a:ext cx="7772400" cy="936625"/>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Ipertiroidismo non autoimmune familiare</a:t>
            </a:r>
          </a:p>
        </p:txBody>
      </p:sp>
      <p:sp>
        <p:nvSpPr>
          <p:cNvPr id="37890" name="Segnaposto contenuto 2"/>
          <p:cNvSpPr txBox="1">
            <a:spLocks/>
          </p:cNvSpPr>
          <p:nvPr/>
        </p:nvSpPr>
        <p:spPr bwMode="auto">
          <a:xfrm>
            <a:off x="220663" y="1270000"/>
            <a:ext cx="8686800" cy="4525963"/>
          </a:xfrm>
          <a:prstGeom prst="rect">
            <a:avLst/>
          </a:prstGeom>
          <a:noFill/>
          <a:ln w="9525">
            <a:noFill/>
            <a:miter lim="800000"/>
            <a:headEnd/>
            <a:tailEnd/>
          </a:ln>
        </p:spPr>
        <p:txBody>
          <a:bodyPr/>
          <a:lstStyle/>
          <a:p>
            <a:pPr marL="342900" indent="-342900">
              <a:lnSpc>
                <a:spcPct val="150000"/>
              </a:lnSpc>
              <a:spcBef>
                <a:spcPct val="20000"/>
              </a:spcBef>
              <a:buFont typeface="Arial" pitchFamily="34" charset="0"/>
              <a:buChar char="•"/>
            </a:pPr>
            <a:r>
              <a:rPr lang="it-IT">
                <a:latin typeface="Arial" pitchFamily="34" charset="0"/>
                <a:cs typeface="Arial" pitchFamily="34" charset="0"/>
              </a:rPr>
              <a:t>Epidemiologia: circa </a:t>
            </a:r>
            <a:r>
              <a:rPr lang="it-IT" b="1">
                <a:solidFill>
                  <a:srgbClr val="0070C0"/>
                </a:solidFill>
                <a:latin typeface="Arial" pitchFamily="34" charset="0"/>
                <a:cs typeface="Arial" pitchFamily="34" charset="0"/>
              </a:rPr>
              <a:t>30 famiglie </a:t>
            </a:r>
            <a:r>
              <a:rPr lang="it-IT">
                <a:latin typeface="Arial" pitchFamily="34" charset="0"/>
                <a:cs typeface="Arial" pitchFamily="34" charset="0"/>
              </a:rPr>
              <a:t>descritte nella letteratura</a:t>
            </a:r>
          </a:p>
          <a:p>
            <a:pPr marL="342900" indent="-342900">
              <a:lnSpc>
                <a:spcPct val="150000"/>
              </a:lnSpc>
              <a:spcBef>
                <a:spcPct val="20000"/>
              </a:spcBef>
              <a:buFont typeface="Arial" pitchFamily="34" charset="0"/>
              <a:buChar char="•"/>
            </a:pPr>
            <a:r>
              <a:rPr lang="it-IT">
                <a:latin typeface="Arial" pitchFamily="34" charset="0"/>
                <a:cs typeface="Arial" pitchFamily="34" charset="0"/>
              </a:rPr>
              <a:t>Ereditarietà: </a:t>
            </a:r>
            <a:r>
              <a:rPr lang="it-IT" b="1">
                <a:solidFill>
                  <a:srgbClr val="0070C0"/>
                </a:solidFill>
                <a:latin typeface="Arial" pitchFamily="34" charset="0"/>
                <a:cs typeface="Arial" pitchFamily="34" charset="0"/>
              </a:rPr>
              <a:t>autosomica dominante</a:t>
            </a:r>
            <a:r>
              <a:rPr lang="it-IT" b="1">
                <a:latin typeface="Arial" pitchFamily="34" charset="0"/>
                <a:cs typeface="Arial" pitchFamily="34" charset="0"/>
              </a:rPr>
              <a:t> </a:t>
            </a:r>
            <a:r>
              <a:rPr lang="it-IT">
                <a:latin typeface="Arial" pitchFamily="34" charset="0"/>
                <a:cs typeface="Arial" pitchFamily="34" charset="0"/>
              </a:rPr>
              <a:t>(50% dei membri di una famiglia affetti)</a:t>
            </a:r>
            <a:endParaRPr lang="it-IT">
              <a:solidFill>
                <a:srgbClr val="0070C0"/>
              </a:solidFill>
              <a:latin typeface="Arial" pitchFamily="34" charset="0"/>
              <a:cs typeface="Arial" pitchFamily="34" charset="0"/>
            </a:endParaRPr>
          </a:p>
          <a:p>
            <a:pPr marL="342900" indent="-342900">
              <a:lnSpc>
                <a:spcPct val="150000"/>
              </a:lnSpc>
              <a:spcBef>
                <a:spcPct val="20000"/>
              </a:spcBef>
              <a:buFont typeface="Arial" pitchFamily="34" charset="0"/>
              <a:buChar char="•"/>
            </a:pPr>
            <a:r>
              <a:rPr lang="it-IT">
                <a:latin typeface="Arial" pitchFamily="34" charset="0"/>
                <a:cs typeface="Arial" pitchFamily="34" charset="0"/>
              </a:rPr>
              <a:t>Quadro clinico: </a:t>
            </a:r>
            <a:r>
              <a:rPr lang="it-IT" b="1">
                <a:solidFill>
                  <a:srgbClr val="0070C0"/>
                </a:solidFill>
                <a:latin typeface="Arial" pitchFamily="34" charset="0"/>
                <a:cs typeface="Arial" pitchFamily="34" charset="0"/>
              </a:rPr>
              <a:t>rapida insorgenza di ipertiroidismo </a:t>
            </a:r>
            <a:r>
              <a:rPr lang="it-IT">
                <a:latin typeface="Arial" pitchFamily="34" charset="0"/>
                <a:cs typeface="Arial" pitchFamily="34" charset="0"/>
              </a:rPr>
              <a:t>clinico nelle nuove generazioni, </a:t>
            </a:r>
            <a:r>
              <a:rPr lang="it-IT" b="1">
                <a:solidFill>
                  <a:srgbClr val="0070C0"/>
                </a:solidFill>
                <a:latin typeface="Arial" pitchFamily="34" charset="0"/>
                <a:cs typeface="Arial" pitchFamily="34" charset="0"/>
              </a:rPr>
              <a:t>lieve esoftalmo </a:t>
            </a:r>
            <a:r>
              <a:rPr lang="it-IT">
                <a:latin typeface="Arial" pitchFamily="34" charset="0"/>
                <a:cs typeface="Arial" pitchFamily="34" charset="0"/>
              </a:rPr>
              <a:t>(senza segni flogistici)</a:t>
            </a:r>
            <a:r>
              <a:rPr lang="it-IT" b="1">
                <a:solidFill>
                  <a:srgbClr val="0070C0"/>
                </a:solidFill>
                <a:latin typeface="Arial" pitchFamily="34" charset="0"/>
                <a:cs typeface="Arial" pitchFamily="34" charset="0"/>
              </a:rPr>
              <a:t> </a:t>
            </a:r>
            <a:r>
              <a:rPr lang="it-IT">
                <a:latin typeface="Arial" pitchFamily="34" charset="0"/>
                <a:cs typeface="Arial" pitchFamily="34" charset="0"/>
              </a:rPr>
              <a:t>nei pazienti molto giovani, </a:t>
            </a:r>
            <a:r>
              <a:rPr lang="it-IT" b="1">
                <a:solidFill>
                  <a:srgbClr val="0070C0"/>
                </a:solidFill>
                <a:latin typeface="Arial" pitchFamily="34" charset="0"/>
                <a:cs typeface="Arial" pitchFamily="34" charset="0"/>
              </a:rPr>
              <a:t>recidiva </a:t>
            </a:r>
            <a:r>
              <a:rPr lang="it-IT">
                <a:latin typeface="Arial" pitchFamily="34" charset="0"/>
                <a:cs typeface="Arial" pitchFamily="34" charset="0"/>
              </a:rPr>
              <a:t>dopo trattamento con tireostatici</a:t>
            </a:r>
          </a:p>
          <a:p>
            <a:pPr marL="342900" indent="-342900">
              <a:lnSpc>
                <a:spcPct val="150000"/>
              </a:lnSpc>
              <a:spcBef>
                <a:spcPct val="20000"/>
              </a:spcBef>
              <a:buFont typeface="Arial" pitchFamily="34" charset="0"/>
              <a:buChar char="•"/>
            </a:pPr>
            <a:r>
              <a:rPr lang="it-IT">
                <a:latin typeface="Arial" pitchFamily="34" charset="0"/>
                <a:cs typeface="Arial" pitchFamily="34" charset="0"/>
              </a:rPr>
              <a:t>Laboratorio: </a:t>
            </a:r>
            <a:r>
              <a:rPr lang="it-IT" b="1">
                <a:solidFill>
                  <a:srgbClr val="0070C0"/>
                </a:solidFill>
                <a:latin typeface="Arial" pitchFamily="34" charset="0"/>
                <a:cs typeface="Arial" pitchFamily="34" charset="0"/>
              </a:rPr>
              <a:t>assenza di TRAb </a:t>
            </a:r>
            <a:r>
              <a:rPr lang="it-IT">
                <a:latin typeface="Arial" pitchFamily="34" charset="0"/>
                <a:cs typeface="Arial" pitchFamily="34" charset="0"/>
              </a:rPr>
              <a:t>e di Ab anti-Tg e Ab anti-TPO</a:t>
            </a:r>
          </a:p>
          <a:p>
            <a:pPr marL="342900" indent="-342900">
              <a:lnSpc>
                <a:spcPct val="150000"/>
              </a:lnSpc>
              <a:spcBef>
                <a:spcPct val="20000"/>
              </a:spcBef>
              <a:buFont typeface="Arial" pitchFamily="34" charset="0"/>
              <a:buNone/>
            </a:pPr>
            <a:r>
              <a:rPr lang="it-IT">
                <a:latin typeface="Arial" pitchFamily="34" charset="0"/>
                <a:cs typeface="Arial" pitchFamily="34" charset="0"/>
              </a:rPr>
              <a:t>	</a:t>
            </a:r>
          </a:p>
          <a:p>
            <a:pPr marL="342900" indent="-342900">
              <a:lnSpc>
                <a:spcPct val="150000"/>
              </a:lnSpc>
              <a:spcBef>
                <a:spcPct val="20000"/>
              </a:spcBef>
              <a:buFont typeface="Arial" pitchFamily="34" charset="0"/>
              <a:buChar char="•"/>
            </a:pPr>
            <a:endParaRPr lang="it-I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44463"/>
            <a:ext cx="7772400" cy="935037"/>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Ipertiroidismo non autoimmune congenito sporadico</a:t>
            </a:r>
          </a:p>
        </p:txBody>
      </p:sp>
      <p:sp>
        <p:nvSpPr>
          <p:cNvPr id="38914" name="Segnaposto contenuto 2"/>
          <p:cNvSpPr txBox="1">
            <a:spLocks/>
          </p:cNvSpPr>
          <p:nvPr/>
        </p:nvSpPr>
        <p:spPr bwMode="auto">
          <a:xfrm>
            <a:off x="220663" y="1365250"/>
            <a:ext cx="8686800" cy="4525963"/>
          </a:xfrm>
          <a:prstGeom prst="rect">
            <a:avLst/>
          </a:prstGeom>
          <a:noFill/>
          <a:ln w="9525">
            <a:noFill/>
            <a:miter lim="800000"/>
            <a:headEnd/>
            <a:tailEnd/>
          </a:ln>
        </p:spPr>
        <p:txBody>
          <a:bodyPr/>
          <a:lstStyle/>
          <a:p>
            <a:pPr marL="342900" indent="-342900">
              <a:lnSpc>
                <a:spcPct val="150000"/>
              </a:lnSpc>
              <a:spcBef>
                <a:spcPct val="20000"/>
              </a:spcBef>
              <a:buFont typeface="Arial" pitchFamily="34" charset="0"/>
              <a:buChar char="•"/>
            </a:pPr>
            <a:r>
              <a:rPr lang="it-IT">
                <a:latin typeface="Arial" pitchFamily="34" charset="0"/>
                <a:cs typeface="Arial" pitchFamily="34" charset="0"/>
              </a:rPr>
              <a:t>Epidemiologia: circa </a:t>
            </a:r>
            <a:r>
              <a:rPr lang="it-IT" b="1">
                <a:solidFill>
                  <a:srgbClr val="0070C0"/>
                </a:solidFill>
                <a:latin typeface="Arial" pitchFamily="34" charset="0"/>
                <a:cs typeface="Arial" pitchFamily="34" charset="0"/>
              </a:rPr>
              <a:t>20 casi isolati </a:t>
            </a:r>
            <a:r>
              <a:rPr lang="it-IT">
                <a:latin typeface="Arial" pitchFamily="34" charset="0"/>
                <a:cs typeface="Arial" pitchFamily="34" charset="0"/>
              </a:rPr>
              <a:t>descritti nella letteratura</a:t>
            </a:r>
          </a:p>
          <a:p>
            <a:pPr marL="342900" indent="-342900">
              <a:lnSpc>
                <a:spcPct val="150000"/>
              </a:lnSpc>
              <a:spcBef>
                <a:spcPct val="20000"/>
              </a:spcBef>
              <a:buFont typeface="Arial" pitchFamily="34" charset="0"/>
              <a:buChar char="•"/>
            </a:pPr>
            <a:r>
              <a:rPr lang="it-IT">
                <a:latin typeface="Arial" pitchFamily="34" charset="0"/>
                <a:cs typeface="Arial" pitchFamily="34" charset="0"/>
              </a:rPr>
              <a:t>Ereditarietà: </a:t>
            </a:r>
            <a:r>
              <a:rPr lang="it-IT" b="1">
                <a:solidFill>
                  <a:srgbClr val="0070C0"/>
                </a:solidFill>
                <a:latin typeface="Arial" pitchFamily="34" charset="0"/>
                <a:cs typeface="Arial" pitchFamily="34" charset="0"/>
              </a:rPr>
              <a:t>mutazioni germinali de novo</a:t>
            </a:r>
            <a:endParaRPr lang="it-IT">
              <a:solidFill>
                <a:srgbClr val="0070C0"/>
              </a:solidFill>
              <a:latin typeface="Arial" pitchFamily="34" charset="0"/>
              <a:cs typeface="Arial" pitchFamily="34" charset="0"/>
            </a:endParaRPr>
          </a:p>
          <a:p>
            <a:pPr marL="342900" indent="-342900">
              <a:lnSpc>
                <a:spcPct val="150000"/>
              </a:lnSpc>
              <a:spcBef>
                <a:spcPct val="20000"/>
              </a:spcBef>
              <a:buFont typeface="Arial" pitchFamily="34" charset="0"/>
              <a:buChar char="•"/>
            </a:pPr>
            <a:r>
              <a:rPr lang="it-IT">
                <a:latin typeface="Arial" pitchFamily="34" charset="0"/>
                <a:cs typeface="Arial" pitchFamily="34" charset="0"/>
              </a:rPr>
              <a:t>Quadro clinico: </a:t>
            </a:r>
            <a:r>
              <a:rPr lang="it-IT" b="1">
                <a:solidFill>
                  <a:srgbClr val="0070C0"/>
                </a:solidFill>
                <a:latin typeface="Arial" pitchFamily="34" charset="0"/>
                <a:cs typeface="Arial" pitchFamily="34" charset="0"/>
              </a:rPr>
              <a:t>prematurità</a:t>
            </a:r>
            <a:r>
              <a:rPr lang="it-IT">
                <a:latin typeface="Arial" pitchFamily="34" charset="0"/>
                <a:cs typeface="Arial" pitchFamily="34" charset="0"/>
              </a:rPr>
              <a:t>, </a:t>
            </a:r>
            <a:r>
              <a:rPr lang="it-IT" b="1">
                <a:solidFill>
                  <a:srgbClr val="0070C0"/>
                </a:solidFill>
                <a:latin typeface="Arial" pitchFamily="34" charset="0"/>
                <a:cs typeface="Arial" pitchFamily="34" charset="0"/>
              </a:rPr>
              <a:t>basso peso alla nascita</a:t>
            </a:r>
            <a:r>
              <a:rPr lang="it-IT">
                <a:latin typeface="Arial" pitchFamily="34" charset="0"/>
                <a:cs typeface="Arial" pitchFamily="34" charset="0"/>
              </a:rPr>
              <a:t>, </a:t>
            </a:r>
            <a:r>
              <a:rPr lang="it-IT" b="1">
                <a:solidFill>
                  <a:srgbClr val="0070C0"/>
                </a:solidFill>
                <a:latin typeface="Arial" pitchFamily="34" charset="0"/>
                <a:cs typeface="Arial" pitchFamily="34" charset="0"/>
              </a:rPr>
              <a:t>gozzo</a:t>
            </a:r>
            <a:r>
              <a:rPr lang="it-IT">
                <a:latin typeface="Arial" pitchFamily="34" charset="0"/>
                <a:cs typeface="Arial" pitchFamily="34" charset="0"/>
              </a:rPr>
              <a:t>, craniosinostosi, </a:t>
            </a:r>
            <a:r>
              <a:rPr lang="it-IT" b="1">
                <a:solidFill>
                  <a:srgbClr val="0070C0"/>
                </a:solidFill>
                <a:latin typeface="Arial" pitchFamily="34" charset="0"/>
                <a:cs typeface="Arial" pitchFamily="34" charset="0"/>
              </a:rPr>
              <a:t>ritardo mentale</a:t>
            </a:r>
            <a:r>
              <a:rPr lang="it-IT">
                <a:latin typeface="Arial" pitchFamily="34" charset="0"/>
                <a:cs typeface="Arial" pitchFamily="34" charset="0"/>
              </a:rPr>
              <a:t>, </a:t>
            </a:r>
            <a:r>
              <a:rPr lang="it-IT" b="1">
                <a:solidFill>
                  <a:srgbClr val="0070C0"/>
                </a:solidFill>
                <a:latin typeface="Arial" pitchFamily="34" charset="0"/>
                <a:cs typeface="Arial" pitchFamily="34" charset="0"/>
              </a:rPr>
              <a:t>esoftalmo </a:t>
            </a:r>
            <a:r>
              <a:rPr lang="it-IT">
                <a:latin typeface="Arial" pitchFamily="34" charset="0"/>
                <a:cs typeface="Arial" pitchFamily="34" charset="0"/>
              </a:rPr>
              <a:t>(senza segni flogistici), </a:t>
            </a:r>
            <a:r>
              <a:rPr lang="it-IT" b="1">
                <a:solidFill>
                  <a:srgbClr val="0070C0"/>
                </a:solidFill>
                <a:latin typeface="Arial" pitchFamily="34" charset="0"/>
                <a:cs typeface="Arial" pitchFamily="34" charset="0"/>
              </a:rPr>
              <a:t>recidiva sistematica </a:t>
            </a:r>
            <a:r>
              <a:rPr lang="it-IT">
                <a:latin typeface="Arial" pitchFamily="34" charset="0"/>
                <a:cs typeface="Arial" pitchFamily="34" charset="0"/>
              </a:rPr>
              <a:t>dopo trattamento con tireostatici</a:t>
            </a:r>
          </a:p>
          <a:p>
            <a:pPr marL="342900" indent="-342900">
              <a:lnSpc>
                <a:spcPct val="150000"/>
              </a:lnSpc>
              <a:spcBef>
                <a:spcPct val="20000"/>
              </a:spcBef>
              <a:buFont typeface="Arial" pitchFamily="34" charset="0"/>
              <a:buChar char="•"/>
            </a:pPr>
            <a:r>
              <a:rPr lang="it-IT">
                <a:latin typeface="Arial" pitchFamily="34" charset="0"/>
                <a:cs typeface="Arial" pitchFamily="34" charset="0"/>
              </a:rPr>
              <a:t>Laboratorio: </a:t>
            </a:r>
            <a:r>
              <a:rPr lang="it-IT" b="1">
                <a:solidFill>
                  <a:srgbClr val="0070C0"/>
                </a:solidFill>
                <a:latin typeface="Arial" pitchFamily="34" charset="0"/>
                <a:cs typeface="Arial" pitchFamily="34" charset="0"/>
              </a:rPr>
              <a:t>assenza di TRAb </a:t>
            </a:r>
            <a:r>
              <a:rPr lang="it-IT">
                <a:latin typeface="Arial" pitchFamily="34" charset="0"/>
                <a:cs typeface="Arial" pitchFamily="34" charset="0"/>
              </a:rPr>
              <a:t>e di Ab anti-Tg e Ab anti-TPO</a:t>
            </a:r>
          </a:p>
          <a:p>
            <a:pPr marL="342900" indent="-342900">
              <a:lnSpc>
                <a:spcPct val="150000"/>
              </a:lnSpc>
              <a:spcBef>
                <a:spcPct val="20000"/>
              </a:spcBef>
              <a:buFont typeface="Arial" pitchFamily="34" charset="0"/>
              <a:buNone/>
            </a:pPr>
            <a:r>
              <a:rPr lang="it-IT">
                <a:latin typeface="Arial" pitchFamily="34" charset="0"/>
                <a:cs typeface="Arial" pitchFamily="34" charset="0"/>
              </a:rPr>
              <a:t>	</a:t>
            </a:r>
          </a:p>
          <a:p>
            <a:pPr marL="342900" indent="-342900">
              <a:lnSpc>
                <a:spcPct val="150000"/>
              </a:lnSpc>
              <a:spcBef>
                <a:spcPct val="20000"/>
              </a:spcBef>
              <a:buFont typeface="Arial" pitchFamily="34" charset="0"/>
              <a:buChar char="•"/>
            </a:pPr>
            <a:endParaRPr lang="it-I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39938" name="Rectangle 373"/>
          <p:cNvSpPr>
            <a:spLocks noChangeArrowheads="1"/>
          </p:cNvSpPr>
          <p:nvPr/>
        </p:nvSpPr>
        <p:spPr bwMode="auto">
          <a:xfrm>
            <a:off x="1144588" y="2074863"/>
            <a:ext cx="9144000" cy="461962"/>
          </a:xfrm>
          <a:prstGeom prst="rect">
            <a:avLst/>
          </a:prstGeom>
          <a:noFill/>
          <a:ln w="9525">
            <a:noFill/>
            <a:miter lim="800000"/>
            <a:headEnd/>
            <a:tailEnd/>
          </a:ln>
        </p:spPr>
        <p:txBody>
          <a:bodyPr>
            <a:spAutoFit/>
          </a:bodyPr>
          <a:lstStyle/>
          <a:p>
            <a:endParaRPr lang="it-IT">
              <a:latin typeface="Arial" pitchFamily="34" charset="0"/>
              <a:cs typeface="Arial" pitchFamily="34" charset="0"/>
            </a:endParaRPr>
          </a:p>
        </p:txBody>
      </p:sp>
      <p:sp>
        <p:nvSpPr>
          <p:cNvPr id="39939" name="Rectangle 374"/>
          <p:cNvSpPr>
            <a:spLocks noChangeArrowheads="1"/>
          </p:cNvSpPr>
          <p:nvPr/>
        </p:nvSpPr>
        <p:spPr bwMode="auto">
          <a:xfrm>
            <a:off x="1144588" y="2074863"/>
            <a:ext cx="9145587" cy="461962"/>
          </a:xfrm>
          <a:prstGeom prst="rect">
            <a:avLst/>
          </a:prstGeom>
          <a:noFill/>
          <a:ln w="9525">
            <a:noFill/>
            <a:miter lim="800000"/>
            <a:headEnd/>
            <a:tailEnd/>
          </a:ln>
        </p:spPr>
        <p:txBody>
          <a:bodyPr>
            <a:spAutoFit/>
          </a:bodyPr>
          <a:lstStyle/>
          <a:p>
            <a:endParaRPr lang="it-IT">
              <a:latin typeface="Arial" pitchFamily="34" charset="0"/>
              <a:cs typeface="Arial" pitchFamily="34" charset="0"/>
            </a:endParaRPr>
          </a:p>
        </p:txBody>
      </p:sp>
      <p:sp>
        <p:nvSpPr>
          <p:cNvPr id="6" name="Rectangle 392"/>
          <p:cNvSpPr>
            <a:spLocks noChangeArrowheads="1"/>
          </p:cNvSpPr>
          <p:nvPr/>
        </p:nvSpPr>
        <p:spPr bwMode="auto">
          <a:xfrm>
            <a:off x="474663" y="57150"/>
            <a:ext cx="8194675" cy="1143000"/>
          </a:xfrm>
          <a:prstGeom prst="rect">
            <a:avLst/>
          </a:prstGeom>
          <a:noFill/>
          <a:ln w="9525">
            <a:noFill/>
            <a:miter lim="800000"/>
            <a:headEnd/>
            <a:tailEnd/>
          </a:ln>
          <a:effectLst/>
        </p:spPr>
        <p:txBody>
          <a:bodyPr anchor="ctr"/>
          <a:lstStyle/>
          <a:p>
            <a:pPr algn="ctr"/>
            <a:r>
              <a:rPr lang="it-IT" sz="2800" b="1">
                <a:solidFill>
                  <a:srgbClr val="FFFF00"/>
                </a:solidFill>
                <a:effectLst>
                  <a:outerShdw blurRad="38100" dist="38100" dir="2700000" algn="tl">
                    <a:srgbClr val="000000"/>
                  </a:outerShdw>
                </a:effectLst>
                <a:latin typeface="Arial" pitchFamily="34" charset="0"/>
                <a:cs typeface="Arial" pitchFamily="34" charset="0"/>
              </a:rPr>
              <a:t>Diagnosi differenziale con l</a:t>
            </a:r>
            <a:r>
              <a:rPr lang="ja-JP" altLang="it-IT" sz="2800" b="1">
                <a:solidFill>
                  <a:srgbClr val="FFFF00"/>
                </a:solidFill>
                <a:effectLst>
                  <a:outerShdw blurRad="38100" dist="38100" dir="2700000" algn="tl">
                    <a:srgbClr val="000000"/>
                  </a:outerShdw>
                </a:effectLst>
                <a:latin typeface="Arial" pitchFamily="34" charset="0"/>
                <a:cs typeface="Arial" pitchFamily="34" charset="0"/>
              </a:rPr>
              <a:t>’</a:t>
            </a:r>
            <a:r>
              <a:rPr lang="it-IT" altLang="ja-JP" sz="2800" b="1">
                <a:solidFill>
                  <a:srgbClr val="FFFF00"/>
                </a:solidFill>
                <a:effectLst>
                  <a:outerShdw blurRad="38100" dist="38100" dir="2700000" algn="tl">
                    <a:srgbClr val="000000"/>
                  </a:outerShdw>
                </a:effectLst>
                <a:latin typeface="Arial" pitchFamily="34" charset="0"/>
                <a:cs typeface="Arial" pitchFamily="34" charset="0"/>
              </a:rPr>
              <a:t>ipertiroidismo fetale-neonatale autoimmune</a:t>
            </a:r>
            <a:endParaRPr lang="it-IT" sz="2800" b="1">
              <a:solidFill>
                <a:srgbClr val="FFFF00"/>
              </a:solidFill>
              <a:effectLst>
                <a:outerShdw blurRad="38100" dist="38100" dir="2700000" algn="tl">
                  <a:srgbClr val="000000"/>
                </a:outerShdw>
              </a:effectLst>
              <a:latin typeface="Arial" pitchFamily="34" charset="0"/>
              <a:cs typeface="Arial" pitchFamily="34" charset="0"/>
            </a:endParaRPr>
          </a:p>
        </p:txBody>
      </p:sp>
      <p:grpSp>
        <p:nvGrpSpPr>
          <p:cNvPr id="39941" name="Group 559"/>
          <p:cNvGrpSpPr>
            <a:grpSpLocks/>
          </p:cNvGrpSpPr>
          <p:nvPr/>
        </p:nvGrpSpPr>
        <p:grpSpPr bwMode="auto">
          <a:xfrm>
            <a:off x="139700" y="1403350"/>
            <a:ext cx="4440238" cy="4845050"/>
            <a:chOff x="196" y="1160"/>
            <a:chExt cx="3147" cy="3052"/>
          </a:xfrm>
        </p:grpSpPr>
        <p:pic>
          <p:nvPicPr>
            <p:cNvPr id="39944" name="Picture 388" descr="Click to see larger picture">
              <a:hlinkClick r:id="rId2"/>
            </p:cNvPr>
            <p:cNvPicPr>
              <a:picLocks noChangeAspect="1" noChangeArrowheads="1"/>
            </p:cNvPicPr>
            <p:nvPr/>
          </p:nvPicPr>
          <p:blipFill>
            <a:blip r:embed="rId3"/>
            <a:srcRect/>
            <a:stretch>
              <a:fillRect/>
            </a:stretch>
          </p:blipFill>
          <p:spPr bwMode="auto">
            <a:xfrm>
              <a:off x="1172" y="2772"/>
              <a:ext cx="1195" cy="1440"/>
            </a:xfrm>
            <a:prstGeom prst="rect">
              <a:avLst/>
            </a:prstGeom>
            <a:noFill/>
            <a:ln w="9525">
              <a:noFill/>
              <a:miter lim="800000"/>
              <a:headEnd/>
              <a:tailEnd/>
            </a:ln>
          </p:spPr>
        </p:pic>
        <p:sp>
          <p:nvSpPr>
            <p:cNvPr id="39945" name="Text Box 395"/>
            <p:cNvSpPr txBox="1">
              <a:spLocks noChangeArrowheads="1"/>
            </p:cNvSpPr>
            <p:nvPr/>
          </p:nvSpPr>
          <p:spPr bwMode="auto">
            <a:xfrm>
              <a:off x="196" y="1160"/>
              <a:ext cx="3147" cy="523"/>
            </a:xfrm>
            <a:prstGeom prst="rect">
              <a:avLst/>
            </a:prstGeom>
            <a:noFill/>
            <a:ln w="9525">
              <a:noFill/>
              <a:miter lim="800000"/>
              <a:headEnd/>
              <a:tailEnd/>
            </a:ln>
          </p:spPr>
          <p:txBody>
            <a:bodyPr wrap="none">
              <a:spAutoFit/>
            </a:bodyPr>
            <a:lstStyle/>
            <a:p>
              <a:pPr algn="ctr"/>
              <a:r>
                <a:rPr lang="it-IT" b="1">
                  <a:solidFill>
                    <a:schemeClr val="bg1"/>
                  </a:solidFill>
                  <a:latin typeface="Arial" pitchFamily="34" charset="0"/>
                  <a:cs typeface="Arial" pitchFamily="34" charset="0"/>
                </a:rPr>
                <a:t>Morbo di Basedow (0,6-9,5%)</a:t>
              </a:r>
            </a:p>
            <a:p>
              <a:pPr algn="ctr"/>
              <a:r>
                <a:rPr lang="it-IT" b="1">
                  <a:solidFill>
                    <a:schemeClr val="bg1"/>
                  </a:solidFill>
                  <a:latin typeface="Arial" pitchFamily="34" charset="0"/>
                  <a:cs typeface="Arial" pitchFamily="34" charset="0"/>
                </a:rPr>
                <a:t>Tiroidite autoimmune (raro)</a:t>
              </a:r>
            </a:p>
          </p:txBody>
        </p:sp>
        <p:sp>
          <p:nvSpPr>
            <p:cNvPr id="39946" name="Line 396"/>
            <p:cNvSpPr>
              <a:spLocks noChangeShapeType="1"/>
            </p:cNvSpPr>
            <p:nvPr/>
          </p:nvSpPr>
          <p:spPr bwMode="auto">
            <a:xfrm>
              <a:off x="1769" y="1668"/>
              <a:ext cx="0" cy="312"/>
            </a:xfrm>
            <a:prstGeom prst="line">
              <a:avLst/>
            </a:prstGeom>
            <a:noFill/>
            <a:ln w="28575">
              <a:solidFill>
                <a:schemeClr val="bg1"/>
              </a:solidFill>
              <a:round/>
              <a:headEnd/>
              <a:tailEnd type="triangle" w="med" len="med"/>
            </a:ln>
          </p:spPr>
          <p:txBody>
            <a:bodyPr/>
            <a:lstStyle/>
            <a:p>
              <a:endParaRPr lang="it-IT"/>
            </a:p>
          </p:txBody>
        </p:sp>
        <p:sp>
          <p:nvSpPr>
            <p:cNvPr id="39947" name="Text Box 397"/>
            <p:cNvSpPr txBox="1">
              <a:spLocks noChangeArrowheads="1"/>
            </p:cNvSpPr>
            <p:nvPr/>
          </p:nvSpPr>
          <p:spPr bwMode="auto">
            <a:xfrm>
              <a:off x="273" y="1921"/>
              <a:ext cx="2967" cy="523"/>
            </a:xfrm>
            <a:prstGeom prst="rect">
              <a:avLst/>
            </a:prstGeom>
            <a:noFill/>
            <a:ln w="9525">
              <a:noFill/>
              <a:miter lim="800000"/>
              <a:headEnd/>
              <a:tailEnd/>
            </a:ln>
          </p:spPr>
          <p:txBody>
            <a:bodyPr wrap="none">
              <a:spAutoFit/>
            </a:bodyPr>
            <a:lstStyle/>
            <a:p>
              <a:pPr algn="ctr"/>
              <a:r>
                <a:rPr lang="it-IT" b="1">
                  <a:solidFill>
                    <a:schemeClr val="bg1"/>
                  </a:solidFill>
                  <a:latin typeface="Arial" pitchFamily="34" charset="0"/>
                  <a:cs typeface="Arial" pitchFamily="34" charset="0"/>
                </a:rPr>
                <a:t>Passaggio transplacentare </a:t>
              </a:r>
            </a:p>
            <a:p>
              <a:pPr algn="ctr"/>
              <a:r>
                <a:rPr lang="it-IT" b="1">
                  <a:solidFill>
                    <a:schemeClr val="bg1"/>
                  </a:solidFill>
                  <a:latin typeface="Arial" pitchFamily="34" charset="0"/>
                  <a:cs typeface="Arial" pitchFamily="34" charset="0"/>
                </a:rPr>
                <a:t>di TRAb</a:t>
              </a:r>
            </a:p>
          </p:txBody>
        </p:sp>
        <p:sp>
          <p:nvSpPr>
            <p:cNvPr id="39948" name="Line 398"/>
            <p:cNvSpPr>
              <a:spLocks noChangeShapeType="1"/>
            </p:cNvSpPr>
            <p:nvPr/>
          </p:nvSpPr>
          <p:spPr bwMode="auto">
            <a:xfrm>
              <a:off x="1769" y="2424"/>
              <a:ext cx="0" cy="312"/>
            </a:xfrm>
            <a:prstGeom prst="line">
              <a:avLst/>
            </a:prstGeom>
            <a:noFill/>
            <a:ln w="28575">
              <a:solidFill>
                <a:schemeClr val="bg1"/>
              </a:solidFill>
              <a:round/>
              <a:headEnd/>
              <a:tailEnd type="triangle" w="med" len="med"/>
            </a:ln>
          </p:spPr>
          <p:txBody>
            <a:bodyPr/>
            <a:lstStyle/>
            <a:p>
              <a:endParaRPr lang="it-IT"/>
            </a:p>
          </p:txBody>
        </p:sp>
      </p:grpSp>
      <p:sp>
        <p:nvSpPr>
          <p:cNvPr id="39942" name="Text Box 407"/>
          <p:cNvSpPr txBox="1">
            <a:spLocks noChangeArrowheads="1"/>
          </p:cNvSpPr>
          <p:nvPr/>
        </p:nvSpPr>
        <p:spPr bwMode="auto">
          <a:xfrm>
            <a:off x="5045075" y="1292225"/>
            <a:ext cx="3533775" cy="461963"/>
          </a:xfrm>
          <a:prstGeom prst="rect">
            <a:avLst/>
          </a:prstGeom>
          <a:noFill/>
          <a:ln w="9525">
            <a:noFill/>
            <a:miter lim="800000"/>
            <a:headEnd/>
            <a:tailEnd/>
          </a:ln>
        </p:spPr>
        <p:txBody>
          <a:bodyPr wrap="none">
            <a:spAutoFit/>
          </a:bodyPr>
          <a:lstStyle/>
          <a:p>
            <a:r>
              <a:rPr lang="it-IT" b="1">
                <a:solidFill>
                  <a:schemeClr val="bg1"/>
                </a:solidFill>
                <a:latin typeface="Arial" pitchFamily="34" charset="0"/>
                <a:cs typeface="Arial" pitchFamily="34" charset="0"/>
              </a:rPr>
              <a:t>Manifestazioni cliniche</a:t>
            </a:r>
          </a:p>
        </p:txBody>
      </p:sp>
      <p:sp>
        <p:nvSpPr>
          <p:cNvPr id="39943" name="Text Box 560"/>
          <p:cNvSpPr txBox="1">
            <a:spLocks noChangeArrowheads="1"/>
          </p:cNvSpPr>
          <p:nvPr/>
        </p:nvSpPr>
        <p:spPr bwMode="auto">
          <a:xfrm>
            <a:off x="4857750" y="1828800"/>
            <a:ext cx="3967163" cy="4524375"/>
          </a:xfrm>
          <a:prstGeom prst="rect">
            <a:avLst/>
          </a:prstGeom>
          <a:noFill/>
          <a:ln w="28575">
            <a:solidFill>
              <a:srgbClr val="FF0000"/>
            </a:solidFill>
            <a:miter lim="800000"/>
            <a:headEnd/>
            <a:tailEnd/>
          </a:ln>
        </p:spPr>
        <p:txBody>
          <a:bodyPr wrap="none">
            <a:spAutoFit/>
          </a:bodyPr>
          <a:lstStyle/>
          <a:p>
            <a:pPr>
              <a:lnSpc>
                <a:spcPct val="120000"/>
              </a:lnSpc>
              <a:buFontTx/>
              <a:buChar char="•"/>
            </a:pPr>
            <a:r>
              <a:rPr lang="it-IT" b="1">
                <a:solidFill>
                  <a:schemeClr val="bg1"/>
                </a:solidFill>
                <a:latin typeface="Arial" pitchFamily="34" charset="0"/>
                <a:cs typeface="Arial" pitchFamily="34" charset="0"/>
              </a:rPr>
              <a:t> Gozzo</a:t>
            </a:r>
          </a:p>
          <a:p>
            <a:pPr>
              <a:lnSpc>
                <a:spcPct val="120000"/>
              </a:lnSpc>
              <a:buFontTx/>
              <a:buChar char="•"/>
            </a:pPr>
            <a:r>
              <a:rPr lang="it-IT" b="1">
                <a:solidFill>
                  <a:schemeClr val="bg1"/>
                </a:solidFill>
                <a:latin typeface="Arial" pitchFamily="34" charset="0"/>
                <a:cs typeface="Arial" pitchFamily="34" charset="0"/>
              </a:rPr>
              <a:t> Esoftalmo</a:t>
            </a:r>
          </a:p>
          <a:p>
            <a:pPr>
              <a:lnSpc>
                <a:spcPct val="120000"/>
              </a:lnSpc>
              <a:buFontTx/>
              <a:buChar char="•"/>
            </a:pPr>
            <a:r>
              <a:rPr lang="it-IT" b="1">
                <a:solidFill>
                  <a:schemeClr val="bg1"/>
                </a:solidFill>
                <a:latin typeface="Arial" pitchFamily="34" charset="0"/>
                <a:cs typeface="Arial" pitchFamily="34" charset="0"/>
              </a:rPr>
              <a:t> Tachicardia</a:t>
            </a:r>
          </a:p>
          <a:p>
            <a:pPr>
              <a:lnSpc>
                <a:spcPct val="120000"/>
              </a:lnSpc>
              <a:buFontTx/>
              <a:buChar char="•"/>
            </a:pPr>
            <a:r>
              <a:rPr lang="it-IT" b="1">
                <a:solidFill>
                  <a:schemeClr val="bg1"/>
                </a:solidFill>
                <a:latin typeface="Arial" pitchFamily="34" charset="0"/>
                <a:cs typeface="Arial" pitchFamily="34" charset="0"/>
              </a:rPr>
              <a:t> Ipereccitabilità</a:t>
            </a:r>
          </a:p>
          <a:p>
            <a:pPr>
              <a:lnSpc>
                <a:spcPct val="120000"/>
              </a:lnSpc>
              <a:buFontTx/>
              <a:buChar char="•"/>
            </a:pPr>
            <a:r>
              <a:rPr lang="it-IT" b="1">
                <a:solidFill>
                  <a:schemeClr val="bg1"/>
                </a:solidFill>
                <a:latin typeface="Arial" pitchFamily="34" charset="0"/>
                <a:cs typeface="Arial" pitchFamily="34" charset="0"/>
              </a:rPr>
              <a:t> Magrezza</a:t>
            </a:r>
          </a:p>
          <a:p>
            <a:pPr>
              <a:lnSpc>
                <a:spcPct val="120000"/>
              </a:lnSpc>
              <a:buFontTx/>
              <a:buChar char="•"/>
            </a:pPr>
            <a:r>
              <a:rPr lang="it-IT" b="1">
                <a:solidFill>
                  <a:schemeClr val="bg1"/>
                </a:solidFill>
                <a:latin typeface="Arial" pitchFamily="34" charset="0"/>
                <a:cs typeface="Arial" pitchFamily="34" charset="0"/>
              </a:rPr>
              <a:t> Epato-splenomegalia</a:t>
            </a:r>
          </a:p>
          <a:p>
            <a:pPr>
              <a:lnSpc>
                <a:spcPct val="120000"/>
              </a:lnSpc>
              <a:buFontTx/>
              <a:buChar char="•"/>
            </a:pPr>
            <a:r>
              <a:rPr lang="it-IT" b="1">
                <a:solidFill>
                  <a:schemeClr val="bg1"/>
                </a:solidFill>
                <a:latin typeface="Arial" pitchFamily="34" charset="0"/>
                <a:cs typeface="Arial" pitchFamily="34" charset="0"/>
              </a:rPr>
              <a:t> Ittero</a:t>
            </a:r>
          </a:p>
          <a:p>
            <a:pPr>
              <a:lnSpc>
                <a:spcPct val="120000"/>
              </a:lnSpc>
              <a:buFontTx/>
              <a:buChar char="•"/>
            </a:pPr>
            <a:r>
              <a:rPr lang="it-IT" b="1">
                <a:solidFill>
                  <a:schemeClr val="bg1"/>
                </a:solidFill>
                <a:latin typeface="Arial" pitchFamily="34" charset="0"/>
                <a:cs typeface="Arial" pitchFamily="34" charset="0"/>
              </a:rPr>
              <a:t> Diarrea</a:t>
            </a:r>
          </a:p>
          <a:p>
            <a:pPr>
              <a:lnSpc>
                <a:spcPct val="120000"/>
              </a:lnSpc>
              <a:buFontTx/>
              <a:buChar char="•"/>
            </a:pPr>
            <a:r>
              <a:rPr lang="it-IT" b="1">
                <a:solidFill>
                  <a:schemeClr val="bg1"/>
                </a:solidFill>
                <a:latin typeface="Arial" pitchFamily="34" charset="0"/>
                <a:cs typeface="Arial" pitchFamily="34" charset="0"/>
              </a:rPr>
              <a:t> Craniosinostosi precoce</a:t>
            </a:r>
          </a:p>
          <a:p>
            <a:pPr>
              <a:lnSpc>
                <a:spcPct val="120000"/>
              </a:lnSpc>
              <a:buFontTx/>
              <a:buChar char="•"/>
            </a:pPr>
            <a:r>
              <a:rPr lang="it-IT" b="1">
                <a:solidFill>
                  <a:schemeClr val="bg1"/>
                </a:solidFill>
                <a:latin typeface="Arial" pitchFamily="34" charset="0"/>
                <a:cs typeface="Arial" pitchFamily="34" charset="0"/>
              </a:rPr>
              <a:t> Scompenso Cardiaco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8" y="312738"/>
            <a:ext cx="8493125" cy="615950"/>
          </a:xfrm>
          <a:prstGeom prst="rect">
            <a:avLst/>
          </a:prstGeom>
          <a:noFill/>
          <a:ln w="9525">
            <a:noFill/>
            <a:round/>
            <a:headEnd/>
            <a:tailEnd/>
          </a:ln>
          <a:effectLst/>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800" b="1">
                <a:solidFill>
                  <a:srgbClr val="FF0000"/>
                </a:solidFill>
                <a:effectLst>
                  <a:outerShdw blurRad="38100" dist="38100" dir="2700000" algn="tl">
                    <a:srgbClr val="C0C0C0"/>
                  </a:outerShdw>
                </a:effectLst>
                <a:latin typeface="Arial" pitchFamily="34" charset="0"/>
              </a:rPr>
              <a:t>Forms of genetic hyperthyroidism depending on the </a:t>
            </a:r>
            <a:r>
              <a:rPr lang="en-GB" sz="1800" b="1">
                <a:effectLst>
                  <a:outerShdw blurRad="38100" dist="38100" dir="2700000" algn="tl">
                    <a:srgbClr val="C0C0C0"/>
                  </a:outerShdw>
                </a:effectLst>
                <a:latin typeface="Arial" pitchFamily="34" charset="0"/>
              </a:rPr>
              <a:t>strength of the activation </a:t>
            </a:r>
            <a:r>
              <a:rPr lang="en-GB" sz="1800" b="1">
                <a:solidFill>
                  <a:srgbClr val="FF0000"/>
                </a:solidFill>
                <a:effectLst>
                  <a:outerShdw blurRad="38100" dist="38100" dir="2700000" algn="tl">
                    <a:srgbClr val="C0C0C0"/>
                  </a:outerShdw>
                </a:effectLst>
                <a:latin typeface="Arial" pitchFamily="34" charset="0"/>
              </a:rPr>
              <a:t>by mutated TSHR, the number of affected cells (</a:t>
            </a:r>
            <a:r>
              <a:rPr lang="en-GB" sz="1800" b="1">
                <a:effectLst>
                  <a:outerShdw blurRad="38100" dist="38100" dir="2700000" algn="tl">
                    <a:srgbClr val="C0C0C0"/>
                  </a:outerShdw>
                </a:effectLst>
                <a:latin typeface="Arial" pitchFamily="34" charset="0"/>
              </a:rPr>
              <a:t>one cell or the whole thyroid</a:t>
            </a:r>
            <a:r>
              <a:rPr lang="en-GB" sz="1800" b="1">
                <a:solidFill>
                  <a:srgbClr val="FF0000"/>
                </a:solidFill>
                <a:effectLst>
                  <a:outerShdw blurRad="38100" dist="38100" dir="2700000" algn="tl">
                    <a:srgbClr val="C0C0C0"/>
                  </a:outerShdw>
                </a:effectLst>
                <a:latin typeface="Arial" pitchFamily="34" charset="0"/>
              </a:rPr>
              <a:t>), and the </a:t>
            </a:r>
            <a:r>
              <a:rPr lang="en-GB" sz="1800" b="1">
                <a:effectLst>
                  <a:outerShdw blurRad="38100" dist="38100" dir="2700000" algn="tl">
                    <a:srgbClr val="C0C0C0"/>
                  </a:outerShdw>
                </a:effectLst>
                <a:latin typeface="Arial" pitchFamily="34" charset="0"/>
              </a:rPr>
              <a:t>onset of mutation </a:t>
            </a:r>
            <a:r>
              <a:rPr lang="en-GB" sz="1800" b="1">
                <a:solidFill>
                  <a:srgbClr val="FF0000"/>
                </a:solidFill>
                <a:effectLst>
                  <a:outerShdw blurRad="38100" dist="38100" dir="2700000" algn="tl">
                    <a:srgbClr val="C0C0C0"/>
                  </a:outerShdw>
                </a:effectLst>
                <a:latin typeface="Arial" pitchFamily="34" charset="0"/>
              </a:rPr>
              <a:t>(hereditary, congenital sporadic, or postnatal).</a:t>
            </a:r>
          </a:p>
        </p:txBody>
      </p:sp>
      <p:pic>
        <p:nvPicPr>
          <p:cNvPr id="40962" name="Picture 2"/>
          <p:cNvPicPr>
            <a:picLocks noChangeAspect="1" noChangeArrowheads="1"/>
          </p:cNvPicPr>
          <p:nvPr/>
        </p:nvPicPr>
        <p:blipFill>
          <a:blip r:embed="rId3"/>
          <a:srcRect/>
          <a:stretch>
            <a:fillRect/>
          </a:stretch>
        </p:blipFill>
        <p:spPr bwMode="auto">
          <a:xfrm>
            <a:off x="6472238" y="6499225"/>
            <a:ext cx="2446337" cy="277813"/>
          </a:xfrm>
          <a:prstGeom prst="rect">
            <a:avLst/>
          </a:prstGeom>
          <a:noFill/>
          <a:ln w="9525">
            <a:noFill/>
            <a:round/>
            <a:headEnd/>
            <a:tailEnd/>
          </a:ln>
        </p:spPr>
      </p:pic>
      <p:pic>
        <p:nvPicPr>
          <p:cNvPr id="40963" name="Picture 3"/>
          <p:cNvPicPr>
            <a:picLocks noChangeAspect="1" noChangeArrowheads="1"/>
          </p:cNvPicPr>
          <p:nvPr/>
        </p:nvPicPr>
        <p:blipFill>
          <a:blip r:embed="rId4"/>
          <a:srcRect/>
          <a:stretch>
            <a:fillRect/>
          </a:stretch>
        </p:blipFill>
        <p:spPr bwMode="auto">
          <a:xfrm>
            <a:off x="671513" y="1433513"/>
            <a:ext cx="7804150" cy="3984625"/>
          </a:xfrm>
          <a:prstGeom prst="rect">
            <a:avLst/>
          </a:prstGeom>
          <a:noFill/>
          <a:ln w="9525">
            <a:noFill/>
            <a:round/>
            <a:headEnd/>
            <a:tailEnd/>
          </a:ln>
        </p:spPr>
      </p:pic>
      <p:sp>
        <p:nvSpPr>
          <p:cNvPr id="40964" name="Text Box 4"/>
          <p:cNvSpPr txBox="1">
            <a:spLocks noChangeArrowheads="1"/>
          </p:cNvSpPr>
          <p:nvPr/>
        </p:nvSpPr>
        <p:spPr bwMode="auto">
          <a:xfrm>
            <a:off x="671513" y="5972175"/>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latin typeface="Arial" pitchFamily="34" charset="0"/>
              </a:rPr>
              <a:t>Hébrant A et al. Eur J Endocrinol 2011;164:1-9</a:t>
            </a:r>
          </a:p>
        </p:txBody>
      </p:sp>
      <p:sp>
        <p:nvSpPr>
          <p:cNvPr id="40965"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latin typeface="Arial" pitchFamily="34" charset="0"/>
              </a:rPr>
              <a:t>© 2011 European Society of Endocrinology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819150" y="2825750"/>
            <a:ext cx="2451100" cy="406400"/>
          </a:xfrm>
          <a:prstGeom prst="rect">
            <a:avLst/>
          </a:prstGeom>
          <a:solidFill>
            <a:srgbClr val="FF0000"/>
          </a:solidFill>
          <a:ln w="19050">
            <a:solidFill>
              <a:schemeClr val="tx1"/>
            </a:solidFill>
            <a:miter lim="800000"/>
            <a:headEnd/>
            <a:tailEnd/>
          </a:ln>
        </p:spPr>
        <p:txBody>
          <a:bodyPr wrap="none" anchor="ctr"/>
          <a:lstStyle/>
          <a:p>
            <a:endParaRPr lang="it-IT"/>
          </a:p>
        </p:txBody>
      </p:sp>
      <p:sp>
        <p:nvSpPr>
          <p:cNvPr id="43010" name="Rectangle 4"/>
          <p:cNvSpPr>
            <a:spLocks noChangeArrowheads="1"/>
          </p:cNvSpPr>
          <p:nvPr/>
        </p:nvSpPr>
        <p:spPr bwMode="auto">
          <a:xfrm>
            <a:off x="3270250" y="2825750"/>
            <a:ext cx="1143000" cy="406400"/>
          </a:xfrm>
          <a:prstGeom prst="rect">
            <a:avLst/>
          </a:prstGeom>
          <a:solidFill>
            <a:schemeClr val="bg1"/>
          </a:solidFill>
          <a:ln w="19050">
            <a:solidFill>
              <a:schemeClr val="tx1"/>
            </a:solidFill>
            <a:miter lim="800000"/>
            <a:headEnd/>
            <a:tailEnd/>
          </a:ln>
        </p:spPr>
        <p:txBody>
          <a:bodyPr wrap="none" anchor="ctr"/>
          <a:lstStyle/>
          <a:p>
            <a:pPr algn="ctr"/>
            <a:r>
              <a:rPr lang="it-IT" b="1">
                <a:latin typeface="Arial" pitchFamily="34" charset="0"/>
              </a:rPr>
              <a:t>DBD</a:t>
            </a:r>
          </a:p>
        </p:txBody>
      </p:sp>
      <p:sp>
        <p:nvSpPr>
          <p:cNvPr id="43011" name="Rectangle 5"/>
          <p:cNvSpPr>
            <a:spLocks noChangeArrowheads="1"/>
          </p:cNvSpPr>
          <p:nvPr/>
        </p:nvSpPr>
        <p:spPr bwMode="auto">
          <a:xfrm>
            <a:off x="4400550" y="2825750"/>
            <a:ext cx="3835400" cy="406400"/>
          </a:xfrm>
          <a:prstGeom prst="rect">
            <a:avLst/>
          </a:prstGeom>
          <a:solidFill>
            <a:schemeClr val="accent2"/>
          </a:solidFill>
          <a:ln w="19050">
            <a:solidFill>
              <a:schemeClr val="tx1"/>
            </a:solidFill>
            <a:miter lim="800000"/>
            <a:headEnd/>
            <a:tailEnd/>
          </a:ln>
        </p:spPr>
        <p:txBody>
          <a:bodyPr wrap="none" anchor="ctr"/>
          <a:lstStyle/>
          <a:p>
            <a:pPr algn="ctr"/>
            <a:r>
              <a:rPr lang="it-IT" b="1">
                <a:solidFill>
                  <a:schemeClr val="bg1"/>
                </a:solidFill>
                <a:latin typeface="Arial" pitchFamily="34" charset="0"/>
              </a:rPr>
              <a:t>T3BD</a:t>
            </a:r>
          </a:p>
        </p:txBody>
      </p:sp>
      <p:sp>
        <p:nvSpPr>
          <p:cNvPr id="43012" name="Line 7"/>
          <p:cNvSpPr>
            <a:spLocks noChangeShapeType="1"/>
          </p:cNvSpPr>
          <p:nvPr/>
        </p:nvSpPr>
        <p:spPr bwMode="auto">
          <a:xfrm>
            <a:off x="3841750" y="3257550"/>
            <a:ext cx="0" cy="444500"/>
          </a:xfrm>
          <a:prstGeom prst="line">
            <a:avLst/>
          </a:prstGeom>
          <a:noFill/>
          <a:ln w="28575">
            <a:solidFill>
              <a:schemeClr val="tx1"/>
            </a:solidFill>
            <a:round/>
            <a:headEnd/>
            <a:tailEnd/>
          </a:ln>
        </p:spPr>
        <p:txBody>
          <a:bodyPr/>
          <a:lstStyle/>
          <a:p>
            <a:endParaRPr lang="it-IT"/>
          </a:p>
        </p:txBody>
      </p:sp>
      <p:sp>
        <p:nvSpPr>
          <p:cNvPr id="43013" name="Text Box 8"/>
          <p:cNvSpPr txBox="1">
            <a:spLocks noChangeArrowheads="1"/>
          </p:cNvSpPr>
          <p:nvPr/>
        </p:nvSpPr>
        <p:spPr bwMode="auto">
          <a:xfrm>
            <a:off x="2813050" y="3622675"/>
            <a:ext cx="2043113" cy="336550"/>
          </a:xfrm>
          <a:prstGeom prst="rect">
            <a:avLst/>
          </a:prstGeom>
          <a:noFill/>
          <a:ln w="9525">
            <a:noFill/>
            <a:miter lim="800000"/>
            <a:headEnd/>
            <a:tailEnd/>
          </a:ln>
        </p:spPr>
        <p:txBody>
          <a:bodyPr wrap="none">
            <a:spAutoFit/>
          </a:bodyPr>
          <a:lstStyle/>
          <a:p>
            <a:r>
              <a:rPr lang="it-IT" sz="1600">
                <a:latin typeface="Arial" pitchFamily="34" charset="0"/>
              </a:rPr>
              <a:t>DNA binding domain</a:t>
            </a:r>
          </a:p>
        </p:txBody>
      </p:sp>
      <p:sp>
        <p:nvSpPr>
          <p:cNvPr id="43014" name="Line 9"/>
          <p:cNvSpPr>
            <a:spLocks noChangeShapeType="1"/>
          </p:cNvSpPr>
          <p:nvPr/>
        </p:nvSpPr>
        <p:spPr bwMode="auto">
          <a:xfrm>
            <a:off x="1479550" y="3270250"/>
            <a:ext cx="0" cy="965200"/>
          </a:xfrm>
          <a:prstGeom prst="line">
            <a:avLst/>
          </a:prstGeom>
          <a:noFill/>
          <a:ln w="28575">
            <a:solidFill>
              <a:schemeClr val="tx1"/>
            </a:solidFill>
            <a:round/>
            <a:headEnd/>
            <a:tailEnd/>
          </a:ln>
        </p:spPr>
        <p:txBody>
          <a:bodyPr/>
          <a:lstStyle/>
          <a:p>
            <a:endParaRPr lang="it-IT"/>
          </a:p>
        </p:txBody>
      </p:sp>
      <p:sp>
        <p:nvSpPr>
          <p:cNvPr id="43015" name="Text Box 10"/>
          <p:cNvSpPr txBox="1">
            <a:spLocks noChangeArrowheads="1"/>
          </p:cNvSpPr>
          <p:nvPr/>
        </p:nvSpPr>
        <p:spPr bwMode="auto">
          <a:xfrm>
            <a:off x="377825" y="4156075"/>
            <a:ext cx="2203450" cy="581025"/>
          </a:xfrm>
          <a:prstGeom prst="rect">
            <a:avLst/>
          </a:prstGeom>
          <a:noFill/>
          <a:ln w="9525">
            <a:noFill/>
            <a:miter lim="800000"/>
            <a:headEnd/>
            <a:tailEnd/>
          </a:ln>
        </p:spPr>
        <p:txBody>
          <a:bodyPr wrap="none">
            <a:spAutoFit/>
          </a:bodyPr>
          <a:lstStyle/>
          <a:p>
            <a:pPr algn="ctr"/>
            <a:r>
              <a:rPr lang="it-IT" sz="1600">
                <a:latin typeface="Arial" pitchFamily="34" charset="0"/>
              </a:rPr>
              <a:t>Hormone-independent</a:t>
            </a:r>
          </a:p>
          <a:p>
            <a:pPr algn="ctr"/>
            <a:r>
              <a:rPr lang="it-IT" sz="1600">
                <a:latin typeface="Arial" pitchFamily="34" charset="0"/>
              </a:rPr>
              <a:t>transactivation (AF1)</a:t>
            </a:r>
          </a:p>
        </p:txBody>
      </p:sp>
      <p:sp>
        <p:nvSpPr>
          <p:cNvPr id="43016" name="Line 11"/>
          <p:cNvSpPr>
            <a:spLocks noChangeShapeType="1"/>
          </p:cNvSpPr>
          <p:nvPr/>
        </p:nvSpPr>
        <p:spPr bwMode="auto">
          <a:xfrm>
            <a:off x="7689850" y="3270250"/>
            <a:ext cx="0" cy="965200"/>
          </a:xfrm>
          <a:prstGeom prst="line">
            <a:avLst/>
          </a:prstGeom>
          <a:noFill/>
          <a:ln w="28575">
            <a:solidFill>
              <a:schemeClr val="tx1"/>
            </a:solidFill>
            <a:round/>
            <a:headEnd/>
            <a:tailEnd/>
          </a:ln>
        </p:spPr>
        <p:txBody>
          <a:bodyPr/>
          <a:lstStyle/>
          <a:p>
            <a:endParaRPr lang="it-IT"/>
          </a:p>
        </p:txBody>
      </p:sp>
      <p:sp>
        <p:nvSpPr>
          <p:cNvPr id="43017" name="Text Box 12"/>
          <p:cNvSpPr txBox="1">
            <a:spLocks noChangeArrowheads="1"/>
          </p:cNvSpPr>
          <p:nvPr/>
        </p:nvSpPr>
        <p:spPr bwMode="auto">
          <a:xfrm>
            <a:off x="6505575" y="4156075"/>
            <a:ext cx="2328863" cy="581025"/>
          </a:xfrm>
          <a:prstGeom prst="rect">
            <a:avLst/>
          </a:prstGeom>
          <a:noFill/>
          <a:ln w="9525">
            <a:noFill/>
            <a:miter lim="800000"/>
            <a:headEnd/>
            <a:tailEnd/>
          </a:ln>
        </p:spPr>
        <p:txBody>
          <a:bodyPr wrap="none">
            <a:spAutoFit/>
          </a:bodyPr>
          <a:lstStyle/>
          <a:p>
            <a:pPr algn="ctr"/>
            <a:r>
              <a:rPr lang="it-IT" sz="1600">
                <a:latin typeface="Arial" pitchFamily="34" charset="0"/>
              </a:rPr>
              <a:t>Hormone-dependentent</a:t>
            </a:r>
          </a:p>
          <a:p>
            <a:pPr algn="ctr"/>
            <a:r>
              <a:rPr lang="it-IT" sz="1600">
                <a:latin typeface="Arial" pitchFamily="34" charset="0"/>
              </a:rPr>
              <a:t>transactivation (AF2)</a:t>
            </a:r>
          </a:p>
        </p:txBody>
      </p:sp>
      <p:sp>
        <p:nvSpPr>
          <p:cNvPr id="43018" name="Line 13"/>
          <p:cNvSpPr>
            <a:spLocks noChangeShapeType="1"/>
          </p:cNvSpPr>
          <p:nvPr/>
        </p:nvSpPr>
        <p:spPr bwMode="auto">
          <a:xfrm>
            <a:off x="5162550" y="3270250"/>
            <a:ext cx="0" cy="965200"/>
          </a:xfrm>
          <a:prstGeom prst="line">
            <a:avLst/>
          </a:prstGeom>
          <a:noFill/>
          <a:ln w="28575">
            <a:solidFill>
              <a:schemeClr val="tx1"/>
            </a:solidFill>
            <a:round/>
            <a:headEnd/>
            <a:tailEnd/>
          </a:ln>
        </p:spPr>
        <p:txBody>
          <a:bodyPr/>
          <a:lstStyle/>
          <a:p>
            <a:endParaRPr lang="it-IT"/>
          </a:p>
        </p:txBody>
      </p:sp>
      <p:sp>
        <p:nvSpPr>
          <p:cNvPr id="43019" name="Text Box 14"/>
          <p:cNvSpPr txBox="1">
            <a:spLocks noChangeArrowheads="1"/>
          </p:cNvSpPr>
          <p:nvPr/>
        </p:nvSpPr>
        <p:spPr bwMode="auto">
          <a:xfrm>
            <a:off x="4413250" y="4156075"/>
            <a:ext cx="1471613" cy="581025"/>
          </a:xfrm>
          <a:prstGeom prst="rect">
            <a:avLst/>
          </a:prstGeom>
          <a:noFill/>
          <a:ln w="9525">
            <a:noFill/>
            <a:miter lim="800000"/>
            <a:headEnd/>
            <a:tailEnd/>
          </a:ln>
        </p:spPr>
        <p:txBody>
          <a:bodyPr wrap="none">
            <a:spAutoFit/>
          </a:bodyPr>
          <a:lstStyle/>
          <a:p>
            <a:pPr algn="ctr"/>
            <a:r>
              <a:rPr lang="it-IT" sz="1600">
                <a:latin typeface="Arial" pitchFamily="34" charset="0"/>
              </a:rPr>
              <a:t>Co-repressors</a:t>
            </a:r>
          </a:p>
          <a:p>
            <a:pPr algn="ctr"/>
            <a:r>
              <a:rPr lang="it-IT" sz="1600">
                <a:latin typeface="Arial" pitchFamily="34" charset="0"/>
              </a:rPr>
              <a:t>interaction</a:t>
            </a:r>
          </a:p>
        </p:txBody>
      </p:sp>
      <p:sp>
        <p:nvSpPr>
          <p:cNvPr id="43020" name="Line 15"/>
          <p:cNvSpPr>
            <a:spLocks noChangeShapeType="1"/>
          </p:cNvSpPr>
          <p:nvPr/>
        </p:nvSpPr>
        <p:spPr bwMode="auto">
          <a:xfrm flipV="1">
            <a:off x="5251450" y="3270250"/>
            <a:ext cx="2349500" cy="965200"/>
          </a:xfrm>
          <a:prstGeom prst="line">
            <a:avLst/>
          </a:prstGeom>
          <a:noFill/>
          <a:ln w="28575">
            <a:solidFill>
              <a:schemeClr val="tx1"/>
            </a:solidFill>
            <a:round/>
            <a:headEnd/>
            <a:tailEnd/>
          </a:ln>
        </p:spPr>
        <p:txBody>
          <a:bodyPr/>
          <a:lstStyle/>
          <a:p>
            <a:endParaRPr lang="it-IT"/>
          </a:p>
        </p:txBody>
      </p:sp>
      <p:sp>
        <p:nvSpPr>
          <p:cNvPr id="43021" name="Line 16"/>
          <p:cNvSpPr>
            <a:spLocks noChangeShapeType="1"/>
          </p:cNvSpPr>
          <p:nvPr/>
        </p:nvSpPr>
        <p:spPr bwMode="auto">
          <a:xfrm>
            <a:off x="7804150" y="3270250"/>
            <a:ext cx="0" cy="965200"/>
          </a:xfrm>
          <a:prstGeom prst="line">
            <a:avLst/>
          </a:prstGeom>
          <a:noFill/>
          <a:ln w="28575">
            <a:solidFill>
              <a:schemeClr val="tx1"/>
            </a:solidFill>
            <a:round/>
            <a:headEnd/>
            <a:tailEnd/>
          </a:ln>
        </p:spPr>
        <p:txBody>
          <a:bodyPr/>
          <a:lstStyle/>
          <a:p>
            <a:endParaRPr lang="it-IT"/>
          </a:p>
        </p:txBody>
      </p:sp>
      <p:sp>
        <p:nvSpPr>
          <p:cNvPr id="43022" name="Text Box 17"/>
          <p:cNvSpPr txBox="1">
            <a:spLocks noChangeArrowheads="1"/>
          </p:cNvSpPr>
          <p:nvPr/>
        </p:nvSpPr>
        <p:spPr bwMode="auto">
          <a:xfrm>
            <a:off x="7097713" y="4981575"/>
            <a:ext cx="1381125" cy="581025"/>
          </a:xfrm>
          <a:prstGeom prst="rect">
            <a:avLst/>
          </a:prstGeom>
          <a:noFill/>
          <a:ln w="9525">
            <a:noFill/>
            <a:miter lim="800000"/>
            <a:headEnd/>
            <a:tailEnd/>
          </a:ln>
        </p:spPr>
        <p:txBody>
          <a:bodyPr wrap="none">
            <a:spAutoFit/>
          </a:bodyPr>
          <a:lstStyle/>
          <a:p>
            <a:pPr algn="ctr"/>
            <a:r>
              <a:rPr lang="it-IT" sz="1600">
                <a:latin typeface="Arial" pitchFamily="34" charset="0"/>
              </a:rPr>
              <a:t>Co-activators</a:t>
            </a:r>
          </a:p>
          <a:p>
            <a:pPr algn="ctr"/>
            <a:r>
              <a:rPr lang="it-IT" sz="1600">
                <a:latin typeface="Arial" pitchFamily="34" charset="0"/>
              </a:rPr>
              <a:t>interaction</a:t>
            </a:r>
          </a:p>
        </p:txBody>
      </p:sp>
      <p:sp>
        <p:nvSpPr>
          <p:cNvPr id="43023" name="Line 18"/>
          <p:cNvSpPr>
            <a:spLocks noChangeShapeType="1"/>
          </p:cNvSpPr>
          <p:nvPr/>
        </p:nvSpPr>
        <p:spPr bwMode="auto">
          <a:xfrm>
            <a:off x="7804150" y="4679950"/>
            <a:ext cx="0" cy="393700"/>
          </a:xfrm>
          <a:prstGeom prst="line">
            <a:avLst/>
          </a:prstGeom>
          <a:noFill/>
          <a:ln w="28575">
            <a:solidFill>
              <a:schemeClr val="tx1"/>
            </a:solidFill>
            <a:round/>
            <a:headEnd/>
            <a:tailEnd/>
          </a:ln>
        </p:spPr>
        <p:txBody>
          <a:bodyPr/>
          <a:lstStyle/>
          <a:p>
            <a:endParaRPr lang="it-IT"/>
          </a:p>
        </p:txBody>
      </p:sp>
      <p:sp>
        <p:nvSpPr>
          <p:cNvPr id="43024" name="Line 20"/>
          <p:cNvSpPr>
            <a:spLocks noChangeShapeType="1"/>
          </p:cNvSpPr>
          <p:nvPr/>
        </p:nvSpPr>
        <p:spPr bwMode="auto">
          <a:xfrm>
            <a:off x="4400550" y="1835150"/>
            <a:ext cx="0" cy="965200"/>
          </a:xfrm>
          <a:prstGeom prst="line">
            <a:avLst/>
          </a:prstGeom>
          <a:noFill/>
          <a:ln w="28575">
            <a:solidFill>
              <a:schemeClr val="tx1"/>
            </a:solidFill>
            <a:round/>
            <a:headEnd/>
            <a:tailEnd/>
          </a:ln>
        </p:spPr>
        <p:txBody>
          <a:bodyPr/>
          <a:lstStyle/>
          <a:p>
            <a:endParaRPr lang="it-IT"/>
          </a:p>
        </p:txBody>
      </p:sp>
      <p:sp>
        <p:nvSpPr>
          <p:cNvPr id="43025" name="Text Box 21"/>
          <p:cNvSpPr txBox="1">
            <a:spLocks noChangeArrowheads="1"/>
          </p:cNvSpPr>
          <p:nvPr/>
        </p:nvSpPr>
        <p:spPr bwMode="auto">
          <a:xfrm>
            <a:off x="3803650" y="1311275"/>
            <a:ext cx="1185863" cy="581025"/>
          </a:xfrm>
          <a:prstGeom prst="rect">
            <a:avLst/>
          </a:prstGeom>
          <a:noFill/>
          <a:ln w="9525">
            <a:noFill/>
            <a:miter lim="800000"/>
            <a:headEnd/>
            <a:tailEnd/>
          </a:ln>
        </p:spPr>
        <p:txBody>
          <a:bodyPr wrap="none">
            <a:spAutoFit/>
          </a:bodyPr>
          <a:lstStyle/>
          <a:p>
            <a:pPr algn="ctr"/>
            <a:r>
              <a:rPr lang="it-IT" sz="1600">
                <a:latin typeface="Arial" pitchFamily="34" charset="0"/>
              </a:rPr>
              <a:t>Nuclear</a:t>
            </a:r>
          </a:p>
          <a:p>
            <a:pPr algn="ctr"/>
            <a:r>
              <a:rPr lang="it-IT" sz="1600">
                <a:latin typeface="Arial" pitchFamily="34" charset="0"/>
              </a:rPr>
              <a:t>localization</a:t>
            </a:r>
          </a:p>
        </p:txBody>
      </p:sp>
      <p:sp>
        <p:nvSpPr>
          <p:cNvPr id="43026" name="Line 22"/>
          <p:cNvSpPr>
            <a:spLocks noChangeShapeType="1"/>
          </p:cNvSpPr>
          <p:nvPr/>
        </p:nvSpPr>
        <p:spPr bwMode="auto">
          <a:xfrm>
            <a:off x="6318250" y="2355850"/>
            <a:ext cx="0" cy="444500"/>
          </a:xfrm>
          <a:prstGeom prst="line">
            <a:avLst/>
          </a:prstGeom>
          <a:noFill/>
          <a:ln w="28575">
            <a:solidFill>
              <a:schemeClr val="tx1"/>
            </a:solidFill>
            <a:round/>
            <a:headEnd/>
            <a:tailEnd/>
          </a:ln>
        </p:spPr>
        <p:txBody>
          <a:bodyPr/>
          <a:lstStyle/>
          <a:p>
            <a:endParaRPr lang="it-IT"/>
          </a:p>
        </p:txBody>
      </p:sp>
      <p:sp>
        <p:nvSpPr>
          <p:cNvPr id="43027" name="Text Box 23"/>
          <p:cNvSpPr txBox="1">
            <a:spLocks noChangeArrowheads="1"/>
          </p:cNvSpPr>
          <p:nvPr/>
        </p:nvSpPr>
        <p:spPr bwMode="auto">
          <a:xfrm>
            <a:off x="5641975" y="2073275"/>
            <a:ext cx="1311275" cy="336550"/>
          </a:xfrm>
          <a:prstGeom prst="rect">
            <a:avLst/>
          </a:prstGeom>
          <a:noFill/>
          <a:ln w="9525">
            <a:noFill/>
            <a:miter lim="800000"/>
            <a:headEnd/>
            <a:tailEnd/>
          </a:ln>
        </p:spPr>
        <p:txBody>
          <a:bodyPr wrap="none">
            <a:spAutoFit/>
          </a:bodyPr>
          <a:lstStyle/>
          <a:p>
            <a:r>
              <a:rPr lang="it-IT" sz="1600">
                <a:latin typeface="Arial" pitchFamily="34" charset="0"/>
              </a:rPr>
              <a:t>Dimerization</a:t>
            </a:r>
          </a:p>
        </p:txBody>
      </p:sp>
      <p:sp>
        <p:nvSpPr>
          <p:cNvPr id="14362" name="Rectangle 26"/>
          <p:cNvSpPr>
            <a:spLocks noChangeArrowheads="1"/>
          </p:cNvSpPr>
          <p:nvPr/>
        </p:nvSpPr>
        <p:spPr bwMode="auto">
          <a:xfrm>
            <a:off x="682625" y="403225"/>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TR structure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38" name="Rectangle 22"/>
          <p:cNvSpPr>
            <a:spLocks noChangeArrowheads="1"/>
          </p:cNvSpPr>
          <p:nvPr/>
        </p:nvSpPr>
        <p:spPr bwMode="auto">
          <a:xfrm>
            <a:off x="669925" y="403225"/>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Isoforme di TR</a:t>
            </a:r>
          </a:p>
        </p:txBody>
      </p:sp>
      <p:pic>
        <p:nvPicPr>
          <p:cNvPr id="44034" name="Picture 24" descr="threceptors"/>
          <p:cNvPicPr>
            <a:picLocks noChangeAspect="1" noChangeArrowheads="1"/>
          </p:cNvPicPr>
          <p:nvPr/>
        </p:nvPicPr>
        <p:blipFill>
          <a:blip r:embed="rId2"/>
          <a:srcRect/>
          <a:stretch>
            <a:fillRect/>
          </a:stretch>
        </p:blipFill>
        <p:spPr bwMode="auto">
          <a:xfrm>
            <a:off x="214313" y="2057400"/>
            <a:ext cx="8688387" cy="2444750"/>
          </a:xfrm>
          <a:prstGeom prst="rect">
            <a:avLst/>
          </a:prstGeom>
          <a:noFill/>
          <a:ln w="9525">
            <a:noFill/>
            <a:miter lim="800000"/>
            <a:headEnd/>
            <a:tailEnd/>
          </a:ln>
        </p:spPr>
      </p:pic>
      <p:sp>
        <p:nvSpPr>
          <p:cNvPr id="44035" name="CasellaDiTesto 3"/>
          <p:cNvSpPr txBox="1">
            <a:spLocks noChangeArrowheads="1"/>
          </p:cNvSpPr>
          <p:nvPr/>
        </p:nvSpPr>
        <p:spPr bwMode="auto">
          <a:xfrm>
            <a:off x="341313" y="5021263"/>
            <a:ext cx="8451850" cy="830262"/>
          </a:xfrm>
          <a:prstGeom prst="rect">
            <a:avLst/>
          </a:prstGeom>
          <a:noFill/>
          <a:ln w="9525">
            <a:noFill/>
            <a:miter lim="800000"/>
            <a:headEnd/>
            <a:tailEnd/>
          </a:ln>
        </p:spPr>
        <p:txBody>
          <a:bodyPr wrap="none">
            <a:spAutoFit/>
          </a:bodyPr>
          <a:lstStyle/>
          <a:p>
            <a:r>
              <a:rPr lang="it-IT">
                <a:latin typeface="Arial" pitchFamily="34" charset="0"/>
                <a:cs typeface="Arial" pitchFamily="34" charset="0"/>
              </a:rPr>
              <a:t>2 geni distinti posti rispettivamente sul cromosoma 17 (TR</a:t>
            </a:r>
            <a:r>
              <a:rPr lang="it-IT">
                <a:latin typeface="Symbol" pitchFamily="18" charset="2"/>
                <a:cs typeface="Arial" pitchFamily="34" charset="0"/>
              </a:rPr>
              <a:t>a</a:t>
            </a:r>
            <a:r>
              <a:rPr lang="it-IT">
                <a:latin typeface="Arial" pitchFamily="34" charset="0"/>
                <a:cs typeface="Arial" pitchFamily="34" charset="0"/>
              </a:rPr>
              <a:t>) </a:t>
            </a:r>
          </a:p>
          <a:p>
            <a:r>
              <a:rPr lang="it-IT">
                <a:latin typeface="Arial" pitchFamily="34" charset="0"/>
                <a:cs typeface="Arial" pitchFamily="34" charset="0"/>
              </a:rPr>
              <a:t>e sul cromosoma 3 (TR</a:t>
            </a:r>
            <a:r>
              <a:rPr lang="it-IT">
                <a:latin typeface="Symbol" pitchFamily="18" charset="2"/>
                <a:cs typeface="Arial" pitchFamily="34" charset="0"/>
              </a:rPr>
              <a:t>b</a:t>
            </a:r>
            <a:r>
              <a:rPr lang="it-I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90500" y="157163"/>
            <a:ext cx="8721725" cy="936625"/>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Sindrome da resistenza agli ormoni tiroidei (RTH)</a:t>
            </a:r>
          </a:p>
        </p:txBody>
      </p:sp>
      <p:sp>
        <p:nvSpPr>
          <p:cNvPr id="45058" name="Segnaposto contenuto 2"/>
          <p:cNvSpPr txBox="1">
            <a:spLocks/>
          </p:cNvSpPr>
          <p:nvPr/>
        </p:nvSpPr>
        <p:spPr bwMode="auto">
          <a:xfrm>
            <a:off x="396875" y="804863"/>
            <a:ext cx="8351838" cy="4525962"/>
          </a:xfrm>
          <a:prstGeom prst="rect">
            <a:avLst/>
          </a:prstGeom>
          <a:noFill/>
          <a:ln w="9525">
            <a:noFill/>
            <a:miter lim="800000"/>
            <a:headEnd/>
            <a:tailEnd/>
          </a:ln>
        </p:spPr>
        <p:txBody>
          <a:bodyPr/>
          <a:lstStyle/>
          <a:p>
            <a:pPr marL="342900" indent="-342900" algn="just">
              <a:lnSpc>
                <a:spcPct val="150000"/>
              </a:lnSpc>
              <a:spcBef>
                <a:spcPct val="20000"/>
              </a:spcBef>
              <a:buFont typeface="Arial" pitchFamily="34" charset="0"/>
              <a:buChar char="•"/>
            </a:pPr>
            <a:r>
              <a:rPr lang="it-IT">
                <a:latin typeface="Arial" pitchFamily="34" charset="0"/>
                <a:cs typeface="Arial" pitchFamily="34" charset="0"/>
              </a:rPr>
              <a:t>Sindrome caratterizzata da </a:t>
            </a:r>
            <a:r>
              <a:rPr lang="it-IT" b="1">
                <a:solidFill>
                  <a:srgbClr val="0070C0"/>
                </a:solidFill>
                <a:latin typeface="Arial" pitchFamily="34" charset="0"/>
                <a:cs typeface="Arial" pitchFamily="34" charset="0"/>
              </a:rPr>
              <a:t>ridotta risposta dei target tissutali agli ormoni tiroidei</a:t>
            </a:r>
          </a:p>
          <a:p>
            <a:pPr marL="342900" indent="-342900" algn="just">
              <a:lnSpc>
                <a:spcPct val="150000"/>
              </a:lnSpc>
              <a:spcBef>
                <a:spcPct val="20000"/>
              </a:spcBef>
              <a:buFont typeface="Arial" pitchFamily="34" charset="0"/>
              <a:buChar char="•"/>
            </a:pPr>
            <a:r>
              <a:rPr lang="it-IT">
                <a:latin typeface="Arial" pitchFamily="34" charset="0"/>
                <a:cs typeface="Arial" pitchFamily="34" charset="0"/>
              </a:rPr>
              <a:t>Epidemiologia: </a:t>
            </a:r>
            <a:r>
              <a:rPr lang="it-IT" b="1">
                <a:solidFill>
                  <a:srgbClr val="0070C0"/>
                </a:solidFill>
                <a:latin typeface="Arial" pitchFamily="34" charset="0"/>
                <a:cs typeface="Arial" pitchFamily="34" charset="0"/>
              </a:rPr>
              <a:t>un caso ogni 40.000 </a:t>
            </a:r>
            <a:r>
              <a:rPr lang="it-IT">
                <a:latin typeface="Arial" pitchFamily="34" charset="0"/>
                <a:cs typeface="Arial" pitchFamily="34" charset="0"/>
              </a:rPr>
              <a:t>nati vivi</a:t>
            </a:r>
          </a:p>
          <a:p>
            <a:pPr marL="342900" indent="-342900" algn="just">
              <a:lnSpc>
                <a:spcPct val="150000"/>
              </a:lnSpc>
              <a:spcBef>
                <a:spcPct val="20000"/>
              </a:spcBef>
              <a:buFont typeface="Arial" pitchFamily="34" charset="0"/>
              <a:buChar char="•"/>
            </a:pPr>
            <a:r>
              <a:rPr lang="it-IT">
                <a:latin typeface="Arial" pitchFamily="34" charset="0"/>
                <a:cs typeface="Arial" pitchFamily="34" charset="0"/>
              </a:rPr>
              <a:t>Ereditarietà: </a:t>
            </a:r>
          </a:p>
          <a:p>
            <a:pPr marL="342900" indent="-342900" algn="just">
              <a:lnSpc>
                <a:spcPct val="150000"/>
              </a:lnSpc>
              <a:spcBef>
                <a:spcPct val="20000"/>
              </a:spcBef>
            </a:pPr>
            <a:r>
              <a:rPr lang="it-IT">
                <a:latin typeface="Arial" pitchFamily="34" charset="0"/>
                <a:cs typeface="Arial" pitchFamily="34" charset="0"/>
              </a:rPr>
              <a:t>	</a:t>
            </a:r>
            <a:r>
              <a:rPr lang="it-IT" b="1">
                <a:solidFill>
                  <a:srgbClr val="0070C0"/>
                </a:solidFill>
                <a:latin typeface="Arial" pitchFamily="34" charset="0"/>
                <a:cs typeface="Arial" pitchFamily="34" charset="0"/>
              </a:rPr>
              <a:t>90%</a:t>
            </a:r>
            <a:r>
              <a:rPr lang="it-IT">
                <a:latin typeface="Arial" pitchFamily="34" charset="0"/>
                <a:cs typeface="Arial" pitchFamily="34" charset="0"/>
              </a:rPr>
              <a:t> dei soggetti con RTH presenta alterazione a livello del </a:t>
            </a:r>
            <a:r>
              <a:rPr lang="it-IT" b="1">
                <a:solidFill>
                  <a:srgbClr val="0070C0"/>
                </a:solidFill>
                <a:latin typeface="Arial" pitchFamily="34" charset="0"/>
                <a:cs typeface="Arial" pitchFamily="34" charset="0"/>
              </a:rPr>
              <a:t>gene TR</a:t>
            </a:r>
            <a:r>
              <a:rPr lang="it-IT" b="1">
                <a:solidFill>
                  <a:srgbClr val="0070C0"/>
                </a:solidFill>
                <a:latin typeface="Symbol" pitchFamily="18" charset="2"/>
                <a:cs typeface="Arial" pitchFamily="34" charset="0"/>
              </a:rPr>
              <a:t>b</a:t>
            </a:r>
            <a:r>
              <a:rPr lang="it-IT">
                <a:latin typeface="Arial" pitchFamily="34" charset="0"/>
                <a:cs typeface="Arial" pitchFamily="34" charset="0"/>
              </a:rPr>
              <a:t> (15% de novo).</a:t>
            </a:r>
            <a:endParaRPr lang="it-IT" b="1" u="sng">
              <a:latin typeface="Arial" pitchFamily="34" charset="0"/>
              <a:cs typeface="Arial" pitchFamily="34" charset="0"/>
            </a:endParaRPr>
          </a:p>
          <a:p>
            <a:pPr marL="342900" indent="-342900" algn="just">
              <a:lnSpc>
                <a:spcPct val="150000"/>
              </a:lnSpc>
              <a:spcBef>
                <a:spcPct val="20000"/>
              </a:spcBef>
            </a:pPr>
            <a:r>
              <a:rPr lang="it-IT" b="1">
                <a:latin typeface="Arial" pitchFamily="34" charset="0"/>
                <a:cs typeface="Arial" pitchFamily="34" charset="0"/>
              </a:rPr>
              <a:t>	</a:t>
            </a:r>
            <a:r>
              <a:rPr lang="it-IT">
                <a:latin typeface="Arial" pitchFamily="34" charset="0"/>
                <a:cs typeface="Arial" pitchFamily="34" charset="0"/>
              </a:rPr>
              <a:t>Quasi tutti i soggetti sono eterozigoti, suggerendo una modalità di </a:t>
            </a:r>
            <a:r>
              <a:rPr lang="it-IT" b="1">
                <a:solidFill>
                  <a:srgbClr val="0070C0"/>
                </a:solidFill>
                <a:latin typeface="Arial" pitchFamily="34" charset="0"/>
                <a:cs typeface="Arial" pitchFamily="34" charset="0"/>
              </a:rPr>
              <a:t>trasmissione autosomica dominante </a:t>
            </a:r>
            <a:r>
              <a:rPr lang="it-IT">
                <a:latin typeface="Arial" pitchFamily="34" charset="0"/>
                <a:cs typeface="Arial" pitchFamily="34" charset="0"/>
              </a:rPr>
              <a:t>e un</a:t>
            </a:r>
            <a:r>
              <a:rPr lang="ja-JP" altLang="it-IT">
                <a:latin typeface="Arial" pitchFamily="34" charset="0"/>
                <a:cs typeface="Arial" pitchFamily="34" charset="0"/>
              </a:rPr>
              <a:t>’</a:t>
            </a:r>
            <a:r>
              <a:rPr lang="it-IT" altLang="ja-JP" b="1">
                <a:solidFill>
                  <a:srgbClr val="0070C0"/>
                </a:solidFill>
                <a:latin typeface="Arial" pitchFamily="34" charset="0"/>
                <a:cs typeface="Arial" pitchFamily="34" charset="0"/>
              </a:rPr>
              <a:t>azione dominante negativa</a:t>
            </a:r>
            <a:r>
              <a:rPr lang="it-IT" altLang="ja-JP">
                <a:latin typeface="Arial" pitchFamily="34" charset="0"/>
                <a:cs typeface="Arial" pitchFamily="34" charset="0"/>
              </a:rPr>
              <a:t> del recettore mutato su quello normale.	</a:t>
            </a:r>
          </a:p>
          <a:p>
            <a:pPr marL="342900" indent="-342900" algn="just">
              <a:lnSpc>
                <a:spcPct val="150000"/>
              </a:lnSpc>
              <a:spcBef>
                <a:spcPct val="20000"/>
              </a:spcBef>
              <a:buFont typeface="Arial" pitchFamily="34" charset="0"/>
              <a:buChar char="•"/>
            </a:pPr>
            <a:endParaRPr lang="it-I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http://www.thyroidmanager.org/Chapter16/figures16d/figure3.png"/>
          <p:cNvPicPr>
            <a:picLocks noChangeAspect="1" noChangeArrowheads="1"/>
          </p:cNvPicPr>
          <p:nvPr/>
        </p:nvPicPr>
        <p:blipFill>
          <a:blip r:embed="rId2"/>
          <a:srcRect/>
          <a:stretch>
            <a:fillRect/>
          </a:stretch>
        </p:blipFill>
        <p:spPr bwMode="auto">
          <a:xfrm>
            <a:off x="1143000" y="174625"/>
            <a:ext cx="6846888" cy="657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1"/>
          <p:cNvPicPr>
            <a:picLocks noChangeAspect="1" noChangeArrowheads="1"/>
          </p:cNvPicPr>
          <p:nvPr/>
        </p:nvPicPr>
        <p:blipFill>
          <a:blip r:embed="rId2"/>
          <a:srcRect/>
          <a:stretch>
            <a:fillRect/>
          </a:stretch>
        </p:blipFill>
        <p:spPr bwMode="auto">
          <a:xfrm>
            <a:off x="782638" y="1485900"/>
            <a:ext cx="7589837" cy="4951413"/>
          </a:xfrm>
          <a:prstGeom prst="rect">
            <a:avLst/>
          </a:prstGeom>
          <a:noFill/>
          <a:ln w="9525">
            <a:noFill/>
            <a:miter lim="800000"/>
            <a:headEnd/>
            <a:tailEnd/>
          </a:ln>
        </p:spPr>
      </p:pic>
      <p:sp>
        <p:nvSpPr>
          <p:cNvPr id="4" name="Titolo 1"/>
          <p:cNvSpPr txBox="1">
            <a:spLocks/>
          </p:cNvSpPr>
          <p:nvPr/>
        </p:nvSpPr>
        <p:spPr>
          <a:xfrm>
            <a:off x="190500" y="157163"/>
            <a:ext cx="8721725" cy="936625"/>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Effetto dominante negativo del TR mutato su quello normale nella RTH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09600" y="304800"/>
            <a:ext cx="7897813" cy="1431925"/>
          </a:xfrm>
          <a:prstGeom prst="rect">
            <a:avLst/>
          </a:prstGeom>
          <a:noFill/>
          <a:ln w="9525">
            <a:noFill/>
            <a:miter lim="800000"/>
            <a:headEnd/>
            <a:tailEnd/>
          </a:ln>
        </p:spPr>
        <p:txBody>
          <a:bodyPr anchor="ctr"/>
          <a:lstStyle/>
          <a:p>
            <a:pPr algn="ctr"/>
            <a:r>
              <a:rPr lang="it-IT" sz="2800" b="1">
                <a:solidFill>
                  <a:srgbClr val="FFFF00"/>
                </a:solidFill>
                <a:effectLst>
                  <a:outerShdw blurRad="38100" dist="38100" dir="2700000" algn="tl">
                    <a:srgbClr val="000000"/>
                  </a:outerShdw>
                </a:effectLst>
                <a:latin typeface="Arial" pitchFamily="34" charset="0"/>
              </a:rPr>
              <a:t>TSH receptor signaling regulates thyrocytes function</a:t>
            </a:r>
          </a:p>
        </p:txBody>
      </p:sp>
      <p:pic>
        <p:nvPicPr>
          <p:cNvPr id="18435" name="Picture 3"/>
          <p:cNvPicPr>
            <a:picLocks noChangeAspect="1" noChangeArrowheads="1"/>
          </p:cNvPicPr>
          <p:nvPr/>
        </p:nvPicPr>
        <p:blipFill>
          <a:blip r:embed="rId2"/>
          <a:srcRect l="17494" r="3656"/>
          <a:stretch>
            <a:fillRect/>
          </a:stretch>
        </p:blipFill>
        <p:spPr bwMode="auto">
          <a:xfrm>
            <a:off x="946150" y="2638425"/>
            <a:ext cx="6983413" cy="2014538"/>
          </a:xfrm>
          <a:prstGeom prst="rect">
            <a:avLst/>
          </a:prstGeom>
          <a:noFill/>
          <a:ln w="9525">
            <a:noFill/>
            <a:miter lim="800000"/>
            <a:headEnd/>
            <a:tailEnd/>
          </a:ln>
        </p:spPr>
      </p:pic>
      <p:sp>
        <p:nvSpPr>
          <p:cNvPr id="18436" name="Oval 4"/>
          <p:cNvSpPr>
            <a:spLocks noChangeArrowheads="1"/>
          </p:cNvSpPr>
          <p:nvPr/>
        </p:nvSpPr>
        <p:spPr bwMode="auto">
          <a:xfrm>
            <a:off x="4367213" y="2038350"/>
            <a:ext cx="649287" cy="360363"/>
          </a:xfrm>
          <a:prstGeom prst="ellipse">
            <a:avLst/>
          </a:prstGeom>
          <a:gradFill rotWithShape="1">
            <a:gsLst>
              <a:gs pos="0">
                <a:srgbClr val="FF0000"/>
              </a:gs>
              <a:gs pos="100000">
                <a:srgbClr val="A90000"/>
              </a:gs>
            </a:gsLst>
            <a:path path="shape">
              <a:fillToRect l="50000" t="50000" r="50000" b="50000"/>
            </a:path>
          </a:gradFill>
          <a:ln w="9525">
            <a:solidFill>
              <a:srgbClr val="000000"/>
            </a:solidFill>
            <a:round/>
            <a:headEnd/>
            <a:tailEnd/>
          </a:ln>
        </p:spPr>
        <p:txBody>
          <a:bodyPr wrap="none" anchor="ctr"/>
          <a:lstStyle/>
          <a:p>
            <a:pPr algn="ctr"/>
            <a:r>
              <a:rPr lang="it-IT" sz="1800" b="1">
                <a:solidFill>
                  <a:schemeClr val="tx2"/>
                </a:solidFill>
                <a:latin typeface="Arial" pitchFamily="34" charset="0"/>
                <a:cs typeface="Arial" pitchFamily="34" charset="0"/>
              </a:rPr>
              <a:t>TSH</a:t>
            </a:r>
          </a:p>
        </p:txBody>
      </p:sp>
      <p:sp>
        <p:nvSpPr>
          <p:cNvPr id="18437" name="Freeform 5"/>
          <p:cNvSpPr>
            <a:spLocks/>
          </p:cNvSpPr>
          <p:nvPr/>
        </p:nvSpPr>
        <p:spPr bwMode="auto">
          <a:xfrm>
            <a:off x="4186238" y="1912938"/>
            <a:ext cx="925512" cy="927100"/>
          </a:xfrm>
          <a:custGeom>
            <a:avLst/>
            <a:gdLst>
              <a:gd name="T0" fmla="*/ 0 w 783"/>
              <a:gd name="T1" fmla="*/ 2147483647 h 584"/>
              <a:gd name="T2" fmla="*/ 2147483647 w 783"/>
              <a:gd name="T3" fmla="*/ 2147483647 h 584"/>
              <a:gd name="T4" fmla="*/ 2147483647 w 783"/>
              <a:gd name="T5" fmla="*/ 2147483647 h 584"/>
              <a:gd name="T6" fmla="*/ 2147483647 w 783"/>
              <a:gd name="T7" fmla="*/ 2147483647 h 584"/>
              <a:gd name="T8" fmla="*/ 2147483647 w 783"/>
              <a:gd name="T9" fmla="*/ 2147483647 h 584"/>
              <a:gd name="T10" fmla="*/ 2147483647 w 783"/>
              <a:gd name="T11" fmla="*/ 2147483647 h 584"/>
              <a:gd name="T12" fmla="*/ 2147483647 w 783"/>
              <a:gd name="T13" fmla="*/ 2147483647 h 584"/>
              <a:gd name="T14" fmla="*/ 2147483647 w 783"/>
              <a:gd name="T15" fmla="*/ 2147483647 h 584"/>
              <a:gd name="T16" fmla="*/ 2147483647 w 783"/>
              <a:gd name="T17" fmla="*/ 2147483647 h 584"/>
              <a:gd name="T18" fmla="*/ 2147483647 w 783"/>
              <a:gd name="T19" fmla="*/ 2147483647 h 584"/>
              <a:gd name="T20" fmla="*/ 2147483647 w 783"/>
              <a:gd name="T21" fmla="*/ 2147483647 h 584"/>
              <a:gd name="T22" fmla="*/ 2147483647 w 783"/>
              <a:gd name="T23" fmla="*/ 2147483647 h 584"/>
              <a:gd name="T24" fmla="*/ 2147483647 w 783"/>
              <a:gd name="T25" fmla="*/ 2147483647 h 584"/>
              <a:gd name="T26" fmla="*/ 2147483647 w 783"/>
              <a:gd name="T27" fmla="*/ 2147483647 h 584"/>
              <a:gd name="T28" fmla="*/ 2147483647 w 783"/>
              <a:gd name="T29" fmla="*/ 2147483647 h 584"/>
              <a:gd name="T30" fmla="*/ 2147483647 w 783"/>
              <a:gd name="T31" fmla="*/ 2147483647 h 584"/>
              <a:gd name="T32" fmla="*/ 2147483647 w 783"/>
              <a:gd name="T33" fmla="*/ 2147483647 h 584"/>
              <a:gd name="T34" fmla="*/ 2147483647 w 783"/>
              <a:gd name="T35" fmla="*/ 2147483647 h 584"/>
              <a:gd name="T36" fmla="*/ 2147483647 w 783"/>
              <a:gd name="T37" fmla="*/ 2147483647 h 584"/>
              <a:gd name="T38" fmla="*/ 2147483647 w 783"/>
              <a:gd name="T39" fmla="*/ 2147483647 h 584"/>
              <a:gd name="T40" fmla="*/ 2147483647 w 783"/>
              <a:gd name="T41" fmla="*/ 2147483647 h 584"/>
              <a:gd name="T42" fmla="*/ 2147483647 w 783"/>
              <a:gd name="T43" fmla="*/ 2147483647 h 584"/>
              <a:gd name="T44" fmla="*/ 2147483647 w 783"/>
              <a:gd name="T45" fmla="*/ 2147483647 h 584"/>
              <a:gd name="T46" fmla="*/ 2147483647 w 783"/>
              <a:gd name="T47" fmla="*/ 2147483647 h 584"/>
              <a:gd name="T48" fmla="*/ 2147483647 w 783"/>
              <a:gd name="T49" fmla="*/ 2147483647 h 584"/>
              <a:gd name="T50" fmla="*/ 2147483647 w 783"/>
              <a:gd name="T51" fmla="*/ 2147483647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3"/>
              <a:gd name="T79" fmla="*/ 0 h 584"/>
              <a:gd name="T80" fmla="*/ 783 w 783"/>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3" h="584">
                <a:moveTo>
                  <a:pt x="0" y="560"/>
                </a:moveTo>
                <a:cubicBezTo>
                  <a:pt x="12" y="524"/>
                  <a:pt x="24" y="488"/>
                  <a:pt x="36" y="452"/>
                </a:cubicBezTo>
                <a:cubicBezTo>
                  <a:pt x="40" y="440"/>
                  <a:pt x="39" y="425"/>
                  <a:pt x="48" y="416"/>
                </a:cubicBezTo>
                <a:cubicBezTo>
                  <a:pt x="60" y="404"/>
                  <a:pt x="74" y="393"/>
                  <a:pt x="84" y="380"/>
                </a:cubicBezTo>
                <a:cubicBezTo>
                  <a:pt x="102" y="357"/>
                  <a:pt x="132" y="308"/>
                  <a:pt x="132" y="308"/>
                </a:cubicBezTo>
                <a:cubicBezTo>
                  <a:pt x="160" y="391"/>
                  <a:pt x="153" y="478"/>
                  <a:pt x="180" y="560"/>
                </a:cubicBezTo>
                <a:cubicBezTo>
                  <a:pt x="212" y="556"/>
                  <a:pt x="246" y="560"/>
                  <a:pt x="276" y="548"/>
                </a:cubicBezTo>
                <a:cubicBezTo>
                  <a:pt x="292" y="541"/>
                  <a:pt x="308" y="491"/>
                  <a:pt x="312" y="476"/>
                </a:cubicBezTo>
                <a:cubicBezTo>
                  <a:pt x="330" y="406"/>
                  <a:pt x="310" y="357"/>
                  <a:pt x="384" y="332"/>
                </a:cubicBezTo>
                <a:cubicBezTo>
                  <a:pt x="413" y="419"/>
                  <a:pt x="344" y="539"/>
                  <a:pt x="444" y="572"/>
                </a:cubicBezTo>
                <a:cubicBezTo>
                  <a:pt x="504" y="532"/>
                  <a:pt x="510" y="494"/>
                  <a:pt x="540" y="440"/>
                </a:cubicBezTo>
                <a:cubicBezTo>
                  <a:pt x="554" y="415"/>
                  <a:pt x="588" y="368"/>
                  <a:pt x="588" y="368"/>
                </a:cubicBezTo>
                <a:cubicBezTo>
                  <a:pt x="600" y="372"/>
                  <a:pt x="621" y="368"/>
                  <a:pt x="624" y="380"/>
                </a:cubicBezTo>
                <a:cubicBezTo>
                  <a:pt x="647" y="485"/>
                  <a:pt x="578" y="455"/>
                  <a:pt x="624" y="548"/>
                </a:cubicBezTo>
                <a:cubicBezTo>
                  <a:pt x="633" y="567"/>
                  <a:pt x="679" y="578"/>
                  <a:pt x="696" y="584"/>
                </a:cubicBezTo>
                <a:cubicBezTo>
                  <a:pt x="753" y="546"/>
                  <a:pt x="727" y="574"/>
                  <a:pt x="756" y="488"/>
                </a:cubicBezTo>
                <a:cubicBezTo>
                  <a:pt x="760" y="476"/>
                  <a:pt x="768" y="452"/>
                  <a:pt x="768" y="452"/>
                </a:cubicBezTo>
                <a:cubicBezTo>
                  <a:pt x="764" y="392"/>
                  <a:pt x="771" y="330"/>
                  <a:pt x="756" y="272"/>
                </a:cubicBezTo>
                <a:cubicBezTo>
                  <a:pt x="753" y="260"/>
                  <a:pt x="729" y="269"/>
                  <a:pt x="720" y="260"/>
                </a:cubicBezTo>
                <a:cubicBezTo>
                  <a:pt x="711" y="251"/>
                  <a:pt x="712" y="236"/>
                  <a:pt x="708" y="224"/>
                </a:cubicBezTo>
                <a:cubicBezTo>
                  <a:pt x="783" y="0"/>
                  <a:pt x="445" y="60"/>
                  <a:pt x="348" y="56"/>
                </a:cubicBezTo>
                <a:cubicBezTo>
                  <a:pt x="242" y="46"/>
                  <a:pt x="202" y="22"/>
                  <a:pt x="132" y="92"/>
                </a:cubicBezTo>
                <a:cubicBezTo>
                  <a:pt x="124" y="116"/>
                  <a:pt x="116" y="140"/>
                  <a:pt x="108" y="164"/>
                </a:cubicBezTo>
                <a:cubicBezTo>
                  <a:pt x="104" y="176"/>
                  <a:pt x="96" y="200"/>
                  <a:pt x="96" y="200"/>
                </a:cubicBezTo>
                <a:cubicBezTo>
                  <a:pt x="100" y="212"/>
                  <a:pt x="99" y="227"/>
                  <a:pt x="108" y="236"/>
                </a:cubicBezTo>
                <a:cubicBezTo>
                  <a:pt x="121" y="249"/>
                  <a:pt x="143" y="247"/>
                  <a:pt x="156" y="260"/>
                </a:cubicBezTo>
              </a:path>
            </a:pathLst>
          </a:custGeom>
          <a:noFill/>
          <a:ln w="57150">
            <a:solidFill>
              <a:schemeClr val="accent2"/>
            </a:solidFill>
            <a:round/>
            <a:headEnd/>
            <a:tailEnd/>
          </a:ln>
        </p:spPr>
        <p:txBody>
          <a:bodyPr/>
          <a:lstStyle/>
          <a:p>
            <a:endParaRPr lang="it-IT"/>
          </a:p>
        </p:txBody>
      </p:sp>
      <p:sp>
        <p:nvSpPr>
          <p:cNvPr id="18438" name="Oval 6"/>
          <p:cNvSpPr>
            <a:spLocks noChangeArrowheads="1"/>
          </p:cNvSpPr>
          <p:nvPr/>
        </p:nvSpPr>
        <p:spPr bwMode="auto">
          <a:xfrm>
            <a:off x="3940175" y="2776538"/>
            <a:ext cx="576263" cy="576262"/>
          </a:xfrm>
          <a:prstGeom prst="ellipse">
            <a:avLst/>
          </a:prstGeom>
          <a:gradFill rotWithShape="1">
            <a:gsLst>
              <a:gs pos="0">
                <a:srgbClr val="6500A9"/>
              </a:gs>
              <a:gs pos="50000">
                <a:srgbClr val="9900FF"/>
              </a:gs>
              <a:gs pos="100000">
                <a:srgbClr val="6500A9"/>
              </a:gs>
            </a:gsLst>
            <a:lin ang="5400000" scaled="1"/>
          </a:gradFill>
          <a:ln w="9525">
            <a:solidFill>
              <a:srgbClr val="000000"/>
            </a:solidFill>
            <a:round/>
            <a:headEnd/>
            <a:tailEnd/>
          </a:ln>
        </p:spPr>
        <p:txBody>
          <a:bodyPr wrap="none" anchor="ctr"/>
          <a:lstStyle/>
          <a:p>
            <a:pPr algn="ctr"/>
            <a:r>
              <a:rPr lang="it-IT" sz="1800" b="1">
                <a:latin typeface="Tahoma" pitchFamily="34" charset="0"/>
                <a:cs typeface="Arial" pitchFamily="34" charset="0"/>
              </a:rPr>
              <a:t>G</a:t>
            </a:r>
            <a:r>
              <a:rPr lang="it-IT" sz="1800" b="1" baseline="-25000">
                <a:latin typeface="Tahoma" pitchFamily="34" charset="0"/>
                <a:cs typeface="Arial" pitchFamily="34" charset="0"/>
              </a:rPr>
              <a:t>s</a:t>
            </a:r>
          </a:p>
        </p:txBody>
      </p:sp>
      <p:sp>
        <p:nvSpPr>
          <p:cNvPr id="18439" name="Oval 7"/>
          <p:cNvSpPr>
            <a:spLocks noChangeArrowheads="1"/>
          </p:cNvSpPr>
          <p:nvPr/>
        </p:nvSpPr>
        <p:spPr bwMode="auto">
          <a:xfrm>
            <a:off x="4851400" y="2846388"/>
            <a:ext cx="576263" cy="576262"/>
          </a:xfrm>
          <a:prstGeom prst="ellipse">
            <a:avLst/>
          </a:prstGeom>
          <a:gradFill rotWithShape="1">
            <a:gsLst>
              <a:gs pos="0">
                <a:srgbClr val="4400A9"/>
              </a:gs>
              <a:gs pos="50000">
                <a:srgbClr val="6600FF"/>
              </a:gs>
              <a:gs pos="100000">
                <a:srgbClr val="4400A9"/>
              </a:gs>
            </a:gsLst>
            <a:lin ang="5400000" scaled="1"/>
          </a:gradFill>
          <a:ln w="9525">
            <a:solidFill>
              <a:srgbClr val="000000"/>
            </a:solidFill>
            <a:round/>
            <a:headEnd/>
            <a:tailEnd/>
          </a:ln>
        </p:spPr>
        <p:txBody>
          <a:bodyPr wrap="none" anchor="ctr"/>
          <a:lstStyle/>
          <a:p>
            <a:pPr algn="ctr"/>
            <a:r>
              <a:rPr lang="it-IT" sz="1800" b="1">
                <a:latin typeface="Tahoma" pitchFamily="34" charset="0"/>
                <a:cs typeface="Arial" pitchFamily="34" charset="0"/>
              </a:rPr>
              <a:t>G</a:t>
            </a:r>
            <a:r>
              <a:rPr lang="it-IT" sz="1800" b="1" baseline="-25000">
                <a:latin typeface="Tahoma" pitchFamily="34" charset="0"/>
                <a:cs typeface="Arial" pitchFamily="34" charset="0"/>
              </a:rPr>
              <a:t>q</a:t>
            </a:r>
          </a:p>
        </p:txBody>
      </p:sp>
      <p:sp>
        <p:nvSpPr>
          <p:cNvPr id="18440" name="Text Box 8"/>
          <p:cNvSpPr txBox="1">
            <a:spLocks noChangeArrowheads="1"/>
          </p:cNvSpPr>
          <p:nvPr/>
        </p:nvSpPr>
        <p:spPr bwMode="auto">
          <a:xfrm>
            <a:off x="1974850" y="3008313"/>
            <a:ext cx="1336675" cy="641350"/>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Adenylate</a:t>
            </a:r>
          </a:p>
          <a:p>
            <a:pPr algn="ctr"/>
            <a:r>
              <a:rPr lang="it-IT" sz="1800" b="1">
                <a:solidFill>
                  <a:schemeClr val="bg1"/>
                </a:solidFill>
                <a:latin typeface="Tahoma" pitchFamily="34" charset="0"/>
                <a:cs typeface="Arial" pitchFamily="34" charset="0"/>
              </a:rPr>
              <a:t>Cyclase</a:t>
            </a:r>
          </a:p>
        </p:txBody>
      </p:sp>
      <p:sp>
        <p:nvSpPr>
          <p:cNvPr id="18441" name="Text Box 9"/>
          <p:cNvSpPr txBox="1">
            <a:spLocks noChangeArrowheads="1"/>
          </p:cNvSpPr>
          <p:nvPr/>
        </p:nvSpPr>
        <p:spPr bwMode="auto">
          <a:xfrm>
            <a:off x="6084888" y="3062288"/>
            <a:ext cx="2062162" cy="366712"/>
          </a:xfrm>
          <a:prstGeom prst="rect">
            <a:avLst/>
          </a:prstGeom>
          <a:noFill/>
          <a:ln w="9525">
            <a:noFill/>
            <a:miter lim="800000"/>
            <a:headEnd/>
            <a:tailEnd/>
          </a:ln>
        </p:spPr>
        <p:txBody>
          <a:bodyPr wrap="none">
            <a:spAutoFit/>
          </a:bodyPr>
          <a:lstStyle/>
          <a:p>
            <a:r>
              <a:rPr lang="it-IT" sz="1800" b="1">
                <a:solidFill>
                  <a:schemeClr val="bg1"/>
                </a:solidFill>
                <a:latin typeface="Tahoma" pitchFamily="34" charset="0"/>
                <a:cs typeface="Arial" pitchFamily="34" charset="0"/>
              </a:rPr>
              <a:t>Phospholipase C</a:t>
            </a:r>
          </a:p>
        </p:txBody>
      </p:sp>
      <p:sp>
        <p:nvSpPr>
          <p:cNvPr id="18442" name="Line 10"/>
          <p:cNvSpPr>
            <a:spLocks noChangeShapeType="1"/>
          </p:cNvSpPr>
          <p:nvPr/>
        </p:nvSpPr>
        <p:spPr bwMode="auto">
          <a:xfrm flipH="1">
            <a:off x="3316288" y="3133725"/>
            <a:ext cx="565150" cy="73025"/>
          </a:xfrm>
          <a:prstGeom prst="line">
            <a:avLst/>
          </a:prstGeom>
          <a:noFill/>
          <a:ln w="28575">
            <a:solidFill>
              <a:schemeClr val="bg1"/>
            </a:solidFill>
            <a:round/>
            <a:headEnd/>
            <a:tailEnd type="triangle" w="med" len="med"/>
          </a:ln>
        </p:spPr>
        <p:txBody>
          <a:bodyPr/>
          <a:lstStyle/>
          <a:p>
            <a:endParaRPr lang="it-IT"/>
          </a:p>
        </p:txBody>
      </p:sp>
      <p:sp>
        <p:nvSpPr>
          <p:cNvPr id="18443" name="Line 11"/>
          <p:cNvSpPr>
            <a:spLocks noChangeShapeType="1"/>
          </p:cNvSpPr>
          <p:nvPr/>
        </p:nvSpPr>
        <p:spPr bwMode="auto">
          <a:xfrm>
            <a:off x="5522913" y="3135313"/>
            <a:ext cx="538162" cy="101600"/>
          </a:xfrm>
          <a:prstGeom prst="line">
            <a:avLst/>
          </a:prstGeom>
          <a:noFill/>
          <a:ln w="28575">
            <a:solidFill>
              <a:schemeClr val="bg1"/>
            </a:solidFill>
            <a:round/>
            <a:headEnd/>
            <a:tailEnd type="triangle" w="med" len="med"/>
          </a:ln>
        </p:spPr>
        <p:txBody>
          <a:bodyPr/>
          <a:lstStyle/>
          <a:p>
            <a:endParaRPr lang="it-IT"/>
          </a:p>
        </p:txBody>
      </p:sp>
      <p:sp>
        <p:nvSpPr>
          <p:cNvPr id="18444" name="Line 12"/>
          <p:cNvSpPr>
            <a:spLocks noChangeShapeType="1"/>
          </p:cNvSpPr>
          <p:nvPr/>
        </p:nvSpPr>
        <p:spPr bwMode="auto">
          <a:xfrm>
            <a:off x="2643188" y="3643313"/>
            <a:ext cx="0" cy="493712"/>
          </a:xfrm>
          <a:prstGeom prst="line">
            <a:avLst/>
          </a:prstGeom>
          <a:noFill/>
          <a:ln w="28575">
            <a:solidFill>
              <a:schemeClr val="bg1"/>
            </a:solidFill>
            <a:round/>
            <a:headEnd/>
            <a:tailEnd type="triangle" w="med" len="med"/>
          </a:ln>
        </p:spPr>
        <p:txBody>
          <a:bodyPr/>
          <a:lstStyle/>
          <a:p>
            <a:endParaRPr lang="it-IT"/>
          </a:p>
        </p:txBody>
      </p:sp>
      <p:sp>
        <p:nvSpPr>
          <p:cNvPr id="18445" name="Line 13"/>
          <p:cNvSpPr>
            <a:spLocks noChangeShapeType="1"/>
          </p:cNvSpPr>
          <p:nvPr/>
        </p:nvSpPr>
        <p:spPr bwMode="auto">
          <a:xfrm flipH="1">
            <a:off x="6202363" y="3429000"/>
            <a:ext cx="504825" cy="360363"/>
          </a:xfrm>
          <a:prstGeom prst="line">
            <a:avLst/>
          </a:prstGeom>
          <a:noFill/>
          <a:ln w="28575">
            <a:solidFill>
              <a:schemeClr val="bg1"/>
            </a:solidFill>
            <a:round/>
            <a:headEnd/>
            <a:tailEnd type="triangle" w="med" len="med"/>
          </a:ln>
        </p:spPr>
        <p:txBody>
          <a:bodyPr/>
          <a:lstStyle/>
          <a:p>
            <a:endParaRPr lang="it-IT"/>
          </a:p>
        </p:txBody>
      </p:sp>
      <p:sp>
        <p:nvSpPr>
          <p:cNvPr id="18446" name="Line 14"/>
          <p:cNvSpPr>
            <a:spLocks noChangeShapeType="1"/>
          </p:cNvSpPr>
          <p:nvPr/>
        </p:nvSpPr>
        <p:spPr bwMode="auto">
          <a:xfrm>
            <a:off x="7337425" y="3440113"/>
            <a:ext cx="434975" cy="347662"/>
          </a:xfrm>
          <a:prstGeom prst="line">
            <a:avLst/>
          </a:prstGeom>
          <a:noFill/>
          <a:ln w="28575">
            <a:solidFill>
              <a:schemeClr val="bg1"/>
            </a:solidFill>
            <a:round/>
            <a:headEnd/>
            <a:tailEnd type="triangle" w="med" len="med"/>
          </a:ln>
        </p:spPr>
        <p:txBody>
          <a:bodyPr/>
          <a:lstStyle/>
          <a:p>
            <a:endParaRPr lang="it-IT"/>
          </a:p>
        </p:txBody>
      </p:sp>
      <p:sp>
        <p:nvSpPr>
          <p:cNvPr id="18447" name="Text Box 15"/>
          <p:cNvSpPr txBox="1">
            <a:spLocks noChangeArrowheads="1"/>
          </p:cNvSpPr>
          <p:nvPr/>
        </p:nvSpPr>
        <p:spPr bwMode="auto">
          <a:xfrm>
            <a:off x="2235200" y="4141788"/>
            <a:ext cx="817563"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cAMP</a:t>
            </a:r>
          </a:p>
        </p:txBody>
      </p:sp>
      <p:sp>
        <p:nvSpPr>
          <p:cNvPr id="18448" name="Text Box 16"/>
          <p:cNvSpPr txBox="1">
            <a:spLocks noChangeArrowheads="1"/>
          </p:cNvSpPr>
          <p:nvPr/>
        </p:nvSpPr>
        <p:spPr bwMode="auto">
          <a:xfrm>
            <a:off x="5130800" y="1987550"/>
            <a:ext cx="1155700" cy="641350"/>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TSH</a:t>
            </a:r>
          </a:p>
          <a:p>
            <a:pPr algn="ctr"/>
            <a:r>
              <a:rPr lang="it-IT" sz="1800" b="1">
                <a:solidFill>
                  <a:schemeClr val="bg1"/>
                </a:solidFill>
                <a:latin typeface="Tahoma" pitchFamily="34" charset="0"/>
                <a:cs typeface="Arial" pitchFamily="34" charset="0"/>
              </a:rPr>
              <a:t>receptor</a:t>
            </a:r>
          </a:p>
        </p:txBody>
      </p:sp>
      <p:sp>
        <p:nvSpPr>
          <p:cNvPr id="18449" name="Text Box 17"/>
          <p:cNvSpPr txBox="1">
            <a:spLocks noChangeArrowheads="1"/>
          </p:cNvSpPr>
          <p:nvPr/>
        </p:nvSpPr>
        <p:spPr bwMode="auto">
          <a:xfrm>
            <a:off x="5861050" y="3805238"/>
            <a:ext cx="684213"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DAG</a:t>
            </a:r>
            <a:endParaRPr lang="it-IT" sz="1800" b="1" baseline="30000">
              <a:solidFill>
                <a:schemeClr val="bg1"/>
              </a:solidFill>
              <a:latin typeface="Tahoma" pitchFamily="34" charset="0"/>
              <a:cs typeface="Arial" pitchFamily="34" charset="0"/>
            </a:endParaRPr>
          </a:p>
        </p:txBody>
      </p:sp>
      <p:sp>
        <p:nvSpPr>
          <p:cNvPr id="18450" name="Text Box 18"/>
          <p:cNvSpPr txBox="1">
            <a:spLocks noChangeArrowheads="1"/>
          </p:cNvSpPr>
          <p:nvPr/>
        </p:nvSpPr>
        <p:spPr bwMode="auto">
          <a:xfrm>
            <a:off x="7462838" y="3805238"/>
            <a:ext cx="592137"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IP3</a:t>
            </a:r>
            <a:endParaRPr lang="it-IT" sz="1800" b="1" baseline="30000">
              <a:solidFill>
                <a:schemeClr val="bg1"/>
              </a:solidFill>
              <a:latin typeface="Tahoma" pitchFamily="34" charset="0"/>
              <a:cs typeface="Arial" pitchFamily="34" charset="0"/>
            </a:endParaRPr>
          </a:p>
        </p:txBody>
      </p:sp>
      <p:sp>
        <p:nvSpPr>
          <p:cNvPr id="18451" name="Line 19"/>
          <p:cNvSpPr>
            <a:spLocks noChangeShapeType="1"/>
          </p:cNvSpPr>
          <p:nvPr/>
        </p:nvSpPr>
        <p:spPr bwMode="auto">
          <a:xfrm>
            <a:off x="2643188" y="4519613"/>
            <a:ext cx="0" cy="493712"/>
          </a:xfrm>
          <a:prstGeom prst="line">
            <a:avLst/>
          </a:prstGeom>
          <a:noFill/>
          <a:ln w="28575">
            <a:solidFill>
              <a:schemeClr val="bg1"/>
            </a:solidFill>
            <a:round/>
            <a:headEnd/>
            <a:tailEnd type="triangle" w="med" len="med"/>
          </a:ln>
        </p:spPr>
        <p:txBody>
          <a:bodyPr/>
          <a:lstStyle/>
          <a:p>
            <a:endParaRPr lang="it-IT"/>
          </a:p>
        </p:txBody>
      </p:sp>
      <p:sp>
        <p:nvSpPr>
          <p:cNvPr id="18452" name="Text Box 20"/>
          <p:cNvSpPr txBox="1">
            <a:spLocks noChangeArrowheads="1"/>
          </p:cNvSpPr>
          <p:nvPr/>
        </p:nvSpPr>
        <p:spPr bwMode="auto">
          <a:xfrm>
            <a:off x="2317750" y="5006975"/>
            <a:ext cx="650875" cy="366713"/>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PKA</a:t>
            </a:r>
          </a:p>
        </p:txBody>
      </p:sp>
      <p:sp>
        <p:nvSpPr>
          <p:cNvPr id="18453" name="Text Box 21"/>
          <p:cNvSpPr txBox="1">
            <a:spLocks noChangeArrowheads="1"/>
          </p:cNvSpPr>
          <p:nvPr/>
        </p:nvSpPr>
        <p:spPr bwMode="auto">
          <a:xfrm>
            <a:off x="5810250" y="4618038"/>
            <a:ext cx="782638"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Duox</a:t>
            </a:r>
            <a:endParaRPr lang="it-IT" sz="1800" b="1" baseline="30000">
              <a:solidFill>
                <a:schemeClr val="bg1"/>
              </a:solidFill>
              <a:latin typeface="Tahoma" pitchFamily="34" charset="0"/>
              <a:cs typeface="Arial" pitchFamily="34" charset="0"/>
            </a:endParaRPr>
          </a:p>
        </p:txBody>
      </p:sp>
      <p:sp>
        <p:nvSpPr>
          <p:cNvPr id="18454" name="Line 22"/>
          <p:cNvSpPr>
            <a:spLocks noChangeShapeType="1"/>
          </p:cNvSpPr>
          <p:nvPr/>
        </p:nvSpPr>
        <p:spPr bwMode="auto">
          <a:xfrm>
            <a:off x="6200775" y="4144963"/>
            <a:ext cx="0" cy="493712"/>
          </a:xfrm>
          <a:prstGeom prst="line">
            <a:avLst/>
          </a:prstGeom>
          <a:noFill/>
          <a:ln w="28575">
            <a:solidFill>
              <a:schemeClr val="bg1"/>
            </a:solidFill>
            <a:round/>
            <a:headEnd/>
            <a:tailEnd type="triangle" w="med" len="med"/>
          </a:ln>
        </p:spPr>
        <p:txBody>
          <a:bodyPr/>
          <a:lstStyle/>
          <a:p>
            <a:endParaRPr lang="it-IT"/>
          </a:p>
        </p:txBody>
      </p:sp>
      <p:sp>
        <p:nvSpPr>
          <p:cNvPr id="18455" name="Text Box 23"/>
          <p:cNvSpPr txBox="1">
            <a:spLocks noChangeArrowheads="1"/>
          </p:cNvSpPr>
          <p:nvPr/>
        </p:nvSpPr>
        <p:spPr bwMode="auto">
          <a:xfrm>
            <a:off x="7396163" y="4616450"/>
            <a:ext cx="723900" cy="366713"/>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Ca</a:t>
            </a:r>
            <a:r>
              <a:rPr lang="it-IT" sz="1800" b="1" baseline="30000">
                <a:solidFill>
                  <a:schemeClr val="bg1"/>
                </a:solidFill>
                <a:latin typeface="Tahoma" pitchFamily="34" charset="0"/>
                <a:cs typeface="Arial" pitchFamily="34" charset="0"/>
              </a:rPr>
              <a:t>++</a:t>
            </a:r>
          </a:p>
        </p:txBody>
      </p:sp>
      <p:sp>
        <p:nvSpPr>
          <p:cNvPr id="18456" name="Line 24"/>
          <p:cNvSpPr>
            <a:spLocks noChangeShapeType="1"/>
          </p:cNvSpPr>
          <p:nvPr/>
        </p:nvSpPr>
        <p:spPr bwMode="auto">
          <a:xfrm>
            <a:off x="7759700" y="4144963"/>
            <a:ext cx="0" cy="493712"/>
          </a:xfrm>
          <a:prstGeom prst="line">
            <a:avLst/>
          </a:prstGeom>
          <a:noFill/>
          <a:ln w="28575">
            <a:solidFill>
              <a:schemeClr val="bg1"/>
            </a:solidFill>
            <a:round/>
            <a:headEnd/>
            <a:tailEnd type="triangle" w="med" len="med"/>
          </a:ln>
        </p:spPr>
        <p:txBody>
          <a:bodyPr/>
          <a:lstStyle/>
          <a:p>
            <a:endParaRPr lang="it-IT"/>
          </a:p>
        </p:txBody>
      </p:sp>
      <p:sp>
        <p:nvSpPr>
          <p:cNvPr id="18457" name="Line 25"/>
          <p:cNvSpPr>
            <a:spLocks noChangeShapeType="1"/>
          </p:cNvSpPr>
          <p:nvPr/>
        </p:nvSpPr>
        <p:spPr bwMode="auto">
          <a:xfrm>
            <a:off x="6597650" y="4800600"/>
            <a:ext cx="798513" cy="0"/>
          </a:xfrm>
          <a:prstGeom prst="line">
            <a:avLst/>
          </a:prstGeom>
          <a:noFill/>
          <a:ln w="28575">
            <a:solidFill>
              <a:schemeClr val="bg1"/>
            </a:solidFill>
            <a:round/>
            <a:headEnd type="triangle" w="med" len="med"/>
            <a:tailEnd/>
          </a:ln>
        </p:spPr>
        <p:txBody>
          <a:bodyPr/>
          <a:lstStyle/>
          <a:p>
            <a:endParaRPr lang="it-IT"/>
          </a:p>
        </p:txBody>
      </p:sp>
      <p:sp>
        <p:nvSpPr>
          <p:cNvPr id="18458" name="Text Box 26"/>
          <p:cNvSpPr txBox="1">
            <a:spLocks noChangeArrowheads="1"/>
          </p:cNvSpPr>
          <p:nvPr/>
        </p:nvSpPr>
        <p:spPr bwMode="auto">
          <a:xfrm>
            <a:off x="5842000" y="5500688"/>
            <a:ext cx="728663"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H</a:t>
            </a:r>
            <a:r>
              <a:rPr lang="it-IT" sz="1800" b="1" baseline="-25000">
                <a:solidFill>
                  <a:schemeClr val="bg1"/>
                </a:solidFill>
                <a:latin typeface="Tahoma" pitchFamily="34" charset="0"/>
                <a:cs typeface="Arial" pitchFamily="34" charset="0"/>
              </a:rPr>
              <a:t>2</a:t>
            </a:r>
            <a:r>
              <a:rPr lang="it-IT" sz="1800" b="1">
                <a:solidFill>
                  <a:schemeClr val="bg1"/>
                </a:solidFill>
                <a:latin typeface="Tahoma" pitchFamily="34" charset="0"/>
                <a:cs typeface="Arial" pitchFamily="34" charset="0"/>
              </a:rPr>
              <a:t>O</a:t>
            </a:r>
            <a:r>
              <a:rPr lang="it-IT" sz="1800" b="1" baseline="-25000">
                <a:solidFill>
                  <a:schemeClr val="bg1"/>
                </a:solidFill>
                <a:latin typeface="Tahoma" pitchFamily="34" charset="0"/>
                <a:cs typeface="Arial" pitchFamily="34" charset="0"/>
              </a:rPr>
              <a:t>2</a:t>
            </a:r>
          </a:p>
        </p:txBody>
      </p:sp>
      <p:sp>
        <p:nvSpPr>
          <p:cNvPr id="18459" name="Line 27"/>
          <p:cNvSpPr>
            <a:spLocks noChangeShapeType="1"/>
          </p:cNvSpPr>
          <p:nvPr/>
        </p:nvSpPr>
        <p:spPr bwMode="auto">
          <a:xfrm>
            <a:off x="6205538" y="4997450"/>
            <a:ext cx="0" cy="493713"/>
          </a:xfrm>
          <a:prstGeom prst="line">
            <a:avLst/>
          </a:prstGeom>
          <a:noFill/>
          <a:ln w="28575">
            <a:solidFill>
              <a:schemeClr val="bg1"/>
            </a:solidFill>
            <a:round/>
            <a:headEnd/>
            <a:tailEnd type="triangle" w="med" len="med"/>
          </a:ln>
        </p:spPr>
        <p:txBody>
          <a:bodyPr/>
          <a:lstStyle/>
          <a:p>
            <a:endParaRPr lang="it-IT"/>
          </a:p>
        </p:txBody>
      </p:sp>
      <p:sp>
        <p:nvSpPr>
          <p:cNvPr id="18460" name="Text Box 28"/>
          <p:cNvSpPr txBox="1">
            <a:spLocks noChangeArrowheads="1"/>
          </p:cNvSpPr>
          <p:nvPr/>
        </p:nvSpPr>
        <p:spPr bwMode="auto">
          <a:xfrm>
            <a:off x="730250" y="5984875"/>
            <a:ext cx="1677988" cy="396875"/>
          </a:xfrm>
          <a:prstGeom prst="rect">
            <a:avLst/>
          </a:prstGeom>
          <a:noFill/>
          <a:ln w="9525">
            <a:noFill/>
            <a:miter lim="800000"/>
            <a:headEnd/>
            <a:tailEnd/>
          </a:ln>
        </p:spPr>
        <p:txBody>
          <a:bodyPr wrap="none">
            <a:spAutoFit/>
          </a:bodyPr>
          <a:lstStyle/>
          <a:p>
            <a:r>
              <a:rPr lang="it-IT" sz="2000" b="1">
                <a:solidFill>
                  <a:srgbClr val="FFFF00"/>
                </a:solidFill>
                <a:latin typeface="Tahoma" pitchFamily="34" charset="0"/>
                <a:cs typeface="Arial" pitchFamily="34" charset="0"/>
              </a:rPr>
              <a:t>SECRETION</a:t>
            </a:r>
          </a:p>
        </p:txBody>
      </p:sp>
      <p:sp>
        <p:nvSpPr>
          <p:cNvPr id="18461" name="Text Box 29"/>
          <p:cNvSpPr txBox="1">
            <a:spLocks noChangeArrowheads="1"/>
          </p:cNvSpPr>
          <p:nvPr/>
        </p:nvSpPr>
        <p:spPr bwMode="auto">
          <a:xfrm>
            <a:off x="2674938" y="5984875"/>
            <a:ext cx="2328862" cy="396875"/>
          </a:xfrm>
          <a:prstGeom prst="rect">
            <a:avLst/>
          </a:prstGeom>
          <a:noFill/>
          <a:ln w="9525">
            <a:noFill/>
            <a:miter lim="800000"/>
            <a:headEnd/>
            <a:tailEnd/>
          </a:ln>
        </p:spPr>
        <p:txBody>
          <a:bodyPr wrap="none">
            <a:spAutoFit/>
          </a:bodyPr>
          <a:lstStyle/>
          <a:p>
            <a:r>
              <a:rPr lang="it-IT" sz="2000" b="1">
                <a:solidFill>
                  <a:srgbClr val="FFFF00"/>
                </a:solidFill>
                <a:latin typeface="Tahoma" pitchFamily="34" charset="0"/>
                <a:cs typeface="Arial" pitchFamily="34" charset="0"/>
              </a:rPr>
              <a:t>PROLIFERATION</a:t>
            </a:r>
          </a:p>
        </p:txBody>
      </p:sp>
      <p:sp>
        <p:nvSpPr>
          <p:cNvPr id="18462" name="Text Box 30"/>
          <p:cNvSpPr txBox="1">
            <a:spLocks noChangeArrowheads="1"/>
          </p:cNvSpPr>
          <p:nvPr/>
        </p:nvSpPr>
        <p:spPr bwMode="auto">
          <a:xfrm>
            <a:off x="5400675" y="6111875"/>
            <a:ext cx="2817813" cy="701675"/>
          </a:xfrm>
          <a:prstGeom prst="rect">
            <a:avLst/>
          </a:prstGeom>
          <a:noFill/>
          <a:ln w="9525">
            <a:noFill/>
            <a:miter lim="800000"/>
            <a:headEnd/>
            <a:tailEnd/>
          </a:ln>
        </p:spPr>
        <p:txBody>
          <a:bodyPr wrap="none">
            <a:spAutoFit/>
          </a:bodyPr>
          <a:lstStyle/>
          <a:p>
            <a:pPr algn="ctr"/>
            <a:r>
              <a:rPr lang="it-IT" sz="2000" b="1">
                <a:solidFill>
                  <a:srgbClr val="FFFF00"/>
                </a:solidFill>
                <a:latin typeface="Tahoma" pitchFamily="34" charset="0"/>
                <a:cs typeface="Arial" pitchFamily="34" charset="0"/>
              </a:rPr>
              <a:t>THYROID HORMONE</a:t>
            </a:r>
          </a:p>
          <a:p>
            <a:pPr algn="ctr"/>
            <a:r>
              <a:rPr lang="it-IT" sz="2000" b="1">
                <a:solidFill>
                  <a:srgbClr val="FFFF00"/>
                </a:solidFill>
                <a:latin typeface="Tahoma" pitchFamily="34" charset="0"/>
                <a:cs typeface="Arial" pitchFamily="34" charset="0"/>
              </a:rPr>
              <a:t>SYNTHESIS</a:t>
            </a:r>
          </a:p>
        </p:txBody>
      </p:sp>
      <p:sp>
        <p:nvSpPr>
          <p:cNvPr id="18463" name="Line 31"/>
          <p:cNvSpPr>
            <a:spLocks noChangeShapeType="1"/>
          </p:cNvSpPr>
          <p:nvPr/>
        </p:nvSpPr>
        <p:spPr bwMode="auto">
          <a:xfrm flipH="1">
            <a:off x="1763713" y="5373688"/>
            <a:ext cx="622300" cy="620712"/>
          </a:xfrm>
          <a:prstGeom prst="line">
            <a:avLst/>
          </a:prstGeom>
          <a:noFill/>
          <a:ln w="38100">
            <a:solidFill>
              <a:schemeClr val="bg1"/>
            </a:solidFill>
            <a:round/>
            <a:headEnd/>
            <a:tailEnd type="triangle" w="med" len="med"/>
          </a:ln>
        </p:spPr>
        <p:txBody>
          <a:bodyPr/>
          <a:lstStyle/>
          <a:p>
            <a:endParaRPr lang="it-IT"/>
          </a:p>
        </p:txBody>
      </p:sp>
      <p:sp>
        <p:nvSpPr>
          <p:cNvPr id="18464" name="Line 32"/>
          <p:cNvSpPr>
            <a:spLocks noChangeShapeType="1"/>
          </p:cNvSpPr>
          <p:nvPr/>
        </p:nvSpPr>
        <p:spPr bwMode="auto">
          <a:xfrm>
            <a:off x="2892425" y="5362575"/>
            <a:ext cx="612775" cy="631825"/>
          </a:xfrm>
          <a:prstGeom prst="line">
            <a:avLst/>
          </a:prstGeom>
          <a:noFill/>
          <a:ln w="38100">
            <a:solidFill>
              <a:schemeClr val="bg1"/>
            </a:solidFill>
            <a:round/>
            <a:headEnd/>
            <a:tailEnd type="triangle" w="med" len="med"/>
          </a:ln>
        </p:spPr>
        <p:txBody>
          <a:bodyPr/>
          <a:lstStyle/>
          <a:p>
            <a:endParaRPr lang="it-IT"/>
          </a:p>
        </p:txBody>
      </p:sp>
      <p:sp>
        <p:nvSpPr>
          <p:cNvPr id="18465" name="Line 33"/>
          <p:cNvSpPr>
            <a:spLocks noChangeShapeType="1"/>
          </p:cNvSpPr>
          <p:nvPr/>
        </p:nvSpPr>
        <p:spPr bwMode="auto">
          <a:xfrm>
            <a:off x="6472238" y="5878513"/>
            <a:ext cx="250825" cy="287337"/>
          </a:xfrm>
          <a:prstGeom prst="line">
            <a:avLst/>
          </a:prstGeom>
          <a:noFill/>
          <a:ln w="38100">
            <a:solidFill>
              <a:schemeClr val="bg1"/>
            </a:solidFill>
            <a:round/>
            <a:headEnd/>
            <a:tailEnd type="triangle" w="med" len="med"/>
          </a:ln>
        </p:spPr>
        <p:txBody>
          <a:bodyPr/>
          <a:lstStyle/>
          <a:p>
            <a:endParaRPr lang="it-IT"/>
          </a:p>
        </p:txBody>
      </p:sp>
      <p:sp>
        <p:nvSpPr>
          <p:cNvPr id="18466" name="Line 34"/>
          <p:cNvSpPr>
            <a:spLocks noChangeShapeType="1"/>
          </p:cNvSpPr>
          <p:nvPr/>
        </p:nvSpPr>
        <p:spPr bwMode="auto">
          <a:xfrm flipH="1">
            <a:off x="5391150" y="4119563"/>
            <a:ext cx="481013" cy="495300"/>
          </a:xfrm>
          <a:prstGeom prst="line">
            <a:avLst/>
          </a:prstGeom>
          <a:noFill/>
          <a:ln w="28575">
            <a:solidFill>
              <a:schemeClr val="bg1"/>
            </a:solidFill>
            <a:prstDash val="dash"/>
            <a:round/>
            <a:headEnd/>
            <a:tailEnd type="triangle" w="med" len="med"/>
          </a:ln>
        </p:spPr>
        <p:txBody>
          <a:bodyPr/>
          <a:lstStyle/>
          <a:p>
            <a:endParaRPr lang="it-IT"/>
          </a:p>
        </p:txBody>
      </p:sp>
      <p:sp>
        <p:nvSpPr>
          <p:cNvPr id="18467" name="Text Box 35"/>
          <p:cNvSpPr txBox="1">
            <a:spLocks noChangeArrowheads="1"/>
          </p:cNvSpPr>
          <p:nvPr/>
        </p:nvSpPr>
        <p:spPr bwMode="auto">
          <a:xfrm>
            <a:off x="4841875" y="4614863"/>
            <a:ext cx="646113"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PKC</a:t>
            </a:r>
          </a:p>
        </p:txBody>
      </p:sp>
      <p:sp>
        <p:nvSpPr>
          <p:cNvPr id="18468" name="Line 36"/>
          <p:cNvSpPr>
            <a:spLocks noChangeShapeType="1"/>
          </p:cNvSpPr>
          <p:nvPr/>
        </p:nvSpPr>
        <p:spPr bwMode="auto">
          <a:xfrm flipH="1">
            <a:off x="4098925" y="4932363"/>
            <a:ext cx="806450" cy="1033462"/>
          </a:xfrm>
          <a:prstGeom prst="line">
            <a:avLst/>
          </a:prstGeom>
          <a:noFill/>
          <a:ln w="38100">
            <a:solidFill>
              <a:schemeClr val="bg1"/>
            </a:solidFill>
            <a:prstDash val="dash"/>
            <a:round/>
            <a:headEnd/>
            <a:tailEnd type="triangle" w="med" len="med"/>
          </a:ln>
        </p:spPr>
        <p:txBody>
          <a:bodyPr/>
          <a:lstStyle/>
          <a:p>
            <a:endParaRPr lang="it-IT"/>
          </a:p>
        </p:txBody>
      </p:sp>
      <p:sp>
        <p:nvSpPr>
          <p:cNvPr id="18469" name="Line 37"/>
          <p:cNvSpPr>
            <a:spLocks noChangeShapeType="1"/>
          </p:cNvSpPr>
          <p:nvPr/>
        </p:nvSpPr>
        <p:spPr bwMode="auto">
          <a:xfrm>
            <a:off x="5414963" y="4933950"/>
            <a:ext cx="512762" cy="1195388"/>
          </a:xfrm>
          <a:prstGeom prst="line">
            <a:avLst/>
          </a:prstGeom>
          <a:noFill/>
          <a:ln w="38100">
            <a:solidFill>
              <a:schemeClr val="bg1"/>
            </a:solidFill>
            <a:prstDash val="dash"/>
            <a:round/>
            <a:headEnd/>
            <a:tailEnd/>
          </a:ln>
        </p:spPr>
        <p:txBody>
          <a:bodyPr/>
          <a:lstStyle/>
          <a:p>
            <a:endParaRPr lang="it-IT"/>
          </a:p>
        </p:txBody>
      </p:sp>
      <p:sp>
        <p:nvSpPr>
          <p:cNvPr id="18470" name="Line 38"/>
          <p:cNvSpPr>
            <a:spLocks noChangeShapeType="1"/>
          </p:cNvSpPr>
          <p:nvPr/>
        </p:nvSpPr>
        <p:spPr bwMode="auto">
          <a:xfrm flipV="1">
            <a:off x="5811838" y="6057900"/>
            <a:ext cx="228600" cy="107950"/>
          </a:xfrm>
          <a:prstGeom prst="line">
            <a:avLst/>
          </a:prstGeom>
          <a:noFill/>
          <a:ln w="38100">
            <a:solidFill>
              <a:schemeClr val="bg1"/>
            </a:solidFill>
            <a:round/>
            <a:headEnd/>
            <a:tailEnd/>
          </a:ln>
        </p:spPr>
        <p:txBody>
          <a:bodyPr/>
          <a:lstStyle/>
          <a:p>
            <a:endParaRPr lang="it-IT"/>
          </a:p>
        </p:txBody>
      </p:sp>
      <p:sp>
        <p:nvSpPr>
          <p:cNvPr id="18471" name="Text Box 39"/>
          <p:cNvSpPr txBox="1">
            <a:spLocks noChangeArrowheads="1"/>
          </p:cNvSpPr>
          <p:nvPr/>
        </p:nvSpPr>
        <p:spPr bwMode="auto">
          <a:xfrm>
            <a:off x="4303713" y="5078413"/>
            <a:ext cx="314325" cy="366712"/>
          </a:xfrm>
          <a:prstGeom prst="rect">
            <a:avLst/>
          </a:prstGeom>
          <a:noFill/>
          <a:ln w="9525">
            <a:noFill/>
            <a:miter lim="800000"/>
            <a:headEnd/>
            <a:tailEnd/>
          </a:ln>
        </p:spPr>
        <p:txBody>
          <a:bodyPr wrap="none">
            <a:spAutoFit/>
          </a:bodyPr>
          <a:lstStyle/>
          <a:p>
            <a:pPr algn="ctr"/>
            <a:r>
              <a:rPr lang="it-IT" sz="1800" b="1">
                <a:solidFill>
                  <a:schemeClr val="bg1"/>
                </a:solidFill>
                <a:latin typeface="Tahoma" pitchFamily="34" charset="0"/>
                <a:cs typeface="Arial"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84150"/>
            <a:ext cx="9144000" cy="685800"/>
          </a:xfrm>
          <a:prstGeom prst="rect">
            <a:avLst/>
          </a:prstGeom>
          <a:noFill/>
          <a:ln w="9525">
            <a:noFill/>
            <a:miter lim="800000"/>
            <a:headEnd/>
            <a:tailEnd/>
          </a:ln>
          <a:effectLst/>
        </p:spPr>
        <p:txBody>
          <a:bodyPr anchor="ctr"/>
          <a:lstStyle/>
          <a:p>
            <a:pPr algn="ctr">
              <a:defRPr/>
            </a:pPr>
            <a:r>
              <a:rPr lang="it-IT" sz="2800" b="1" dirty="0">
                <a:solidFill>
                  <a:srgbClr val="FFFF00"/>
                </a:solidFill>
                <a:effectLst>
                  <a:outerShdw blurRad="38100" dist="38100" dir="2700000" algn="tl">
                    <a:srgbClr val="000000"/>
                  </a:outerShdw>
                </a:effectLst>
                <a:latin typeface="Arial" charset="0"/>
                <a:ea typeface="+mn-ea"/>
              </a:rPr>
              <a:t>Fisiopatologia della RTH</a:t>
            </a:r>
            <a:endParaRPr lang="it-IT" sz="2800" b="1" dirty="0">
              <a:solidFill>
                <a:srgbClr val="FFFF00"/>
              </a:solidFill>
              <a:effectLst>
                <a:outerShdw blurRad="38100" dist="38100" dir="2700000" algn="tl">
                  <a:srgbClr val="000000"/>
                </a:outerShdw>
              </a:effectLst>
              <a:ea typeface="+mn-ea"/>
            </a:endParaRPr>
          </a:p>
        </p:txBody>
      </p:sp>
      <p:sp>
        <p:nvSpPr>
          <p:cNvPr id="6" name="Oval 3"/>
          <p:cNvSpPr>
            <a:spLocks noChangeArrowheads="1"/>
          </p:cNvSpPr>
          <p:nvPr/>
        </p:nvSpPr>
        <p:spPr bwMode="auto">
          <a:xfrm>
            <a:off x="1393825" y="1181100"/>
            <a:ext cx="1150938" cy="685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mn-ea"/>
              </a:rPr>
              <a:t>TRH</a:t>
            </a:r>
            <a:endParaRPr lang="it-IT">
              <a:solidFill>
                <a:schemeClr val="bg1"/>
              </a:solidFill>
              <a:ea typeface="+mn-ea"/>
            </a:endParaRPr>
          </a:p>
        </p:txBody>
      </p:sp>
      <p:sp>
        <p:nvSpPr>
          <p:cNvPr id="7" name="Oval 4"/>
          <p:cNvSpPr>
            <a:spLocks noChangeArrowheads="1"/>
          </p:cNvSpPr>
          <p:nvPr/>
        </p:nvSpPr>
        <p:spPr bwMode="auto">
          <a:xfrm>
            <a:off x="1393825" y="2552700"/>
            <a:ext cx="1150938" cy="685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mn-ea"/>
              </a:rPr>
              <a:t>TSH</a:t>
            </a:r>
            <a:endParaRPr lang="it-IT">
              <a:solidFill>
                <a:schemeClr val="bg1"/>
              </a:solidFill>
              <a:ea typeface="+mn-ea"/>
            </a:endParaRPr>
          </a:p>
        </p:txBody>
      </p:sp>
      <p:sp>
        <p:nvSpPr>
          <p:cNvPr id="8" name="Oval 5"/>
          <p:cNvSpPr>
            <a:spLocks noChangeArrowheads="1"/>
          </p:cNvSpPr>
          <p:nvPr/>
        </p:nvSpPr>
        <p:spPr bwMode="auto">
          <a:xfrm>
            <a:off x="1393825" y="3924300"/>
            <a:ext cx="1150938" cy="685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mn-ea"/>
              </a:rPr>
              <a:t>T3 T4</a:t>
            </a:r>
            <a:endParaRPr lang="it-IT">
              <a:solidFill>
                <a:schemeClr val="bg1"/>
              </a:solidFill>
              <a:ea typeface="+mn-ea"/>
            </a:endParaRPr>
          </a:p>
        </p:txBody>
      </p:sp>
      <p:sp>
        <p:nvSpPr>
          <p:cNvPr id="9" name="Oval 6"/>
          <p:cNvSpPr>
            <a:spLocks noChangeArrowheads="1"/>
          </p:cNvSpPr>
          <p:nvPr/>
        </p:nvSpPr>
        <p:spPr bwMode="auto">
          <a:xfrm>
            <a:off x="1019175" y="5334000"/>
            <a:ext cx="1868488" cy="1066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mn-ea"/>
              </a:rPr>
              <a:t>Periferic</a:t>
            </a:r>
          </a:p>
          <a:p>
            <a:pPr algn="ctr" eaLnBrk="0" hangingPunct="0">
              <a:defRPr/>
            </a:pPr>
            <a:r>
              <a:rPr lang="it-IT" b="1">
                <a:solidFill>
                  <a:schemeClr val="bg1"/>
                </a:solidFill>
                <a:effectLst>
                  <a:outerShdw blurRad="38100" dist="38100" dir="2700000" algn="tl">
                    <a:srgbClr val="000000"/>
                  </a:outerShdw>
                </a:effectLst>
                <a:latin typeface="Arial" charset="0"/>
                <a:ea typeface="+mn-ea"/>
              </a:rPr>
              <a:t>tissues</a:t>
            </a:r>
            <a:endParaRPr lang="it-IT">
              <a:ea typeface="+mn-ea"/>
            </a:endParaRPr>
          </a:p>
        </p:txBody>
      </p:sp>
      <p:sp>
        <p:nvSpPr>
          <p:cNvPr id="48135" name="Line 7"/>
          <p:cNvSpPr>
            <a:spLocks noChangeShapeType="1"/>
          </p:cNvSpPr>
          <p:nvPr/>
        </p:nvSpPr>
        <p:spPr bwMode="auto">
          <a:xfrm>
            <a:off x="1970088" y="1943100"/>
            <a:ext cx="0" cy="533400"/>
          </a:xfrm>
          <a:prstGeom prst="line">
            <a:avLst/>
          </a:prstGeom>
          <a:noFill/>
          <a:ln w="28575">
            <a:solidFill>
              <a:schemeClr val="bg1"/>
            </a:solidFill>
            <a:round/>
            <a:headEnd/>
            <a:tailEnd type="triangle" w="med" len="med"/>
          </a:ln>
        </p:spPr>
        <p:txBody>
          <a:bodyPr wrap="none" anchor="ctr"/>
          <a:lstStyle/>
          <a:p>
            <a:endParaRPr lang="it-IT"/>
          </a:p>
        </p:txBody>
      </p:sp>
      <p:sp>
        <p:nvSpPr>
          <p:cNvPr id="48136" name="Line 8"/>
          <p:cNvSpPr>
            <a:spLocks noChangeShapeType="1"/>
          </p:cNvSpPr>
          <p:nvPr/>
        </p:nvSpPr>
        <p:spPr bwMode="auto">
          <a:xfrm>
            <a:off x="1731963" y="3295650"/>
            <a:ext cx="0" cy="533400"/>
          </a:xfrm>
          <a:prstGeom prst="line">
            <a:avLst/>
          </a:prstGeom>
          <a:noFill/>
          <a:ln w="28575">
            <a:solidFill>
              <a:schemeClr val="bg1"/>
            </a:solidFill>
            <a:round/>
            <a:headEnd/>
            <a:tailEnd type="triangle" w="med" len="med"/>
          </a:ln>
        </p:spPr>
        <p:txBody>
          <a:bodyPr wrap="none" anchor="ctr"/>
          <a:lstStyle/>
          <a:p>
            <a:endParaRPr lang="it-IT"/>
          </a:p>
        </p:txBody>
      </p:sp>
      <p:sp>
        <p:nvSpPr>
          <p:cNvPr id="48137" name="Line 9"/>
          <p:cNvSpPr>
            <a:spLocks noChangeShapeType="1"/>
          </p:cNvSpPr>
          <p:nvPr/>
        </p:nvSpPr>
        <p:spPr bwMode="auto">
          <a:xfrm flipH="1" flipV="1">
            <a:off x="2206625" y="3314700"/>
            <a:ext cx="0" cy="533400"/>
          </a:xfrm>
          <a:prstGeom prst="line">
            <a:avLst/>
          </a:prstGeom>
          <a:noFill/>
          <a:ln w="28575">
            <a:solidFill>
              <a:schemeClr val="bg1"/>
            </a:solidFill>
            <a:round/>
            <a:headEnd/>
            <a:tailEnd type="triangle" w="med" len="med"/>
          </a:ln>
        </p:spPr>
        <p:txBody>
          <a:bodyPr wrap="none" anchor="ctr"/>
          <a:lstStyle/>
          <a:p>
            <a:endParaRPr lang="it-IT"/>
          </a:p>
        </p:txBody>
      </p:sp>
      <p:sp>
        <p:nvSpPr>
          <p:cNvPr id="48138" name="Line 10"/>
          <p:cNvSpPr>
            <a:spLocks noChangeShapeType="1"/>
          </p:cNvSpPr>
          <p:nvPr/>
        </p:nvSpPr>
        <p:spPr bwMode="auto">
          <a:xfrm>
            <a:off x="2946400" y="1485900"/>
            <a:ext cx="0" cy="2819400"/>
          </a:xfrm>
          <a:prstGeom prst="line">
            <a:avLst/>
          </a:prstGeom>
          <a:noFill/>
          <a:ln w="19050">
            <a:solidFill>
              <a:schemeClr val="bg1"/>
            </a:solidFill>
            <a:round/>
            <a:headEnd/>
            <a:tailEnd/>
          </a:ln>
        </p:spPr>
        <p:txBody>
          <a:bodyPr wrap="none" anchor="ctr"/>
          <a:lstStyle/>
          <a:p>
            <a:endParaRPr lang="it-IT"/>
          </a:p>
        </p:txBody>
      </p:sp>
      <p:sp>
        <p:nvSpPr>
          <p:cNvPr id="48139" name="Line 11"/>
          <p:cNvSpPr>
            <a:spLocks noChangeShapeType="1"/>
          </p:cNvSpPr>
          <p:nvPr/>
        </p:nvSpPr>
        <p:spPr bwMode="auto">
          <a:xfrm>
            <a:off x="2619375" y="1479550"/>
            <a:ext cx="331788" cy="6350"/>
          </a:xfrm>
          <a:prstGeom prst="line">
            <a:avLst/>
          </a:prstGeom>
          <a:noFill/>
          <a:ln w="19050">
            <a:solidFill>
              <a:schemeClr val="bg1"/>
            </a:solidFill>
            <a:round/>
            <a:headEnd type="triangle" w="med" len="med"/>
            <a:tailEnd/>
          </a:ln>
        </p:spPr>
        <p:txBody>
          <a:bodyPr wrap="none" anchor="ctr"/>
          <a:lstStyle/>
          <a:p>
            <a:endParaRPr lang="it-IT"/>
          </a:p>
        </p:txBody>
      </p:sp>
      <p:sp>
        <p:nvSpPr>
          <p:cNvPr id="48140" name="Line 12"/>
          <p:cNvSpPr>
            <a:spLocks noChangeShapeType="1"/>
          </p:cNvSpPr>
          <p:nvPr/>
        </p:nvSpPr>
        <p:spPr bwMode="auto">
          <a:xfrm>
            <a:off x="2619375" y="4286250"/>
            <a:ext cx="331788" cy="6350"/>
          </a:xfrm>
          <a:prstGeom prst="line">
            <a:avLst/>
          </a:prstGeom>
          <a:noFill/>
          <a:ln w="19050">
            <a:solidFill>
              <a:schemeClr val="bg1"/>
            </a:solidFill>
            <a:round/>
            <a:headEnd/>
            <a:tailEnd/>
          </a:ln>
        </p:spPr>
        <p:txBody>
          <a:bodyPr wrap="none" anchor="ctr"/>
          <a:lstStyle/>
          <a:p>
            <a:endParaRPr lang="it-IT"/>
          </a:p>
        </p:txBody>
      </p:sp>
      <p:sp>
        <p:nvSpPr>
          <p:cNvPr id="48141" name="Line 13"/>
          <p:cNvSpPr>
            <a:spLocks noChangeShapeType="1"/>
          </p:cNvSpPr>
          <p:nvPr/>
        </p:nvSpPr>
        <p:spPr bwMode="auto">
          <a:xfrm>
            <a:off x="1970088" y="4686300"/>
            <a:ext cx="0" cy="533400"/>
          </a:xfrm>
          <a:prstGeom prst="line">
            <a:avLst/>
          </a:prstGeom>
          <a:noFill/>
          <a:ln w="28575">
            <a:solidFill>
              <a:schemeClr val="bg1"/>
            </a:solidFill>
            <a:round/>
            <a:headEnd/>
            <a:tailEnd type="triangle" w="med" len="med"/>
          </a:ln>
        </p:spPr>
        <p:txBody>
          <a:bodyPr wrap="none" anchor="ctr"/>
          <a:lstStyle/>
          <a:p>
            <a:endParaRPr lang="it-IT"/>
          </a:p>
        </p:txBody>
      </p:sp>
      <p:sp>
        <p:nvSpPr>
          <p:cNvPr id="48142" name="Oval 14"/>
          <p:cNvSpPr>
            <a:spLocks noChangeArrowheads="1"/>
          </p:cNvSpPr>
          <p:nvPr/>
        </p:nvSpPr>
        <p:spPr bwMode="auto">
          <a:xfrm>
            <a:off x="2595563" y="2724150"/>
            <a:ext cx="322262"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48143" name="Oval 15"/>
          <p:cNvSpPr>
            <a:spLocks noChangeArrowheads="1"/>
          </p:cNvSpPr>
          <p:nvPr/>
        </p:nvSpPr>
        <p:spPr bwMode="auto">
          <a:xfrm>
            <a:off x="2274888" y="3443288"/>
            <a:ext cx="320675"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48144" name="Oval 16"/>
          <p:cNvSpPr>
            <a:spLocks noChangeArrowheads="1"/>
          </p:cNvSpPr>
          <p:nvPr/>
        </p:nvSpPr>
        <p:spPr bwMode="auto">
          <a:xfrm>
            <a:off x="1325563" y="3443288"/>
            <a:ext cx="322262"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48145" name="Oval 17"/>
          <p:cNvSpPr>
            <a:spLocks noChangeArrowheads="1"/>
          </p:cNvSpPr>
          <p:nvPr/>
        </p:nvSpPr>
        <p:spPr bwMode="auto">
          <a:xfrm>
            <a:off x="1563688" y="2057400"/>
            <a:ext cx="320675"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21" name="Oval 18"/>
          <p:cNvSpPr>
            <a:spLocks noChangeArrowheads="1"/>
          </p:cNvSpPr>
          <p:nvPr/>
        </p:nvSpPr>
        <p:spPr bwMode="auto">
          <a:xfrm>
            <a:off x="4170363" y="1181100"/>
            <a:ext cx="1152525" cy="685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ＭＳ Ｐゴシック" charset="0"/>
                <a:cs typeface="Arial" charset="0"/>
              </a:rPr>
              <a:t>↑</a:t>
            </a:r>
            <a:r>
              <a:rPr lang="it-IT" b="1">
                <a:solidFill>
                  <a:schemeClr val="bg1"/>
                </a:solidFill>
                <a:effectLst>
                  <a:outerShdw blurRad="38100" dist="38100" dir="2700000" algn="tl">
                    <a:srgbClr val="000000"/>
                  </a:outerShdw>
                </a:effectLst>
                <a:latin typeface="Arial" charset="0"/>
                <a:ea typeface="ＭＳ Ｐゴシック" charset="0"/>
              </a:rPr>
              <a:t>TRH</a:t>
            </a:r>
            <a:endParaRPr lang="it-IT">
              <a:solidFill>
                <a:schemeClr val="bg1"/>
              </a:solidFill>
              <a:latin typeface="Times New Roman" charset="0"/>
              <a:ea typeface="ＭＳ Ｐゴシック" charset="0"/>
            </a:endParaRPr>
          </a:p>
        </p:txBody>
      </p:sp>
      <p:sp>
        <p:nvSpPr>
          <p:cNvPr id="22" name="Oval 19"/>
          <p:cNvSpPr>
            <a:spLocks noChangeArrowheads="1"/>
          </p:cNvSpPr>
          <p:nvPr/>
        </p:nvSpPr>
        <p:spPr bwMode="auto">
          <a:xfrm>
            <a:off x="4170363" y="2552700"/>
            <a:ext cx="1152525" cy="685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ＭＳ Ｐゴシック" charset="0"/>
                <a:cs typeface="Arial" charset="0"/>
              </a:rPr>
              <a:t>↑</a:t>
            </a:r>
            <a:r>
              <a:rPr lang="it-IT" b="1">
                <a:solidFill>
                  <a:schemeClr val="bg1"/>
                </a:solidFill>
                <a:effectLst>
                  <a:outerShdw blurRad="38100" dist="38100" dir="2700000" algn="tl">
                    <a:srgbClr val="000000"/>
                  </a:outerShdw>
                </a:effectLst>
                <a:latin typeface="Arial" charset="0"/>
                <a:ea typeface="ＭＳ Ｐゴシック" charset="0"/>
              </a:rPr>
              <a:t>TSH</a:t>
            </a:r>
            <a:endParaRPr lang="it-IT">
              <a:solidFill>
                <a:schemeClr val="bg1"/>
              </a:solidFill>
              <a:latin typeface="Times New Roman" charset="0"/>
              <a:ea typeface="ＭＳ Ｐゴシック" charset="0"/>
            </a:endParaRPr>
          </a:p>
        </p:txBody>
      </p:sp>
      <p:sp>
        <p:nvSpPr>
          <p:cNvPr id="23" name="Oval 20"/>
          <p:cNvSpPr>
            <a:spLocks noChangeArrowheads="1"/>
          </p:cNvSpPr>
          <p:nvPr/>
        </p:nvSpPr>
        <p:spPr bwMode="auto">
          <a:xfrm>
            <a:off x="4170363" y="3924300"/>
            <a:ext cx="1152525" cy="685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ＭＳ Ｐゴシック" charset="0"/>
                <a:cs typeface="Arial" charset="0"/>
              </a:rPr>
              <a:t>↑T</a:t>
            </a:r>
            <a:r>
              <a:rPr lang="it-IT" b="1">
                <a:solidFill>
                  <a:schemeClr val="bg1"/>
                </a:solidFill>
                <a:effectLst>
                  <a:outerShdw blurRad="38100" dist="38100" dir="2700000" algn="tl">
                    <a:srgbClr val="000000"/>
                  </a:outerShdw>
                </a:effectLst>
                <a:latin typeface="Arial" charset="0"/>
                <a:ea typeface="ＭＳ Ｐゴシック" charset="0"/>
              </a:rPr>
              <a:t>3 T4</a:t>
            </a:r>
            <a:endParaRPr lang="it-IT">
              <a:solidFill>
                <a:schemeClr val="bg1"/>
              </a:solidFill>
              <a:latin typeface="Times New Roman" charset="0"/>
              <a:ea typeface="ＭＳ Ｐゴシック" charset="0"/>
            </a:endParaRPr>
          </a:p>
        </p:txBody>
      </p:sp>
      <p:sp>
        <p:nvSpPr>
          <p:cNvPr id="24" name="Oval 21"/>
          <p:cNvSpPr>
            <a:spLocks noChangeArrowheads="1"/>
          </p:cNvSpPr>
          <p:nvPr/>
        </p:nvSpPr>
        <p:spPr bwMode="auto">
          <a:xfrm>
            <a:off x="3833813" y="5334000"/>
            <a:ext cx="1828800" cy="1066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sz="1800" b="1">
                <a:solidFill>
                  <a:schemeClr val="bg1"/>
                </a:solidFill>
                <a:effectLst>
                  <a:outerShdw blurRad="38100" dist="38100" dir="2700000" algn="tl">
                    <a:srgbClr val="000000"/>
                  </a:outerShdw>
                </a:effectLst>
                <a:latin typeface="Arial" charset="0"/>
                <a:ea typeface="+mn-ea"/>
              </a:rPr>
              <a:t>Periferic</a:t>
            </a:r>
          </a:p>
          <a:p>
            <a:pPr algn="ctr" eaLnBrk="0" hangingPunct="0">
              <a:defRPr/>
            </a:pPr>
            <a:r>
              <a:rPr lang="it-IT" sz="1800" b="1">
                <a:solidFill>
                  <a:schemeClr val="bg1"/>
                </a:solidFill>
                <a:effectLst>
                  <a:outerShdw blurRad="38100" dist="38100" dir="2700000" algn="tl">
                    <a:srgbClr val="000000"/>
                  </a:outerShdw>
                </a:effectLst>
                <a:latin typeface="Arial" charset="0"/>
                <a:ea typeface="+mn-ea"/>
              </a:rPr>
              <a:t>tissues</a:t>
            </a:r>
            <a:endParaRPr lang="it-IT" sz="1800">
              <a:ea typeface="+mn-ea"/>
            </a:endParaRPr>
          </a:p>
        </p:txBody>
      </p:sp>
      <p:sp>
        <p:nvSpPr>
          <p:cNvPr id="48150" name="Line 22"/>
          <p:cNvSpPr>
            <a:spLocks noChangeShapeType="1"/>
          </p:cNvSpPr>
          <p:nvPr/>
        </p:nvSpPr>
        <p:spPr bwMode="auto">
          <a:xfrm>
            <a:off x="4746625" y="1943100"/>
            <a:ext cx="0" cy="533400"/>
          </a:xfrm>
          <a:prstGeom prst="line">
            <a:avLst/>
          </a:prstGeom>
          <a:noFill/>
          <a:ln w="57150">
            <a:solidFill>
              <a:srgbClr val="FFFF00"/>
            </a:solidFill>
            <a:round/>
            <a:headEnd/>
            <a:tailEnd type="triangle" w="med" len="med"/>
          </a:ln>
        </p:spPr>
        <p:txBody>
          <a:bodyPr wrap="none" anchor="ctr"/>
          <a:lstStyle/>
          <a:p>
            <a:endParaRPr lang="it-IT"/>
          </a:p>
        </p:txBody>
      </p:sp>
      <p:sp>
        <p:nvSpPr>
          <p:cNvPr id="48151" name="Line 23"/>
          <p:cNvSpPr>
            <a:spLocks noChangeShapeType="1"/>
          </p:cNvSpPr>
          <p:nvPr/>
        </p:nvSpPr>
        <p:spPr bwMode="auto">
          <a:xfrm>
            <a:off x="4510088" y="3295650"/>
            <a:ext cx="0" cy="533400"/>
          </a:xfrm>
          <a:prstGeom prst="line">
            <a:avLst/>
          </a:prstGeom>
          <a:noFill/>
          <a:ln w="57150">
            <a:solidFill>
              <a:srgbClr val="FFFF00"/>
            </a:solidFill>
            <a:round/>
            <a:headEnd/>
            <a:tailEnd type="triangle" w="med" len="med"/>
          </a:ln>
        </p:spPr>
        <p:txBody>
          <a:bodyPr wrap="none" anchor="ctr"/>
          <a:lstStyle/>
          <a:p>
            <a:endParaRPr lang="it-IT"/>
          </a:p>
        </p:txBody>
      </p:sp>
      <p:sp>
        <p:nvSpPr>
          <p:cNvPr id="48152" name="Line 24"/>
          <p:cNvSpPr>
            <a:spLocks noChangeShapeType="1"/>
          </p:cNvSpPr>
          <p:nvPr/>
        </p:nvSpPr>
        <p:spPr bwMode="auto">
          <a:xfrm flipH="1" flipV="1">
            <a:off x="4984750" y="3314700"/>
            <a:ext cx="0" cy="533400"/>
          </a:xfrm>
          <a:prstGeom prst="line">
            <a:avLst/>
          </a:prstGeom>
          <a:noFill/>
          <a:ln w="28575">
            <a:solidFill>
              <a:schemeClr val="bg1"/>
            </a:solidFill>
            <a:round/>
            <a:headEnd/>
            <a:tailEnd type="triangle" w="med" len="med"/>
          </a:ln>
        </p:spPr>
        <p:txBody>
          <a:bodyPr wrap="none" anchor="ctr"/>
          <a:lstStyle/>
          <a:p>
            <a:endParaRPr lang="it-IT"/>
          </a:p>
        </p:txBody>
      </p:sp>
      <p:sp>
        <p:nvSpPr>
          <p:cNvPr id="48153" name="Line 25"/>
          <p:cNvSpPr>
            <a:spLocks noChangeShapeType="1"/>
          </p:cNvSpPr>
          <p:nvPr/>
        </p:nvSpPr>
        <p:spPr bwMode="auto">
          <a:xfrm>
            <a:off x="5791200" y="1485900"/>
            <a:ext cx="0" cy="2819400"/>
          </a:xfrm>
          <a:prstGeom prst="line">
            <a:avLst/>
          </a:prstGeom>
          <a:noFill/>
          <a:ln w="19050">
            <a:solidFill>
              <a:schemeClr val="bg1"/>
            </a:solidFill>
            <a:round/>
            <a:headEnd/>
            <a:tailEnd/>
          </a:ln>
        </p:spPr>
        <p:txBody>
          <a:bodyPr wrap="none" anchor="ctr"/>
          <a:lstStyle/>
          <a:p>
            <a:endParaRPr lang="it-IT"/>
          </a:p>
        </p:txBody>
      </p:sp>
      <p:sp>
        <p:nvSpPr>
          <p:cNvPr id="48154" name="Line 26"/>
          <p:cNvSpPr>
            <a:spLocks noChangeShapeType="1"/>
          </p:cNvSpPr>
          <p:nvPr/>
        </p:nvSpPr>
        <p:spPr bwMode="auto">
          <a:xfrm>
            <a:off x="5464175" y="1479550"/>
            <a:ext cx="333375" cy="6350"/>
          </a:xfrm>
          <a:prstGeom prst="line">
            <a:avLst/>
          </a:prstGeom>
          <a:noFill/>
          <a:ln w="19050">
            <a:solidFill>
              <a:schemeClr val="bg1"/>
            </a:solidFill>
            <a:round/>
            <a:headEnd type="triangle" w="med" len="med"/>
            <a:tailEnd/>
          </a:ln>
        </p:spPr>
        <p:txBody>
          <a:bodyPr wrap="none" anchor="ctr"/>
          <a:lstStyle/>
          <a:p>
            <a:endParaRPr lang="it-IT"/>
          </a:p>
        </p:txBody>
      </p:sp>
      <p:sp>
        <p:nvSpPr>
          <p:cNvPr id="48155" name="Line 27"/>
          <p:cNvSpPr>
            <a:spLocks noChangeShapeType="1"/>
          </p:cNvSpPr>
          <p:nvPr/>
        </p:nvSpPr>
        <p:spPr bwMode="auto">
          <a:xfrm>
            <a:off x="5464175" y="4286250"/>
            <a:ext cx="333375" cy="6350"/>
          </a:xfrm>
          <a:prstGeom prst="line">
            <a:avLst/>
          </a:prstGeom>
          <a:noFill/>
          <a:ln w="19050">
            <a:solidFill>
              <a:schemeClr val="bg1"/>
            </a:solidFill>
            <a:round/>
            <a:headEnd/>
            <a:tailEnd/>
          </a:ln>
        </p:spPr>
        <p:txBody>
          <a:bodyPr wrap="none" anchor="ctr"/>
          <a:lstStyle/>
          <a:p>
            <a:endParaRPr lang="it-IT"/>
          </a:p>
        </p:txBody>
      </p:sp>
      <p:sp>
        <p:nvSpPr>
          <p:cNvPr id="48156" name="Line 28"/>
          <p:cNvSpPr>
            <a:spLocks noChangeShapeType="1"/>
          </p:cNvSpPr>
          <p:nvPr/>
        </p:nvSpPr>
        <p:spPr bwMode="auto">
          <a:xfrm>
            <a:off x="4746625" y="4686300"/>
            <a:ext cx="0" cy="533400"/>
          </a:xfrm>
          <a:prstGeom prst="line">
            <a:avLst/>
          </a:prstGeom>
          <a:noFill/>
          <a:ln w="57150">
            <a:solidFill>
              <a:srgbClr val="FFFF00"/>
            </a:solidFill>
            <a:round/>
            <a:headEnd/>
            <a:tailEnd type="triangle" w="med" len="med"/>
          </a:ln>
        </p:spPr>
        <p:txBody>
          <a:bodyPr wrap="none" anchor="ctr"/>
          <a:lstStyle/>
          <a:p>
            <a:endParaRPr lang="it-IT"/>
          </a:p>
        </p:txBody>
      </p:sp>
      <p:sp>
        <p:nvSpPr>
          <p:cNvPr id="48157" name="Oval 29"/>
          <p:cNvSpPr>
            <a:spLocks noChangeArrowheads="1"/>
          </p:cNvSpPr>
          <p:nvPr/>
        </p:nvSpPr>
        <p:spPr bwMode="auto">
          <a:xfrm>
            <a:off x="5441950" y="2724150"/>
            <a:ext cx="320675"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48158" name="Oval 30"/>
          <p:cNvSpPr>
            <a:spLocks noChangeArrowheads="1"/>
          </p:cNvSpPr>
          <p:nvPr/>
        </p:nvSpPr>
        <p:spPr bwMode="auto">
          <a:xfrm>
            <a:off x="5051425" y="3443288"/>
            <a:ext cx="322263"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48159" name="Oval 31"/>
          <p:cNvSpPr>
            <a:spLocks noChangeArrowheads="1"/>
          </p:cNvSpPr>
          <p:nvPr/>
        </p:nvSpPr>
        <p:spPr bwMode="auto">
          <a:xfrm>
            <a:off x="4103688" y="3443288"/>
            <a:ext cx="320675"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48160" name="Oval 32"/>
          <p:cNvSpPr>
            <a:spLocks noChangeArrowheads="1"/>
          </p:cNvSpPr>
          <p:nvPr/>
        </p:nvSpPr>
        <p:spPr bwMode="auto">
          <a:xfrm>
            <a:off x="4340225" y="2057400"/>
            <a:ext cx="322263"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grpSp>
        <p:nvGrpSpPr>
          <p:cNvPr id="48161" name="Group 33"/>
          <p:cNvGrpSpPr>
            <a:grpSpLocks/>
          </p:cNvGrpSpPr>
          <p:nvPr/>
        </p:nvGrpSpPr>
        <p:grpSpPr bwMode="auto">
          <a:xfrm>
            <a:off x="4492625" y="5219700"/>
            <a:ext cx="474663" cy="76200"/>
            <a:chOff x="2160" y="288"/>
            <a:chExt cx="336" cy="48"/>
          </a:xfrm>
        </p:grpSpPr>
        <p:sp>
          <p:nvSpPr>
            <p:cNvPr id="48195" name="Line 34"/>
            <p:cNvSpPr>
              <a:spLocks noChangeShapeType="1"/>
            </p:cNvSpPr>
            <p:nvPr/>
          </p:nvSpPr>
          <p:spPr bwMode="auto">
            <a:xfrm>
              <a:off x="2160" y="288"/>
              <a:ext cx="336" cy="0"/>
            </a:xfrm>
            <a:prstGeom prst="line">
              <a:avLst/>
            </a:prstGeom>
            <a:noFill/>
            <a:ln w="38100">
              <a:solidFill>
                <a:srgbClr val="FF6600"/>
              </a:solidFill>
              <a:round/>
              <a:headEnd/>
              <a:tailEnd/>
            </a:ln>
          </p:spPr>
          <p:txBody>
            <a:bodyPr wrap="none" anchor="ctr"/>
            <a:lstStyle/>
            <a:p>
              <a:endParaRPr lang="it-IT"/>
            </a:p>
          </p:txBody>
        </p:sp>
        <p:sp>
          <p:nvSpPr>
            <p:cNvPr id="48196" name="Line 35"/>
            <p:cNvSpPr>
              <a:spLocks noChangeShapeType="1"/>
            </p:cNvSpPr>
            <p:nvPr/>
          </p:nvSpPr>
          <p:spPr bwMode="auto">
            <a:xfrm>
              <a:off x="2160" y="336"/>
              <a:ext cx="336" cy="0"/>
            </a:xfrm>
            <a:prstGeom prst="line">
              <a:avLst/>
            </a:prstGeom>
            <a:noFill/>
            <a:ln w="38100">
              <a:solidFill>
                <a:srgbClr val="FF6600"/>
              </a:solidFill>
              <a:round/>
              <a:headEnd/>
              <a:tailEnd/>
            </a:ln>
          </p:spPr>
          <p:txBody>
            <a:bodyPr wrap="none" anchor="ctr"/>
            <a:lstStyle/>
            <a:p>
              <a:endParaRPr lang="it-IT"/>
            </a:p>
          </p:txBody>
        </p:sp>
      </p:grpSp>
      <p:grpSp>
        <p:nvGrpSpPr>
          <p:cNvPr id="48162" name="Group 36"/>
          <p:cNvGrpSpPr>
            <a:grpSpLocks/>
          </p:cNvGrpSpPr>
          <p:nvPr/>
        </p:nvGrpSpPr>
        <p:grpSpPr bwMode="auto">
          <a:xfrm rot="-5400000">
            <a:off x="5123657" y="1451768"/>
            <a:ext cx="533400" cy="68263"/>
            <a:chOff x="2160" y="288"/>
            <a:chExt cx="336" cy="48"/>
          </a:xfrm>
        </p:grpSpPr>
        <p:sp>
          <p:nvSpPr>
            <p:cNvPr id="48193" name="Line 37"/>
            <p:cNvSpPr>
              <a:spLocks noChangeShapeType="1"/>
            </p:cNvSpPr>
            <p:nvPr/>
          </p:nvSpPr>
          <p:spPr bwMode="auto">
            <a:xfrm>
              <a:off x="2160" y="288"/>
              <a:ext cx="336" cy="0"/>
            </a:xfrm>
            <a:prstGeom prst="line">
              <a:avLst/>
            </a:prstGeom>
            <a:noFill/>
            <a:ln w="38100">
              <a:solidFill>
                <a:srgbClr val="FF6600"/>
              </a:solidFill>
              <a:round/>
              <a:headEnd/>
              <a:tailEnd/>
            </a:ln>
          </p:spPr>
          <p:txBody>
            <a:bodyPr wrap="none" anchor="ctr"/>
            <a:lstStyle/>
            <a:p>
              <a:endParaRPr lang="it-IT"/>
            </a:p>
          </p:txBody>
        </p:sp>
        <p:sp>
          <p:nvSpPr>
            <p:cNvPr id="48194" name="Line 38"/>
            <p:cNvSpPr>
              <a:spLocks noChangeShapeType="1"/>
            </p:cNvSpPr>
            <p:nvPr/>
          </p:nvSpPr>
          <p:spPr bwMode="auto">
            <a:xfrm>
              <a:off x="2160" y="336"/>
              <a:ext cx="336" cy="0"/>
            </a:xfrm>
            <a:prstGeom prst="line">
              <a:avLst/>
            </a:prstGeom>
            <a:noFill/>
            <a:ln w="38100">
              <a:solidFill>
                <a:srgbClr val="FF6600"/>
              </a:solidFill>
              <a:round/>
              <a:headEnd/>
              <a:tailEnd/>
            </a:ln>
          </p:spPr>
          <p:txBody>
            <a:bodyPr wrap="none" anchor="ctr"/>
            <a:lstStyle/>
            <a:p>
              <a:endParaRPr lang="it-IT"/>
            </a:p>
          </p:txBody>
        </p:sp>
      </p:grpSp>
      <p:grpSp>
        <p:nvGrpSpPr>
          <p:cNvPr id="48163" name="Group 39"/>
          <p:cNvGrpSpPr>
            <a:grpSpLocks/>
          </p:cNvGrpSpPr>
          <p:nvPr/>
        </p:nvGrpSpPr>
        <p:grpSpPr bwMode="auto">
          <a:xfrm>
            <a:off x="4764088" y="3257550"/>
            <a:ext cx="474662" cy="76200"/>
            <a:chOff x="2160" y="288"/>
            <a:chExt cx="336" cy="48"/>
          </a:xfrm>
        </p:grpSpPr>
        <p:sp>
          <p:nvSpPr>
            <p:cNvPr id="48191" name="Line 40"/>
            <p:cNvSpPr>
              <a:spLocks noChangeShapeType="1"/>
            </p:cNvSpPr>
            <p:nvPr/>
          </p:nvSpPr>
          <p:spPr bwMode="auto">
            <a:xfrm>
              <a:off x="2160" y="288"/>
              <a:ext cx="336" cy="0"/>
            </a:xfrm>
            <a:prstGeom prst="line">
              <a:avLst/>
            </a:prstGeom>
            <a:noFill/>
            <a:ln w="38100">
              <a:solidFill>
                <a:srgbClr val="FF6600"/>
              </a:solidFill>
              <a:round/>
              <a:headEnd/>
              <a:tailEnd/>
            </a:ln>
          </p:spPr>
          <p:txBody>
            <a:bodyPr wrap="none" anchor="ctr"/>
            <a:lstStyle/>
            <a:p>
              <a:endParaRPr lang="it-IT"/>
            </a:p>
          </p:txBody>
        </p:sp>
        <p:sp>
          <p:nvSpPr>
            <p:cNvPr id="48192" name="Line 41"/>
            <p:cNvSpPr>
              <a:spLocks noChangeShapeType="1"/>
            </p:cNvSpPr>
            <p:nvPr/>
          </p:nvSpPr>
          <p:spPr bwMode="auto">
            <a:xfrm>
              <a:off x="2160" y="336"/>
              <a:ext cx="336" cy="0"/>
            </a:xfrm>
            <a:prstGeom prst="line">
              <a:avLst/>
            </a:prstGeom>
            <a:noFill/>
            <a:ln w="38100">
              <a:solidFill>
                <a:srgbClr val="FF6600"/>
              </a:solidFill>
              <a:round/>
              <a:headEnd/>
              <a:tailEnd/>
            </a:ln>
          </p:spPr>
          <p:txBody>
            <a:bodyPr wrap="none" anchor="ctr"/>
            <a:lstStyle/>
            <a:p>
              <a:endParaRPr lang="it-IT"/>
            </a:p>
          </p:txBody>
        </p:sp>
      </p:grpSp>
      <p:sp>
        <p:nvSpPr>
          <p:cNvPr id="45" name="Oval 42"/>
          <p:cNvSpPr>
            <a:spLocks noChangeArrowheads="1"/>
          </p:cNvSpPr>
          <p:nvPr/>
        </p:nvSpPr>
        <p:spPr bwMode="auto">
          <a:xfrm>
            <a:off x="6948488" y="1181100"/>
            <a:ext cx="1150937" cy="685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ＭＳ Ｐゴシック" charset="0"/>
                <a:cs typeface="Arial" charset="0"/>
              </a:rPr>
              <a:t>↑</a:t>
            </a:r>
            <a:r>
              <a:rPr lang="it-IT" b="1">
                <a:solidFill>
                  <a:schemeClr val="bg1"/>
                </a:solidFill>
                <a:effectLst>
                  <a:outerShdw blurRad="38100" dist="38100" dir="2700000" algn="tl">
                    <a:srgbClr val="000000"/>
                  </a:outerShdw>
                </a:effectLst>
                <a:latin typeface="Arial" charset="0"/>
                <a:ea typeface="ＭＳ Ｐゴシック" charset="0"/>
              </a:rPr>
              <a:t>TRH</a:t>
            </a:r>
            <a:endParaRPr lang="it-IT">
              <a:solidFill>
                <a:schemeClr val="bg1"/>
              </a:solidFill>
              <a:latin typeface="Times New Roman" charset="0"/>
              <a:ea typeface="ＭＳ Ｐゴシック" charset="0"/>
            </a:endParaRPr>
          </a:p>
        </p:txBody>
      </p:sp>
      <p:sp>
        <p:nvSpPr>
          <p:cNvPr id="46" name="Oval 43"/>
          <p:cNvSpPr>
            <a:spLocks noChangeArrowheads="1"/>
          </p:cNvSpPr>
          <p:nvPr/>
        </p:nvSpPr>
        <p:spPr bwMode="auto">
          <a:xfrm>
            <a:off x="6948488" y="2552700"/>
            <a:ext cx="1150937" cy="685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ＭＳ Ｐゴシック" charset="0"/>
                <a:cs typeface="Arial" charset="0"/>
              </a:rPr>
              <a:t>↑</a:t>
            </a:r>
            <a:r>
              <a:rPr lang="it-IT" b="1">
                <a:solidFill>
                  <a:schemeClr val="bg1"/>
                </a:solidFill>
                <a:effectLst>
                  <a:outerShdw blurRad="38100" dist="38100" dir="2700000" algn="tl">
                    <a:srgbClr val="000000"/>
                  </a:outerShdw>
                </a:effectLst>
                <a:latin typeface="Arial" charset="0"/>
                <a:ea typeface="ＭＳ Ｐゴシック" charset="0"/>
              </a:rPr>
              <a:t>TSH</a:t>
            </a:r>
            <a:endParaRPr lang="it-IT">
              <a:solidFill>
                <a:schemeClr val="bg1"/>
              </a:solidFill>
              <a:latin typeface="Times New Roman" charset="0"/>
              <a:ea typeface="ＭＳ Ｐゴシック" charset="0"/>
            </a:endParaRPr>
          </a:p>
        </p:txBody>
      </p:sp>
      <p:sp>
        <p:nvSpPr>
          <p:cNvPr id="47" name="Oval 44"/>
          <p:cNvSpPr>
            <a:spLocks noChangeArrowheads="1"/>
          </p:cNvSpPr>
          <p:nvPr/>
        </p:nvSpPr>
        <p:spPr bwMode="auto">
          <a:xfrm>
            <a:off x="6948488" y="3924300"/>
            <a:ext cx="1150937" cy="685800"/>
          </a:xfrm>
          <a:prstGeom prst="ellipse">
            <a:avLst/>
          </a:prstGeom>
          <a:solidFill>
            <a:srgbClr val="0066FF"/>
          </a:solidFill>
          <a:ln w="9525">
            <a:solidFill>
              <a:schemeClr val="bg1"/>
            </a:solidFill>
            <a:round/>
            <a:headEnd/>
            <a:tailEnd/>
          </a:ln>
          <a:effectLst/>
        </p:spPr>
        <p:txBody>
          <a:bodyPr wrap="none" anchor="ctr"/>
          <a:lstStyle/>
          <a:p>
            <a:pPr algn="ctr" eaLnBrk="0" hangingPunct="0">
              <a:defRPr/>
            </a:pPr>
            <a:r>
              <a:rPr lang="it-IT" b="1">
                <a:solidFill>
                  <a:schemeClr val="bg1"/>
                </a:solidFill>
                <a:effectLst>
                  <a:outerShdw blurRad="38100" dist="38100" dir="2700000" algn="tl">
                    <a:srgbClr val="000000"/>
                  </a:outerShdw>
                </a:effectLst>
                <a:latin typeface="Arial" charset="0"/>
                <a:ea typeface="ＭＳ Ｐゴシック" charset="0"/>
                <a:cs typeface="Arial" charset="0"/>
              </a:rPr>
              <a:t>↑</a:t>
            </a:r>
            <a:r>
              <a:rPr lang="it-IT" b="1">
                <a:solidFill>
                  <a:schemeClr val="bg1"/>
                </a:solidFill>
                <a:effectLst>
                  <a:outerShdw blurRad="38100" dist="38100" dir="2700000" algn="tl">
                    <a:srgbClr val="000000"/>
                  </a:outerShdw>
                </a:effectLst>
                <a:latin typeface="Arial" charset="0"/>
                <a:ea typeface="ＭＳ Ｐゴシック" charset="0"/>
              </a:rPr>
              <a:t>T3 T4</a:t>
            </a:r>
            <a:endParaRPr lang="it-IT">
              <a:solidFill>
                <a:schemeClr val="bg1"/>
              </a:solidFill>
              <a:latin typeface="Times New Roman" charset="0"/>
              <a:ea typeface="ＭＳ Ｐゴシック" charset="0"/>
            </a:endParaRPr>
          </a:p>
        </p:txBody>
      </p:sp>
      <p:sp>
        <p:nvSpPr>
          <p:cNvPr id="48" name="Oval 45"/>
          <p:cNvSpPr>
            <a:spLocks noChangeArrowheads="1"/>
          </p:cNvSpPr>
          <p:nvPr/>
        </p:nvSpPr>
        <p:spPr bwMode="auto">
          <a:xfrm>
            <a:off x="6554788" y="5334000"/>
            <a:ext cx="1930400" cy="1066800"/>
          </a:xfrm>
          <a:prstGeom prst="ellipse">
            <a:avLst/>
          </a:prstGeom>
          <a:solidFill>
            <a:srgbClr val="0066FF"/>
          </a:solidFill>
          <a:ln w="9525">
            <a:solidFill>
              <a:srgbClr val="FFFF00"/>
            </a:solidFill>
            <a:round/>
            <a:headEnd/>
            <a:tailEnd/>
          </a:ln>
          <a:effectLst/>
        </p:spPr>
        <p:txBody>
          <a:bodyPr wrap="none" anchor="ctr"/>
          <a:lstStyle/>
          <a:p>
            <a:pPr algn="ctr" eaLnBrk="0" hangingPunct="0">
              <a:defRPr/>
            </a:pPr>
            <a:r>
              <a:rPr lang="it-IT" b="1">
                <a:solidFill>
                  <a:srgbClr val="FFFF00"/>
                </a:solidFill>
                <a:effectLst>
                  <a:outerShdw blurRad="38100" dist="38100" dir="2700000" algn="tl">
                    <a:srgbClr val="000000"/>
                  </a:outerShdw>
                </a:effectLst>
                <a:latin typeface="Arial" charset="0"/>
                <a:ea typeface="+mn-ea"/>
              </a:rPr>
              <a:t>Periferic</a:t>
            </a:r>
          </a:p>
          <a:p>
            <a:pPr algn="ctr" eaLnBrk="0" hangingPunct="0">
              <a:defRPr/>
            </a:pPr>
            <a:r>
              <a:rPr lang="it-IT" b="1">
                <a:solidFill>
                  <a:srgbClr val="FFFF00"/>
                </a:solidFill>
                <a:effectLst>
                  <a:outerShdw blurRad="38100" dist="38100" dir="2700000" algn="tl">
                    <a:srgbClr val="000000"/>
                  </a:outerShdw>
                </a:effectLst>
                <a:latin typeface="Arial" charset="0"/>
                <a:ea typeface="+mn-ea"/>
              </a:rPr>
              <a:t>tissues</a:t>
            </a:r>
            <a:endParaRPr lang="it-IT">
              <a:solidFill>
                <a:srgbClr val="FFFF00"/>
              </a:solidFill>
              <a:ea typeface="+mn-ea"/>
            </a:endParaRPr>
          </a:p>
        </p:txBody>
      </p:sp>
      <p:sp>
        <p:nvSpPr>
          <p:cNvPr id="48168" name="Line 46"/>
          <p:cNvSpPr>
            <a:spLocks noChangeShapeType="1"/>
          </p:cNvSpPr>
          <p:nvPr/>
        </p:nvSpPr>
        <p:spPr bwMode="auto">
          <a:xfrm>
            <a:off x="7524750" y="1943100"/>
            <a:ext cx="0" cy="533400"/>
          </a:xfrm>
          <a:prstGeom prst="line">
            <a:avLst/>
          </a:prstGeom>
          <a:noFill/>
          <a:ln w="57150">
            <a:solidFill>
              <a:srgbClr val="FFFF00"/>
            </a:solidFill>
            <a:round/>
            <a:headEnd/>
            <a:tailEnd type="triangle" w="med" len="med"/>
          </a:ln>
        </p:spPr>
        <p:txBody>
          <a:bodyPr wrap="none" anchor="ctr"/>
          <a:lstStyle/>
          <a:p>
            <a:endParaRPr lang="it-IT"/>
          </a:p>
        </p:txBody>
      </p:sp>
      <p:sp>
        <p:nvSpPr>
          <p:cNvPr id="48169" name="Line 47"/>
          <p:cNvSpPr>
            <a:spLocks noChangeShapeType="1"/>
          </p:cNvSpPr>
          <p:nvPr/>
        </p:nvSpPr>
        <p:spPr bwMode="auto">
          <a:xfrm>
            <a:off x="7286625" y="3295650"/>
            <a:ext cx="0" cy="533400"/>
          </a:xfrm>
          <a:prstGeom prst="line">
            <a:avLst/>
          </a:prstGeom>
          <a:noFill/>
          <a:ln w="57150">
            <a:solidFill>
              <a:srgbClr val="FFFF00"/>
            </a:solidFill>
            <a:round/>
            <a:headEnd/>
            <a:tailEnd type="triangle" w="med" len="med"/>
          </a:ln>
        </p:spPr>
        <p:txBody>
          <a:bodyPr wrap="none" anchor="ctr"/>
          <a:lstStyle/>
          <a:p>
            <a:endParaRPr lang="it-IT"/>
          </a:p>
        </p:txBody>
      </p:sp>
      <p:sp>
        <p:nvSpPr>
          <p:cNvPr id="48170" name="Line 48"/>
          <p:cNvSpPr>
            <a:spLocks noChangeShapeType="1"/>
          </p:cNvSpPr>
          <p:nvPr/>
        </p:nvSpPr>
        <p:spPr bwMode="auto">
          <a:xfrm flipH="1" flipV="1">
            <a:off x="7761288" y="3314700"/>
            <a:ext cx="0" cy="533400"/>
          </a:xfrm>
          <a:prstGeom prst="line">
            <a:avLst/>
          </a:prstGeom>
          <a:noFill/>
          <a:ln w="28575">
            <a:solidFill>
              <a:schemeClr val="bg1"/>
            </a:solidFill>
            <a:round/>
            <a:headEnd/>
            <a:tailEnd type="triangle" w="med" len="med"/>
          </a:ln>
        </p:spPr>
        <p:txBody>
          <a:bodyPr wrap="none" anchor="ctr"/>
          <a:lstStyle/>
          <a:p>
            <a:endParaRPr lang="it-IT"/>
          </a:p>
        </p:txBody>
      </p:sp>
      <p:sp>
        <p:nvSpPr>
          <p:cNvPr id="48171" name="Line 49"/>
          <p:cNvSpPr>
            <a:spLocks noChangeShapeType="1"/>
          </p:cNvSpPr>
          <p:nvPr/>
        </p:nvSpPr>
        <p:spPr bwMode="auto">
          <a:xfrm>
            <a:off x="8569325" y="1485900"/>
            <a:ext cx="0" cy="2819400"/>
          </a:xfrm>
          <a:prstGeom prst="line">
            <a:avLst/>
          </a:prstGeom>
          <a:noFill/>
          <a:ln w="19050">
            <a:solidFill>
              <a:schemeClr val="bg1"/>
            </a:solidFill>
            <a:round/>
            <a:headEnd/>
            <a:tailEnd/>
          </a:ln>
        </p:spPr>
        <p:txBody>
          <a:bodyPr wrap="none" anchor="ctr"/>
          <a:lstStyle/>
          <a:p>
            <a:endParaRPr lang="it-IT"/>
          </a:p>
        </p:txBody>
      </p:sp>
      <p:sp>
        <p:nvSpPr>
          <p:cNvPr id="48172" name="Line 50"/>
          <p:cNvSpPr>
            <a:spLocks noChangeShapeType="1"/>
          </p:cNvSpPr>
          <p:nvPr/>
        </p:nvSpPr>
        <p:spPr bwMode="auto">
          <a:xfrm>
            <a:off x="8240713" y="1479550"/>
            <a:ext cx="333375" cy="6350"/>
          </a:xfrm>
          <a:prstGeom prst="line">
            <a:avLst/>
          </a:prstGeom>
          <a:noFill/>
          <a:ln w="19050">
            <a:solidFill>
              <a:schemeClr val="bg1"/>
            </a:solidFill>
            <a:round/>
            <a:headEnd type="triangle" w="med" len="med"/>
            <a:tailEnd/>
          </a:ln>
        </p:spPr>
        <p:txBody>
          <a:bodyPr wrap="none" anchor="ctr"/>
          <a:lstStyle/>
          <a:p>
            <a:endParaRPr lang="it-IT"/>
          </a:p>
        </p:txBody>
      </p:sp>
      <p:sp>
        <p:nvSpPr>
          <p:cNvPr id="48173" name="Line 51"/>
          <p:cNvSpPr>
            <a:spLocks noChangeShapeType="1"/>
          </p:cNvSpPr>
          <p:nvPr/>
        </p:nvSpPr>
        <p:spPr bwMode="auto">
          <a:xfrm>
            <a:off x="8240713" y="4286250"/>
            <a:ext cx="333375" cy="6350"/>
          </a:xfrm>
          <a:prstGeom prst="line">
            <a:avLst/>
          </a:prstGeom>
          <a:noFill/>
          <a:ln w="19050">
            <a:solidFill>
              <a:schemeClr val="bg1"/>
            </a:solidFill>
            <a:round/>
            <a:headEnd/>
            <a:tailEnd/>
          </a:ln>
        </p:spPr>
        <p:txBody>
          <a:bodyPr wrap="none" anchor="ctr"/>
          <a:lstStyle/>
          <a:p>
            <a:endParaRPr lang="it-IT"/>
          </a:p>
        </p:txBody>
      </p:sp>
      <p:sp>
        <p:nvSpPr>
          <p:cNvPr id="48174" name="Line 52"/>
          <p:cNvSpPr>
            <a:spLocks noChangeShapeType="1"/>
          </p:cNvSpPr>
          <p:nvPr/>
        </p:nvSpPr>
        <p:spPr bwMode="auto">
          <a:xfrm>
            <a:off x="7524750" y="4686300"/>
            <a:ext cx="0" cy="533400"/>
          </a:xfrm>
          <a:prstGeom prst="line">
            <a:avLst/>
          </a:prstGeom>
          <a:noFill/>
          <a:ln w="57150">
            <a:solidFill>
              <a:srgbClr val="FFFF00"/>
            </a:solidFill>
            <a:round/>
            <a:headEnd/>
            <a:tailEnd type="triangle" w="med" len="med"/>
          </a:ln>
        </p:spPr>
        <p:txBody>
          <a:bodyPr wrap="none" anchor="ctr"/>
          <a:lstStyle/>
          <a:p>
            <a:endParaRPr lang="it-IT"/>
          </a:p>
        </p:txBody>
      </p:sp>
      <p:sp>
        <p:nvSpPr>
          <p:cNvPr id="48175" name="Oval 53"/>
          <p:cNvSpPr>
            <a:spLocks noChangeArrowheads="1"/>
          </p:cNvSpPr>
          <p:nvPr/>
        </p:nvSpPr>
        <p:spPr bwMode="auto">
          <a:xfrm>
            <a:off x="8218488" y="2724150"/>
            <a:ext cx="322262"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48176" name="Oval 54"/>
          <p:cNvSpPr>
            <a:spLocks noChangeArrowheads="1"/>
          </p:cNvSpPr>
          <p:nvPr/>
        </p:nvSpPr>
        <p:spPr bwMode="auto">
          <a:xfrm>
            <a:off x="7829550" y="3443288"/>
            <a:ext cx="320675"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48177" name="Oval 55"/>
          <p:cNvSpPr>
            <a:spLocks noChangeArrowheads="1"/>
          </p:cNvSpPr>
          <p:nvPr/>
        </p:nvSpPr>
        <p:spPr bwMode="auto">
          <a:xfrm>
            <a:off x="6880225" y="3443288"/>
            <a:ext cx="322263"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sp>
        <p:nvSpPr>
          <p:cNvPr id="48178" name="Oval 56"/>
          <p:cNvSpPr>
            <a:spLocks noChangeArrowheads="1"/>
          </p:cNvSpPr>
          <p:nvPr/>
        </p:nvSpPr>
        <p:spPr bwMode="auto">
          <a:xfrm>
            <a:off x="7118350" y="2057400"/>
            <a:ext cx="320675" cy="323850"/>
          </a:xfrm>
          <a:prstGeom prst="ellipse">
            <a:avLst/>
          </a:prstGeom>
          <a:noFill/>
          <a:ln w="9525">
            <a:solidFill>
              <a:schemeClr val="bg1"/>
            </a:solidFill>
            <a:round/>
            <a:headEnd/>
            <a:tailEnd/>
          </a:ln>
        </p:spPr>
        <p:txBody>
          <a:bodyPr wrap="none" anchor="ctr"/>
          <a:lstStyle/>
          <a:p>
            <a:pPr algn="ctr" eaLnBrk="0" hangingPunct="0"/>
            <a:r>
              <a:rPr lang="it-IT">
                <a:solidFill>
                  <a:schemeClr val="bg1"/>
                </a:solidFill>
              </a:rPr>
              <a:t>+</a:t>
            </a:r>
          </a:p>
        </p:txBody>
      </p:sp>
      <p:grpSp>
        <p:nvGrpSpPr>
          <p:cNvPr id="48179" name="Group 57"/>
          <p:cNvGrpSpPr>
            <a:grpSpLocks/>
          </p:cNvGrpSpPr>
          <p:nvPr/>
        </p:nvGrpSpPr>
        <p:grpSpPr bwMode="auto">
          <a:xfrm rot="-5400000">
            <a:off x="7900988" y="1471612"/>
            <a:ext cx="533400" cy="66675"/>
            <a:chOff x="2160" y="288"/>
            <a:chExt cx="336" cy="48"/>
          </a:xfrm>
        </p:grpSpPr>
        <p:sp>
          <p:nvSpPr>
            <p:cNvPr id="48189" name="Line 58"/>
            <p:cNvSpPr>
              <a:spLocks noChangeShapeType="1"/>
            </p:cNvSpPr>
            <p:nvPr/>
          </p:nvSpPr>
          <p:spPr bwMode="auto">
            <a:xfrm>
              <a:off x="2160" y="288"/>
              <a:ext cx="336" cy="0"/>
            </a:xfrm>
            <a:prstGeom prst="line">
              <a:avLst/>
            </a:prstGeom>
            <a:noFill/>
            <a:ln w="38100">
              <a:solidFill>
                <a:srgbClr val="FF6600"/>
              </a:solidFill>
              <a:round/>
              <a:headEnd/>
              <a:tailEnd/>
            </a:ln>
          </p:spPr>
          <p:txBody>
            <a:bodyPr wrap="none" anchor="ctr"/>
            <a:lstStyle/>
            <a:p>
              <a:endParaRPr lang="it-IT"/>
            </a:p>
          </p:txBody>
        </p:sp>
        <p:sp>
          <p:nvSpPr>
            <p:cNvPr id="48190" name="Line 59"/>
            <p:cNvSpPr>
              <a:spLocks noChangeShapeType="1"/>
            </p:cNvSpPr>
            <p:nvPr/>
          </p:nvSpPr>
          <p:spPr bwMode="auto">
            <a:xfrm>
              <a:off x="2160" y="336"/>
              <a:ext cx="336" cy="0"/>
            </a:xfrm>
            <a:prstGeom prst="line">
              <a:avLst/>
            </a:prstGeom>
            <a:noFill/>
            <a:ln w="38100">
              <a:solidFill>
                <a:srgbClr val="FF6600"/>
              </a:solidFill>
              <a:round/>
              <a:headEnd/>
              <a:tailEnd/>
            </a:ln>
          </p:spPr>
          <p:txBody>
            <a:bodyPr wrap="none" anchor="ctr"/>
            <a:lstStyle/>
            <a:p>
              <a:endParaRPr lang="it-IT"/>
            </a:p>
          </p:txBody>
        </p:sp>
      </p:grpSp>
      <p:grpSp>
        <p:nvGrpSpPr>
          <p:cNvPr id="48180" name="Group 60"/>
          <p:cNvGrpSpPr>
            <a:grpSpLocks/>
          </p:cNvGrpSpPr>
          <p:nvPr/>
        </p:nvGrpSpPr>
        <p:grpSpPr bwMode="auto">
          <a:xfrm>
            <a:off x="7524750" y="3238500"/>
            <a:ext cx="473075" cy="76200"/>
            <a:chOff x="2160" y="288"/>
            <a:chExt cx="336" cy="48"/>
          </a:xfrm>
        </p:grpSpPr>
        <p:sp>
          <p:nvSpPr>
            <p:cNvPr id="48187" name="Line 61"/>
            <p:cNvSpPr>
              <a:spLocks noChangeShapeType="1"/>
            </p:cNvSpPr>
            <p:nvPr/>
          </p:nvSpPr>
          <p:spPr bwMode="auto">
            <a:xfrm>
              <a:off x="2160" y="288"/>
              <a:ext cx="336" cy="0"/>
            </a:xfrm>
            <a:prstGeom prst="line">
              <a:avLst/>
            </a:prstGeom>
            <a:noFill/>
            <a:ln w="38100">
              <a:solidFill>
                <a:srgbClr val="FF6600"/>
              </a:solidFill>
              <a:round/>
              <a:headEnd/>
              <a:tailEnd/>
            </a:ln>
          </p:spPr>
          <p:txBody>
            <a:bodyPr wrap="none" anchor="ctr"/>
            <a:lstStyle/>
            <a:p>
              <a:endParaRPr lang="it-IT"/>
            </a:p>
          </p:txBody>
        </p:sp>
        <p:sp>
          <p:nvSpPr>
            <p:cNvPr id="48188" name="Line 62"/>
            <p:cNvSpPr>
              <a:spLocks noChangeShapeType="1"/>
            </p:cNvSpPr>
            <p:nvPr/>
          </p:nvSpPr>
          <p:spPr bwMode="auto">
            <a:xfrm>
              <a:off x="2160" y="336"/>
              <a:ext cx="336" cy="0"/>
            </a:xfrm>
            <a:prstGeom prst="line">
              <a:avLst/>
            </a:prstGeom>
            <a:noFill/>
            <a:ln w="38100">
              <a:solidFill>
                <a:srgbClr val="FF6600"/>
              </a:solidFill>
              <a:round/>
              <a:headEnd/>
              <a:tailEnd/>
            </a:ln>
          </p:spPr>
          <p:txBody>
            <a:bodyPr wrap="none" anchor="ctr"/>
            <a:lstStyle/>
            <a:p>
              <a:endParaRPr lang="it-IT"/>
            </a:p>
          </p:txBody>
        </p:sp>
      </p:grpSp>
      <p:sp>
        <p:nvSpPr>
          <p:cNvPr id="66" name="Text Box 63"/>
          <p:cNvSpPr txBox="1">
            <a:spLocks noChangeArrowheads="1"/>
          </p:cNvSpPr>
          <p:nvPr/>
        </p:nvSpPr>
        <p:spPr bwMode="auto">
          <a:xfrm>
            <a:off x="128588" y="1270000"/>
            <a:ext cx="1149350" cy="366713"/>
          </a:xfrm>
          <a:prstGeom prst="rect">
            <a:avLst/>
          </a:prstGeom>
          <a:noFill/>
          <a:ln w="9525">
            <a:noFill/>
            <a:miter lim="800000"/>
            <a:headEnd/>
            <a:tailEnd/>
          </a:ln>
          <a:effectLst/>
        </p:spPr>
        <p:txBody>
          <a:bodyPr wrap="none">
            <a:spAutoFit/>
          </a:bodyPr>
          <a:lstStyle/>
          <a:p>
            <a:pPr eaLnBrk="0" hangingPunct="0"/>
            <a:r>
              <a:rPr lang="it-IT" sz="1800">
                <a:solidFill>
                  <a:schemeClr val="bg1"/>
                </a:solidFill>
                <a:effectLst>
                  <a:outerShdw blurRad="38100" dist="38100" dir="2700000" algn="tl">
                    <a:srgbClr val="000000"/>
                  </a:outerShdw>
                </a:effectLst>
                <a:latin typeface="Arial" pitchFamily="34" charset="0"/>
              </a:rPr>
              <a:t>Hypothal.</a:t>
            </a:r>
          </a:p>
        </p:txBody>
      </p:sp>
      <p:sp>
        <p:nvSpPr>
          <p:cNvPr id="67" name="Text Box 64"/>
          <p:cNvSpPr txBox="1">
            <a:spLocks noChangeArrowheads="1"/>
          </p:cNvSpPr>
          <p:nvPr/>
        </p:nvSpPr>
        <p:spPr bwMode="auto">
          <a:xfrm>
            <a:off x="274638" y="2641600"/>
            <a:ext cx="1009650" cy="366713"/>
          </a:xfrm>
          <a:prstGeom prst="rect">
            <a:avLst/>
          </a:prstGeom>
          <a:noFill/>
          <a:ln w="9525">
            <a:noFill/>
            <a:miter lim="800000"/>
            <a:headEnd/>
            <a:tailEnd/>
          </a:ln>
          <a:effectLst/>
        </p:spPr>
        <p:txBody>
          <a:bodyPr wrap="none">
            <a:spAutoFit/>
          </a:bodyPr>
          <a:lstStyle/>
          <a:p>
            <a:pPr eaLnBrk="0" hangingPunct="0"/>
            <a:r>
              <a:rPr lang="it-IT" sz="1800">
                <a:solidFill>
                  <a:schemeClr val="bg1"/>
                </a:solidFill>
                <a:effectLst>
                  <a:outerShdw blurRad="38100" dist="38100" dir="2700000" algn="tl">
                    <a:srgbClr val="000000"/>
                  </a:outerShdw>
                </a:effectLst>
                <a:latin typeface="Arial" pitchFamily="34" charset="0"/>
              </a:rPr>
              <a:t>Pituitary</a:t>
            </a:r>
          </a:p>
        </p:txBody>
      </p:sp>
      <p:sp>
        <p:nvSpPr>
          <p:cNvPr id="68" name="Text Box 65"/>
          <p:cNvSpPr txBox="1">
            <a:spLocks noChangeArrowheads="1"/>
          </p:cNvSpPr>
          <p:nvPr/>
        </p:nvSpPr>
        <p:spPr bwMode="auto">
          <a:xfrm>
            <a:off x="241300" y="4014788"/>
            <a:ext cx="946150" cy="366712"/>
          </a:xfrm>
          <a:prstGeom prst="rect">
            <a:avLst/>
          </a:prstGeom>
          <a:noFill/>
          <a:ln w="9525">
            <a:noFill/>
            <a:miter lim="800000"/>
            <a:headEnd/>
            <a:tailEnd/>
          </a:ln>
          <a:effectLst/>
        </p:spPr>
        <p:txBody>
          <a:bodyPr wrap="none">
            <a:spAutoFit/>
          </a:bodyPr>
          <a:lstStyle/>
          <a:p>
            <a:pPr eaLnBrk="0" hangingPunct="0"/>
            <a:r>
              <a:rPr lang="it-IT" sz="1800">
                <a:solidFill>
                  <a:schemeClr val="bg1"/>
                </a:solidFill>
                <a:effectLst>
                  <a:outerShdw blurRad="38100" dist="38100" dir="2700000" algn="tl">
                    <a:srgbClr val="000000"/>
                  </a:outerShdw>
                </a:effectLst>
                <a:latin typeface="Arial" pitchFamily="34" charset="0"/>
              </a:rPr>
              <a:t>Thyroid</a:t>
            </a:r>
          </a:p>
        </p:txBody>
      </p:sp>
      <p:sp>
        <p:nvSpPr>
          <p:cNvPr id="69" name="Text Box 66"/>
          <p:cNvSpPr txBox="1">
            <a:spLocks noChangeArrowheads="1"/>
          </p:cNvSpPr>
          <p:nvPr/>
        </p:nvSpPr>
        <p:spPr bwMode="auto">
          <a:xfrm>
            <a:off x="2090738" y="4594225"/>
            <a:ext cx="1300162" cy="396875"/>
          </a:xfrm>
          <a:prstGeom prst="rect">
            <a:avLst/>
          </a:prstGeom>
          <a:noFill/>
          <a:ln w="9525">
            <a:noFill/>
            <a:miter lim="800000"/>
            <a:headEnd/>
            <a:tailEnd/>
          </a:ln>
          <a:effectLst/>
        </p:spPr>
        <p:txBody>
          <a:bodyPr wrap="none">
            <a:spAutoFit/>
          </a:bodyPr>
          <a:lstStyle/>
          <a:p>
            <a:pPr eaLnBrk="0" hangingPunct="0"/>
            <a:r>
              <a:rPr lang="it-IT" sz="2000" b="1">
                <a:solidFill>
                  <a:schemeClr val="bg1"/>
                </a:solidFill>
                <a:effectLst>
                  <a:outerShdw blurRad="38100" dist="38100" dir="2700000" algn="tl">
                    <a:srgbClr val="000000"/>
                  </a:outerShdw>
                </a:effectLst>
                <a:latin typeface="Arial" pitchFamily="34" charset="0"/>
              </a:rPr>
              <a:t>NORMAL</a:t>
            </a:r>
          </a:p>
        </p:txBody>
      </p:sp>
      <p:sp>
        <p:nvSpPr>
          <p:cNvPr id="70" name="Text Box 67"/>
          <p:cNvSpPr txBox="1">
            <a:spLocks noChangeArrowheads="1"/>
          </p:cNvSpPr>
          <p:nvPr/>
        </p:nvSpPr>
        <p:spPr bwMode="auto">
          <a:xfrm>
            <a:off x="4894263" y="4610100"/>
            <a:ext cx="1492250" cy="708025"/>
          </a:xfrm>
          <a:prstGeom prst="rect">
            <a:avLst/>
          </a:prstGeom>
          <a:noFill/>
          <a:ln w="9525">
            <a:noFill/>
            <a:miter lim="800000"/>
            <a:headEnd/>
            <a:tailEnd/>
          </a:ln>
          <a:effectLst/>
        </p:spPr>
        <p:txBody>
          <a:bodyPr wrap="none">
            <a:spAutoFit/>
          </a:bodyPr>
          <a:lstStyle/>
          <a:p>
            <a:pPr eaLnBrk="0" hangingPunct="0"/>
            <a:r>
              <a:rPr lang="it-IT" sz="2000" b="1">
                <a:solidFill>
                  <a:schemeClr val="bg1"/>
                </a:solidFill>
                <a:effectLst>
                  <a:outerShdw blurRad="38100" dist="38100" dir="2700000" algn="tl">
                    <a:srgbClr val="000000"/>
                  </a:outerShdw>
                </a:effectLst>
                <a:latin typeface="Arial" pitchFamily="34" charset="0"/>
              </a:rPr>
              <a:t>GRTH</a:t>
            </a:r>
          </a:p>
          <a:p>
            <a:pPr eaLnBrk="0" hangingPunct="0"/>
            <a:r>
              <a:rPr lang="it-IT" sz="2000" b="1">
                <a:solidFill>
                  <a:schemeClr val="bg1"/>
                </a:solidFill>
                <a:effectLst>
                  <a:outerShdw blurRad="38100" dist="38100" dir="2700000" algn="tl">
                    <a:srgbClr val="000000"/>
                  </a:outerShdw>
                </a:effectLst>
                <a:latin typeface="Arial" pitchFamily="34" charset="0"/>
              </a:rPr>
              <a:t>(TR</a:t>
            </a:r>
            <a:r>
              <a:rPr lang="it-IT" sz="2000" b="1">
                <a:solidFill>
                  <a:schemeClr val="bg1"/>
                </a:solidFill>
                <a:effectLst>
                  <a:outerShdw blurRad="38100" dist="38100" dir="2700000" algn="tl">
                    <a:srgbClr val="000000"/>
                  </a:outerShdw>
                </a:effectLst>
                <a:latin typeface="Symbol" pitchFamily="18" charset="2"/>
              </a:rPr>
              <a:t>b</a:t>
            </a:r>
            <a:r>
              <a:rPr lang="it-IT" sz="2000" b="1">
                <a:solidFill>
                  <a:schemeClr val="bg1"/>
                </a:solidFill>
                <a:effectLst>
                  <a:outerShdw blurRad="38100" dist="38100" dir="2700000" algn="tl">
                    <a:srgbClr val="000000"/>
                  </a:outerShdw>
                </a:effectLst>
                <a:latin typeface="Arial" pitchFamily="34" charset="0"/>
              </a:rPr>
              <a:t>&gt;TR</a:t>
            </a:r>
            <a:r>
              <a:rPr lang="it-IT" sz="2000" b="1">
                <a:solidFill>
                  <a:schemeClr val="bg1"/>
                </a:solidFill>
                <a:effectLst>
                  <a:outerShdw blurRad="38100" dist="38100" dir="2700000" algn="tl">
                    <a:srgbClr val="000000"/>
                  </a:outerShdw>
                </a:effectLst>
                <a:latin typeface="Symbol" pitchFamily="18" charset="2"/>
              </a:rPr>
              <a:t>a</a:t>
            </a:r>
            <a:r>
              <a:rPr lang="it-IT" sz="2000" b="1">
                <a:solidFill>
                  <a:schemeClr val="bg1"/>
                </a:solidFill>
                <a:effectLst>
                  <a:outerShdw blurRad="38100" dist="38100" dir="2700000" algn="tl">
                    <a:srgbClr val="000000"/>
                  </a:outerShdw>
                </a:effectLst>
                <a:latin typeface="Arial" pitchFamily="34" charset="0"/>
              </a:rPr>
              <a:t>)</a:t>
            </a:r>
          </a:p>
        </p:txBody>
      </p:sp>
      <p:sp>
        <p:nvSpPr>
          <p:cNvPr id="71" name="Text Box 68"/>
          <p:cNvSpPr txBox="1">
            <a:spLocks noChangeArrowheads="1"/>
          </p:cNvSpPr>
          <p:nvPr/>
        </p:nvSpPr>
        <p:spPr bwMode="auto">
          <a:xfrm>
            <a:off x="7631113" y="4610100"/>
            <a:ext cx="1508125" cy="708025"/>
          </a:xfrm>
          <a:prstGeom prst="rect">
            <a:avLst/>
          </a:prstGeom>
          <a:noFill/>
          <a:ln w="9525">
            <a:noFill/>
            <a:miter lim="800000"/>
            <a:headEnd/>
            <a:tailEnd/>
          </a:ln>
          <a:effectLst/>
        </p:spPr>
        <p:txBody>
          <a:bodyPr wrap="none">
            <a:spAutoFit/>
          </a:bodyPr>
          <a:lstStyle/>
          <a:p>
            <a:pPr eaLnBrk="0" hangingPunct="0"/>
            <a:r>
              <a:rPr lang="it-IT" sz="2000" b="1">
                <a:solidFill>
                  <a:schemeClr val="bg1"/>
                </a:solidFill>
                <a:effectLst>
                  <a:outerShdw blurRad="38100" dist="38100" dir="2700000" algn="tl">
                    <a:srgbClr val="000000"/>
                  </a:outerShdw>
                </a:effectLst>
                <a:latin typeface="Arial" pitchFamily="34" charset="0"/>
              </a:rPr>
              <a:t>PRTH</a:t>
            </a:r>
          </a:p>
          <a:p>
            <a:pPr eaLnBrk="0" hangingPunct="0"/>
            <a:r>
              <a:rPr lang="it-IT" sz="2000" b="1">
                <a:solidFill>
                  <a:schemeClr val="bg1"/>
                </a:solidFill>
                <a:effectLst>
                  <a:outerShdw blurRad="38100" dist="38100" dir="2700000" algn="tl">
                    <a:srgbClr val="000000"/>
                  </a:outerShdw>
                </a:effectLst>
                <a:latin typeface="Arial" pitchFamily="34" charset="0"/>
              </a:rPr>
              <a:t>(TR</a:t>
            </a:r>
            <a:r>
              <a:rPr lang="it-IT" sz="2000" b="1">
                <a:solidFill>
                  <a:schemeClr val="bg1"/>
                </a:solidFill>
                <a:effectLst>
                  <a:outerShdw blurRad="38100" dist="38100" dir="2700000" algn="tl">
                    <a:srgbClr val="000000"/>
                  </a:outerShdw>
                </a:effectLst>
                <a:latin typeface="Symbol" pitchFamily="18" charset="2"/>
              </a:rPr>
              <a:t>a</a:t>
            </a:r>
            <a:r>
              <a:rPr lang="it-IT" sz="2000" b="1">
                <a:solidFill>
                  <a:schemeClr val="bg1"/>
                </a:solidFill>
                <a:effectLst>
                  <a:outerShdw blurRad="38100" dist="38100" dir="2700000" algn="tl">
                    <a:srgbClr val="000000"/>
                  </a:outerShdw>
                </a:effectLst>
                <a:latin typeface="Arial" pitchFamily="34" charset="0"/>
              </a:rPr>
              <a:t>&gt;TR</a:t>
            </a:r>
            <a:r>
              <a:rPr lang="it-IT" sz="2000" b="1">
                <a:solidFill>
                  <a:schemeClr val="bg1"/>
                </a:solidFill>
                <a:effectLst>
                  <a:outerShdw blurRad="38100" dist="38100" dir="2700000" algn="tl">
                    <a:srgbClr val="000000"/>
                  </a:outerShdw>
                </a:effectLst>
                <a:latin typeface="Symbol" pitchFamily="18" charset="2"/>
              </a:rPr>
              <a:t>b</a:t>
            </a:r>
            <a:r>
              <a:rPr lang="it-IT" sz="2000" b="1">
                <a:solidFill>
                  <a:schemeClr val="bg1"/>
                </a:solidFill>
                <a:effectLst>
                  <a:outerShdw blurRad="38100" dist="38100" dir="2700000" algn="tl">
                    <a:srgbClr val="000000"/>
                  </a:outerShdw>
                </a:effectLst>
                <a:latin typeface="Arial" pitchFamily="34"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76200"/>
            <a:ext cx="7772400" cy="935038"/>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Clinica della RTH</a:t>
            </a:r>
          </a:p>
        </p:txBody>
      </p:sp>
      <p:sp>
        <p:nvSpPr>
          <p:cNvPr id="49154" name="Segnaposto contenuto 2"/>
          <p:cNvSpPr txBox="1">
            <a:spLocks/>
          </p:cNvSpPr>
          <p:nvPr/>
        </p:nvSpPr>
        <p:spPr bwMode="auto">
          <a:xfrm>
            <a:off x="220663" y="723900"/>
            <a:ext cx="8686800" cy="4525963"/>
          </a:xfrm>
          <a:prstGeom prst="rect">
            <a:avLst/>
          </a:prstGeom>
          <a:noFill/>
          <a:ln w="9525">
            <a:noFill/>
            <a:miter lim="800000"/>
            <a:headEnd/>
            <a:tailEnd/>
          </a:ln>
        </p:spPr>
        <p:txBody>
          <a:bodyPr/>
          <a:lstStyle/>
          <a:p>
            <a:pPr marL="342900" indent="-342900" algn="just">
              <a:lnSpc>
                <a:spcPct val="150000"/>
              </a:lnSpc>
              <a:spcBef>
                <a:spcPct val="20000"/>
              </a:spcBef>
              <a:buFont typeface="Arial" pitchFamily="34" charset="0"/>
              <a:buChar char="•"/>
            </a:pPr>
            <a:r>
              <a:rPr lang="it-IT">
                <a:latin typeface="Arial" pitchFamily="34" charset="0"/>
                <a:cs typeface="Arial" pitchFamily="34" charset="0"/>
              </a:rPr>
              <a:t>Estrema variabilità di presentazione clinica con spettro sintomatologico continuo dall</a:t>
            </a:r>
            <a:r>
              <a:rPr lang="ja-JP" altLang="it-IT">
                <a:latin typeface="Arial" pitchFamily="34" charset="0"/>
                <a:cs typeface="Arial" pitchFamily="34" charset="0"/>
              </a:rPr>
              <a:t>’</a:t>
            </a:r>
            <a:r>
              <a:rPr lang="it-IT" altLang="ja-JP">
                <a:latin typeface="Arial" pitchFamily="34" charset="0"/>
                <a:cs typeface="Arial" pitchFamily="34" charset="0"/>
              </a:rPr>
              <a:t>ipotiroidismo all</a:t>
            </a:r>
            <a:r>
              <a:rPr lang="ja-JP" altLang="it-IT">
                <a:latin typeface="Arial" pitchFamily="34" charset="0"/>
                <a:cs typeface="Arial" pitchFamily="34" charset="0"/>
              </a:rPr>
              <a:t>’</a:t>
            </a:r>
            <a:r>
              <a:rPr lang="it-IT" altLang="ja-JP">
                <a:latin typeface="Arial" pitchFamily="34" charset="0"/>
                <a:cs typeface="Arial" pitchFamily="34" charset="0"/>
              </a:rPr>
              <a:t>ipertiroidismo 	</a:t>
            </a:r>
          </a:p>
          <a:p>
            <a:pPr marL="342900" indent="-342900" algn="just">
              <a:lnSpc>
                <a:spcPct val="150000"/>
              </a:lnSpc>
              <a:spcBef>
                <a:spcPct val="20000"/>
              </a:spcBef>
              <a:buFont typeface="Arial" pitchFamily="34" charset="0"/>
              <a:buChar char="•"/>
            </a:pPr>
            <a:endParaRPr lang="it-IT">
              <a:latin typeface="Arial" pitchFamily="34" charset="0"/>
              <a:cs typeface="Arial" pitchFamily="34" charset="0"/>
            </a:endParaRPr>
          </a:p>
        </p:txBody>
      </p:sp>
      <p:graphicFrame>
        <p:nvGraphicFramePr>
          <p:cNvPr id="5" name="Tabella 4"/>
          <p:cNvGraphicFramePr>
            <a:graphicFrameLocks noGrp="1"/>
          </p:cNvGraphicFramePr>
          <p:nvPr/>
        </p:nvGraphicFramePr>
        <p:xfrm>
          <a:off x="693738" y="2160588"/>
          <a:ext cx="7770812" cy="4573589"/>
        </p:xfrm>
        <a:graphic>
          <a:graphicData uri="http://schemas.openxmlformats.org/drawingml/2006/table">
            <a:tbl>
              <a:tblPr/>
              <a:tblGrid>
                <a:gridCol w="2963862"/>
                <a:gridCol w="4806950"/>
              </a:tblGrid>
              <a:tr h="50323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1" i="0" u="none" strike="noStrike" cap="none" normalizeH="0" baseline="0" smtClean="0">
                          <a:ln>
                            <a:noFill/>
                          </a:ln>
                          <a:solidFill>
                            <a:srgbClr val="FFFFFF"/>
                          </a:solidFill>
                          <a:effectLst/>
                          <a:latin typeface="Arial" pitchFamily="34" charset="0"/>
                          <a:ea typeface="ＭＳ Ｐゴシック" charset="-128"/>
                          <a:cs typeface="Arial" pitchFamily="34" charset="0"/>
                        </a:rPr>
                        <a:t>Organo o funzione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1" i="0" u="none" strike="noStrike" cap="none" normalizeH="0" baseline="0" smtClean="0">
                          <a:ln>
                            <a:noFill/>
                          </a:ln>
                          <a:solidFill>
                            <a:srgbClr val="FFFFFF"/>
                          </a:solidFill>
                          <a:effectLst/>
                          <a:latin typeface="Arial" pitchFamily="34" charset="0"/>
                          <a:ea typeface="ＭＳ Ｐゴシック" charset="-128"/>
                          <a:cs typeface="Arial" pitchFamily="34" charset="0"/>
                        </a:rPr>
                        <a:t>Reperto clinico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r>
              <a:tr h="50323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Tiroide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Gozzo (66-95)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r>
              <a:tr h="503238">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Cuore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Tachicardia (33-75)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r h="2149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Sistema nervoso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Disturbi emozionali (60), segni di iperattività (33-68), sindrome dell</a:t>
                      </a:r>
                      <a:r>
                        <a:rPr kumimoji="0" lang="ja-JP" alt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a:t>
                      </a:r>
                      <a:r>
                        <a:rPr kumimoji="0" lang="it-IT" altLang="ja-JP"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iperattività del bambino (40-60), ritardo mentale con IQ &lt; 70% (4-16%), sordità neuro-sensoriale (10-22)</a:t>
                      </a:r>
                      <a:endParaRPr kumimoji="0" 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r>
              <a:tr h="9144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Crescita e sviluppo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ea typeface="ＭＳ Ｐゴシック" charset="-128"/>
                          <a:cs typeface="Arial" pitchFamily="34" charset="0"/>
                        </a:rPr>
                        <a:t>Statura inferiore al 5° percentile (18-25), età ossea ritardata (29-47), basso BMI (33)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90500" y="157163"/>
            <a:ext cx="8721725" cy="936625"/>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Indagini di laboratorio nella RTH</a:t>
            </a:r>
          </a:p>
        </p:txBody>
      </p:sp>
      <p:sp>
        <p:nvSpPr>
          <p:cNvPr id="50178" name="Segnaposto contenuto 2"/>
          <p:cNvSpPr txBox="1">
            <a:spLocks/>
          </p:cNvSpPr>
          <p:nvPr/>
        </p:nvSpPr>
        <p:spPr bwMode="auto">
          <a:xfrm>
            <a:off x="396875" y="1050925"/>
            <a:ext cx="8351838" cy="4525963"/>
          </a:xfrm>
          <a:prstGeom prst="rect">
            <a:avLst/>
          </a:prstGeom>
          <a:noFill/>
          <a:ln w="9525">
            <a:noFill/>
            <a:miter lim="800000"/>
            <a:headEnd/>
            <a:tailEnd/>
          </a:ln>
        </p:spPr>
        <p:txBody>
          <a:bodyPr/>
          <a:lstStyle/>
          <a:p>
            <a:pPr marL="342900" indent="-342900" algn="just">
              <a:lnSpc>
                <a:spcPct val="150000"/>
              </a:lnSpc>
              <a:spcBef>
                <a:spcPct val="20000"/>
              </a:spcBef>
              <a:buFont typeface="Arial" pitchFamily="34" charset="0"/>
              <a:buChar char="•"/>
            </a:pPr>
            <a:r>
              <a:rPr lang="it-IT">
                <a:latin typeface="Arial" pitchFamily="34" charset="0"/>
                <a:cs typeface="Arial" pitchFamily="34" charset="0"/>
              </a:rPr>
              <a:t>TSH </a:t>
            </a:r>
            <a:r>
              <a:rPr lang="it-IT" b="1">
                <a:solidFill>
                  <a:srgbClr val="0070C0"/>
                </a:solidFill>
                <a:latin typeface="Arial" pitchFamily="34" charset="0"/>
                <a:cs typeface="Arial" pitchFamily="34" charset="0"/>
              </a:rPr>
              <a:t>↑ o N</a:t>
            </a:r>
            <a:r>
              <a:rPr lang="it-IT">
                <a:latin typeface="Arial" pitchFamily="34" charset="0"/>
                <a:cs typeface="Arial" pitchFamily="34" charset="0"/>
              </a:rPr>
              <a:t>, FT3 e FT4 </a:t>
            </a:r>
            <a:r>
              <a:rPr lang="it-IT">
                <a:solidFill>
                  <a:srgbClr val="0070C0"/>
                </a:solidFill>
                <a:latin typeface="Arial" pitchFamily="34" charset="0"/>
                <a:cs typeface="Arial" pitchFamily="34" charset="0"/>
              </a:rPr>
              <a:t>↑</a:t>
            </a:r>
            <a:r>
              <a:rPr lang="it-IT">
                <a:latin typeface="Arial" pitchFamily="34" charset="0"/>
                <a:cs typeface="Arial" pitchFamily="34" charset="0"/>
              </a:rPr>
              <a:t>, rapporto </a:t>
            </a:r>
            <a:r>
              <a:rPr lang="it-IT">
                <a:latin typeface="Symbol" pitchFamily="18" charset="2"/>
                <a:cs typeface="Arial" pitchFamily="34" charset="0"/>
              </a:rPr>
              <a:t>a</a:t>
            </a:r>
            <a:r>
              <a:rPr lang="it-IT">
                <a:latin typeface="Arial" pitchFamily="34" charset="0"/>
                <a:cs typeface="Arial" pitchFamily="34" charset="0"/>
              </a:rPr>
              <a:t>-subunità/TSH </a:t>
            </a:r>
            <a:r>
              <a:rPr lang="it-IT" b="1">
                <a:solidFill>
                  <a:srgbClr val="0070C0"/>
                </a:solidFill>
                <a:latin typeface="Arial" pitchFamily="34" charset="0"/>
                <a:cs typeface="Arial" pitchFamily="34" charset="0"/>
              </a:rPr>
              <a:t>N</a:t>
            </a:r>
          </a:p>
          <a:p>
            <a:pPr marL="342900" indent="-342900" algn="just">
              <a:lnSpc>
                <a:spcPct val="150000"/>
              </a:lnSpc>
              <a:spcBef>
                <a:spcPct val="20000"/>
              </a:spcBef>
              <a:buFont typeface="Arial" pitchFamily="34" charset="0"/>
              <a:buChar char="•"/>
            </a:pPr>
            <a:r>
              <a:rPr lang="it-IT">
                <a:latin typeface="Arial" pitchFamily="34" charset="0"/>
                <a:cs typeface="Arial" pitchFamily="34" charset="0"/>
              </a:rPr>
              <a:t>SHBG, ALP, markers di riassorbimento osseo </a:t>
            </a:r>
            <a:r>
              <a:rPr lang="it-IT" b="1">
                <a:solidFill>
                  <a:srgbClr val="0070C0"/>
                </a:solidFill>
                <a:latin typeface="Arial" pitchFamily="34" charset="0"/>
                <a:cs typeface="Arial" pitchFamily="34" charset="0"/>
              </a:rPr>
              <a:t>N o ↓</a:t>
            </a:r>
            <a:r>
              <a:rPr lang="it-IT">
                <a:latin typeface="Arial" pitchFamily="34" charset="0"/>
                <a:cs typeface="Arial" pitchFamily="34" charset="0"/>
              </a:rPr>
              <a:t>; colesterolo totale </a:t>
            </a:r>
            <a:r>
              <a:rPr lang="it-IT" b="1">
                <a:solidFill>
                  <a:srgbClr val="0070C0"/>
                </a:solidFill>
                <a:latin typeface="Arial" pitchFamily="34" charset="0"/>
                <a:cs typeface="Arial" pitchFamily="34" charset="0"/>
              </a:rPr>
              <a:t>N o ↑</a:t>
            </a:r>
          </a:p>
          <a:p>
            <a:pPr marL="342900" indent="-342900" algn="just">
              <a:lnSpc>
                <a:spcPct val="150000"/>
              </a:lnSpc>
              <a:spcBef>
                <a:spcPct val="20000"/>
              </a:spcBef>
              <a:buFont typeface="Arial" pitchFamily="34" charset="0"/>
              <a:buChar char="•"/>
            </a:pPr>
            <a:r>
              <a:rPr lang="it-IT">
                <a:latin typeface="Arial" pitchFamily="34" charset="0"/>
                <a:cs typeface="Arial" pitchFamily="34" charset="0"/>
              </a:rPr>
              <a:t>Test al TRH: </a:t>
            </a:r>
            <a:r>
              <a:rPr lang="it-IT" b="1">
                <a:solidFill>
                  <a:srgbClr val="0070C0"/>
                </a:solidFill>
                <a:latin typeface="Arial" pitchFamily="34" charset="0"/>
                <a:cs typeface="Arial" pitchFamily="34" charset="0"/>
              </a:rPr>
              <a:t>risposta esagerata del TSH </a:t>
            </a:r>
            <a:r>
              <a:rPr lang="it-IT">
                <a:latin typeface="Arial" pitchFamily="34" charset="0"/>
                <a:cs typeface="Arial" pitchFamily="34" charset="0"/>
              </a:rPr>
              <a:t>come nell</a:t>
            </a:r>
            <a:r>
              <a:rPr lang="ja-JP" altLang="it-IT">
                <a:latin typeface="Arial" pitchFamily="34" charset="0"/>
                <a:cs typeface="Arial" pitchFamily="34" charset="0"/>
              </a:rPr>
              <a:t>’</a:t>
            </a:r>
            <a:r>
              <a:rPr lang="it-IT" altLang="ja-JP">
                <a:latin typeface="Arial" pitchFamily="34" charset="0"/>
                <a:cs typeface="Arial" pitchFamily="34" charset="0"/>
              </a:rPr>
              <a:t>ipotiroidismo</a:t>
            </a:r>
          </a:p>
          <a:p>
            <a:pPr marL="342900" indent="-342900" algn="just">
              <a:lnSpc>
                <a:spcPct val="150000"/>
              </a:lnSpc>
              <a:spcBef>
                <a:spcPct val="20000"/>
              </a:spcBef>
              <a:buFont typeface="Arial" pitchFamily="34" charset="0"/>
              <a:buChar char="•"/>
            </a:pPr>
            <a:r>
              <a:rPr lang="it-IT">
                <a:latin typeface="Arial" pitchFamily="34" charset="0"/>
                <a:cs typeface="Arial" pitchFamily="34" charset="0"/>
              </a:rPr>
              <a:t>Test alla T3: </a:t>
            </a:r>
            <a:r>
              <a:rPr lang="it-IT" b="1">
                <a:solidFill>
                  <a:srgbClr val="0070C0"/>
                </a:solidFill>
                <a:latin typeface="Arial" pitchFamily="34" charset="0"/>
                <a:cs typeface="Arial" pitchFamily="34" charset="0"/>
              </a:rPr>
              <a:t>ridotta sopprimibilità del TSH </a:t>
            </a:r>
            <a:r>
              <a:rPr lang="it-IT">
                <a:latin typeface="Arial" pitchFamily="34" charset="0"/>
                <a:cs typeface="Arial" pitchFamily="34" charset="0"/>
              </a:rPr>
              <a:t>basale e dopo TRH</a:t>
            </a:r>
          </a:p>
          <a:p>
            <a:pPr marL="342900" indent="-342900" algn="just">
              <a:lnSpc>
                <a:spcPct val="150000"/>
              </a:lnSpc>
              <a:spcBef>
                <a:spcPct val="20000"/>
              </a:spcBef>
              <a:buFont typeface="Arial" pitchFamily="34" charset="0"/>
              <a:buChar char="•"/>
            </a:pPr>
            <a:r>
              <a:rPr lang="it-IT" b="1">
                <a:solidFill>
                  <a:srgbClr val="0070C0"/>
                </a:solidFill>
                <a:latin typeface="Arial" pitchFamily="34" charset="0"/>
                <a:cs typeface="Arial" pitchFamily="34" charset="0"/>
              </a:rPr>
              <a:t>RMN</a:t>
            </a:r>
            <a:r>
              <a:rPr lang="it-IT">
                <a:latin typeface="Arial" pitchFamily="34" charset="0"/>
                <a:cs typeface="Arial" pitchFamily="34" charset="0"/>
              </a:rPr>
              <a:t> regione ipotalamo ipofisaria: negativa</a:t>
            </a:r>
          </a:p>
          <a:p>
            <a:pPr marL="342900" indent="-342900" algn="just">
              <a:lnSpc>
                <a:spcPct val="150000"/>
              </a:lnSpc>
              <a:spcBef>
                <a:spcPct val="20000"/>
              </a:spcBef>
              <a:buFont typeface="Arial" pitchFamily="34" charset="0"/>
              <a:buChar char="•"/>
            </a:pPr>
            <a:r>
              <a:rPr lang="it-IT" b="1">
                <a:solidFill>
                  <a:srgbClr val="0070C0"/>
                </a:solidFill>
                <a:latin typeface="Arial" pitchFamily="34" charset="0"/>
                <a:cs typeface="Arial" pitchFamily="34" charset="0"/>
              </a:rPr>
              <a:t>Test genetico</a:t>
            </a:r>
            <a:r>
              <a:rPr lang="it-IT" b="1" i="1">
                <a:solidFill>
                  <a:srgbClr val="0070C0"/>
                </a:solidFill>
                <a:latin typeface="Arial" pitchFamily="34" charset="0"/>
                <a:cs typeface="Arial" pitchFamily="34" charset="0"/>
              </a:rPr>
              <a:t> TR</a:t>
            </a:r>
            <a:r>
              <a:rPr lang="it-IT" b="1" i="1">
                <a:solidFill>
                  <a:srgbClr val="0070C0"/>
                </a:solidFill>
                <a:latin typeface="Symbol" pitchFamily="18" charset="2"/>
                <a:cs typeface="Arial" pitchFamily="34" charset="0"/>
              </a:rPr>
              <a:t>b</a:t>
            </a:r>
            <a:r>
              <a:rPr lang="it-IT">
                <a:latin typeface="Arial" pitchFamily="34" charset="0"/>
                <a:cs typeface="Arial" pitchFamily="34" charset="0"/>
              </a:rPr>
              <a:t>: positivo nel 90% dei casi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90500" y="157163"/>
            <a:ext cx="8721725" cy="936625"/>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Indagini di laboratorio nella RTH</a:t>
            </a:r>
          </a:p>
        </p:txBody>
      </p:sp>
      <p:pic>
        <p:nvPicPr>
          <p:cNvPr id="51202" name="Picture 2" descr="noname"/>
          <p:cNvPicPr>
            <a:picLocks noChangeAspect="1" noChangeArrowheads="1"/>
          </p:cNvPicPr>
          <p:nvPr/>
        </p:nvPicPr>
        <p:blipFill>
          <a:blip r:embed="rId2">
            <a:lum bright="12000"/>
          </a:blip>
          <a:srcRect b="49223"/>
          <a:stretch>
            <a:fillRect/>
          </a:stretch>
        </p:blipFill>
        <p:spPr bwMode="auto">
          <a:xfrm>
            <a:off x="393700" y="1362075"/>
            <a:ext cx="3949700" cy="3597275"/>
          </a:xfrm>
          <a:prstGeom prst="rect">
            <a:avLst/>
          </a:prstGeom>
          <a:noFill/>
          <a:ln w="9525">
            <a:noFill/>
            <a:miter lim="800000"/>
            <a:headEnd/>
            <a:tailEnd/>
          </a:ln>
        </p:spPr>
      </p:pic>
      <p:pic>
        <p:nvPicPr>
          <p:cNvPr id="51203" name="Picture 2" descr="noname"/>
          <p:cNvPicPr>
            <a:picLocks noChangeAspect="1" noChangeArrowheads="1"/>
          </p:cNvPicPr>
          <p:nvPr/>
        </p:nvPicPr>
        <p:blipFill>
          <a:blip r:embed="rId2">
            <a:lum bright="12000"/>
          </a:blip>
          <a:srcRect t="50620"/>
          <a:stretch>
            <a:fillRect/>
          </a:stretch>
        </p:blipFill>
        <p:spPr bwMode="auto">
          <a:xfrm>
            <a:off x="4810125" y="1519238"/>
            <a:ext cx="3951288" cy="3498850"/>
          </a:xfrm>
          <a:prstGeom prst="rect">
            <a:avLst/>
          </a:prstGeom>
          <a:noFill/>
          <a:ln w="9525">
            <a:noFill/>
            <a:miter lim="800000"/>
            <a:headEnd/>
            <a:tailEnd/>
          </a:ln>
        </p:spPr>
      </p:pic>
      <p:sp>
        <p:nvSpPr>
          <p:cNvPr id="51204" name="CasellaDiTesto 5"/>
          <p:cNvSpPr txBox="1">
            <a:spLocks noChangeArrowheads="1"/>
          </p:cNvSpPr>
          <p:nvPr/>
        </p:nvSpPr>
        <p:spPr bwMode="auto">
          <a:xfrm>
            <a:off x="490538" y="5281613"/>
            <a:ext cx="8142287" cy="830262"/>
          </a:xfrm>
          <a:prstGeom prst="rect">
            <a:avLst/>
          </a:prstGeom>
          <a:noFill/>
          <a:ln w="9525">
            <a:noFill/>
            <a:miter lim="800000"/>
            <a:headEnd/>
            <a:tailEnd/>
          </a:ln>
        </p:spPr>
        <p:txBody>
          <a:bodyPr wrap="none">
            <a:spAutoFit/>
          </a:bodyPr>
          <a:lstStyle/>
          <a:p>
            <a:r>
              <a:rPr lang="it-IT" b="1">
                <a:solidFill>
                  <a:srgbClr val="0070C0"/>
                </a:solidFill>
                <a:latin typeface="Arial" pitchFamily="34" charset="0"/>
                <a:cs typeface="Arial" pitchFamily="34" charset="0"/>
              </a:rPr>
              <a:t>Test al TRH con somministrazione di dosi crescenti di </a:t>
            </a:r>
          </a:p>
          <a:p>
            <a:r>
              <a:rPr lang="it-IT" b="1">
                <a:solidFill>
                  <a:srgbClr val="0070C0"/>
                </a:solidFill>
                <a:latin typeface="Arial" pitchFamily="34" charset="0"/>
                <a:cs typeface="Arial" pitchFamily="34" charset="0"/>
              </a:rPr>
              <a:t>Triodotironina (T3) per alcuni giorni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xfrm>
            <a:off x="981075" y="558800"/>
            <a:ext cx="7153275" cy="571500"/>
          </a:xfrm>
        </p:spPr>
        <p:txBody>
          <a:bodyPr/>
          <a:lstStyle/>
          <a:p>
            <a:pPr eaLnBrk="1" hangingPunct="1"/>
            <a:r>
              <a:rPr lang="it-IT" sz="2800" b="1" smtClean="0">
                <a:solidFill>
                  <a:srgbClr val="FF0000"/>
                </a:solidFill>
                <a:effectLst>
                  <a:outerShdw blurRad="38100" dist="38100" dir="2700000" algn="tl">
                    <a:srgbClr val="C0C0C0"/>
                  </a:outerShdw>
                </a:effectLst>
                <a:latin typeface="Arial" pitchFamily="34" charset="0"/>
                <a:ea typeface="ＭＳ Ｐゴシック" charset="-128"/>
                <a:cs typeface="Arial" pitchFamily="34" charset="0"/>
              </a:rPr>
              <a:t>Ipotiroidismo congenito</a:t>
            </a:r>
          </a:p>
        </p:txBody>
      </p:sp>
      <p:sp>
        <p:nvSpPr>
          <p:cNvPr id="52226" name="Segnaposto contenuto 2"/>
          <p:cNvSpPr txBox="1">
            <a:spLocks/>
          </p:cNvSpPr>
          <p:nvPr/>
        </p:nvSpPr>
        <p:spPr bwMode="auto">
          <a:xfrm>
            <a:off x="396875" y="1338263"/>
            <a:ext cx="8351838" cy="4525962"/>
          </a:xfrm>
          <a:prstGeom prst="rect">
            <a:avLst/>
          </a:prstGeom>
          <a:noFill/>
          <a:ln w="9525">
            <a:noFill/>
            <a:miter lim="800000"/>
            <a:headEnd/>
            <a:tailEnd/>
          </a:ln>
        </p:spPr>
        <p:txBody>
          <a:bodyPr/>
          <a:lstStyle/>
          <a:p>
            <a:pPr marL="342900" indent="-342900" algn="just">
              <a:lnSpc>
                <a:spcPct val="200000"/>
              </a:lnSpc>
              <a:spcBef>
                <a:spcPct val="20000"/>
              </a:spcBef>
              <a:buFont typeface="Arial" pitchFamily="34" charset="0"/>
              <a:buChar char="•"/>
            </a:pPr>
            <a:r>
              <a:rPr lang="it-IT">
                <a:latin typeface="Arial" pitchFamily="34" charset="0"/>
                <a:cs typeface="Arial" pitchFamily="34" charset="0"/>
              </a:rPr>
              <a:t>In aree iodiosufficienti </a:t>
            </a:r>
            <a:r>
              <a:rPr lang="it-IT" b="1">
                <a:solidFill>
                  <a:srgbClr val="0070C0"/>
                </a:solidFill>
                <a:latin typeface="Arial" pitchFamily="34" charset="0"/>
                <a:cs typeface="Arial" pitchFamily="34" charset="0"/>
              </a:rPr>
              <a:t>1 caso ogni 3000-4000 </a:t>
            </a:r>
            <a:r>
              <a:rPr lang="it-IT">
                <a:latin typeface="Arial" pitchFamily="34" charset="0"/>
                <a:cs typeface="Arial" pitchFamily="34" charset="0"/>
              </a:rPr>
              <a:t>nuovi nati</a:t>
            </a:r>
          </a:p>
          <a:p>
            <a:pPr marL="342900" indent="-342900" algn="just">
              <a:lnSpc>
                <a:spcPct val="200000"/>
              </a:lnSpc>
              <a:spcBef>
                <a:spcPct val="20000"/>
              </a:spcBef>
              <a:buFont typeface="Arial" pitchFamily="34" charset="0"/>
              <a:buChar char="•"/>
            </a:pPr>
            <a:r>
              <a:rPr lang="it-IT">
                <a:latin typeface="Arial" pitchFamily="34" charset="0"/>
                <a:cs typeface="Arial" pitchFamily="34" charset="0"/>
              </a:rPr>
              <a:t>In aree iodiocarenti l</a:t>
            </a:r>
            <a:r>
              <a:rPr lang="ja-JP" altLang="it-IT">
                <a:latin typeface="Arial" pitchFamily="34" charset="0"/>
                <a:cs typeface="Arial" pitchFamily="34" charset="0"/>
              </a:rPr>
              <a:t>’</a:t>
            </a:r>
            <a:r>
              <a:rPr lang="it-IT" altLang="ja-JP">
                <a:latin typeface="Arial" pitchFamily="34" charset="0"/>
                <a:cs typeface="Arial" pitchFamily="34" charset="0"/>
              </a:rPr>
              <a:t>incidenza è maggiore</a:t>
            </a:r>
          </a:p>
          <a:p>
            <a:pPr marL="342900" indent="-342900" algn="just">
              <a:lnSpc>
                <a:spcPct val="200000"/>
              </a:lnSpc>
              <a:spcBef>
                <a:spcPct val="20000"/>
              </a:spcBef>
              <a:buFont typeface="Arial" pitchFamily="34" charset="0"/>
              <a:buChar char="•"/>
            </a:pPr>
            <a:r>
              <a:rPr lang="it-IT">
                <a:latin typeface="Arial" pitchFamily="34" charset="0"/>
                <a:cs typeface="Arial" pitchFamily="34" charset="0"/>
              </a:rPr>
              <a:t>Prima dello </a:t>
            </a:r>
            <a:r>
              <a:rPr lang="it-IT" b="1">
                <a:solidFill>
                  <a:srgbClr val="0070C0"/>
                </a:solidFill>
                <a:latin typeface="Arial" pitchFamily="34" charset="0"/>
                <a:cs typeface="Arial" pitchFamily="34" charset="0"/>
              </a:rPr>
              <a:t>screening neonatale </a:t>
            </a:r>
            <a:r>
              <a:rPr lang="it-IT">
                <a:latin typeface="Arial" pitchFamily="34" charset="0"/>
                <a:cs typeface="Arial" pitchFamily="34" charset="0"/>
              </a:rPr>
              <a:t>i soggetti affetti da ipotiroidismo congenito erano a rischio di </a:t>
            </a:r>
            <a:r>
              <a:rPr lang="it-IT" b="1">
                <a:solidFill>
                  <a:srgbClr val="0070C0"/>
                </a:solidFill>
                <a:latin typeface="Arial" pitchFamily="34" charset="0"/>
                <a:cs typeface="Arial" pitchFamily="34" charset="0"/>
              </a:rPr>
              <a:t>ritardo mentale</a:t>
            </a:r>
            <a:r>
              <a:rPr lang="it-IT">
                <a:latin typeface="Arial" pitchFamily="34" charset="0"/>
                <a:cs typeface="Arial" pitchFamily="34" charset="0"/>
              </a:rPr>
              <a:t>, con un rischio tanto maggiore quanto maggiore era il ritardo nell</a:t>
            </a:r>
            <a:r>
              <a:rPr lang="ja-JP" altLang="it-IT">
                <a:latin typeface="Arial" pitchFamily="34" charset="0"/>
                <a:cs typeface="Arial" pitchFamily="34" charset="0"/>
              </a:rPr>
              <a:t>’</a:t>
            </a:r>
            <a:r>
              <a:rPr lang="it-IT" altLang="ja-JP">
                <a:latin typeface="Arial" pitchFamily="34" charset="0"/>
                <a:cs typeface="Arial" pitchFamily="34" charset="0"/>
              </a:rPr>
              <a:t>inizio della terapia sostitutiva tiroidea</a:t>
            </a:r>
            <a:endParaRPr lang="it-I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xfrm>
            <a:off x="981075" y="436563"/>
            <a:ext cx="7153275" cy="571500"/>
          </a:xfrm>
        </p:spPr>
        <p:txBody>
          <a:bodyPr/>
          <a:lstStyle/>
          <a:p>
            <a:pPr eaLnBrk="1" hangingPunct="1"/>
            <a:r>
              <a:rPr lang="it-IT" sz="2800" b="1" smtClean="0">
                <a:solidFill>
                  <a:srgbClr val="FF0000"/>
                </a:solidFill>
                <a:effectLst>
                  <a:outerShdw blurRad="38100" dist="38100" dir="2700000" algn="tl">
                    <a:srgbClr val="C0C0C0"/>
                  </a:outerShdw>
                </a:effectLst>
                <a:latin typeface="Arial" pitchFamily="34" charset="0"/>
                <a:ea typeface="ＭＳ Ｐゴシック" charset="-128"/>
                <a:cs typeface="Arial" pitchFamily="34" charset="0"/>
              </a:rPr>
              <a:t>Cause di ipotiroidismo congenito legate a disormonogenesi ipotalamo-ipofisaria</a:t>
            </a:r>
          </a:p>
        </p:txBody>
      </p:sp>
      <p:pic>
        <p:nvPicPr>
          <p:cNvPr id="53250" name="Picture 2" descr="http://2.bp.blogspot.com/-hW-Fm7n2uTQ/T-RTfjLEVgI/AAAAAAAAAFY/tirpaT1Hqto/s400/adam_hypothalamus_pituitary_17135.jpg.jpg">
            <a:hlinkClick r:id="rId2"/>
          </p:cNvPr>
          <p:cNvPicPr>
            <a:picLocks noChangeAspect="1" noChangeArrowheads="1"/>
          </p:cNvPicPr>
          <p:nvPr/>
        </p:nvPicPr>
        <p:blipFill>
          <a:blip r:embed="rId3"/>
          <a:srcRect/>
          <a:stretch>
            <a:fillRect/>
          </a:stretch>
        </p:blipFill>
        <p:spPr bwMode="auto">
          <a:xfrm>
            <a:off x="5340350" y="1866900"/>
            <a:ext cx="3429000" cy="3429000"/>
          </a:xfrm>
          <a:prstGeom prst="rect">
            <a:avLst/>
          </a:prstGeom>
          <a:noFill/>
          <a:ln w="9525">
            <a:noFill/>
            <a:miter lim="800000"/>
            <a:headEnd/>
            <a:tailEnd/>
          </a:ln>
        </p:spPr>
      </p:pic>
      <p:graphicFrame>
        <p:nvGraphicFramePr>
          <p:cNvPr id="40" name="Tabella 39"/>
          <p:cNvGraphicFramePr>
            <a:graphicFrameLocks noGrp="1"/>
          </p:cNvGraphicFramePr>
          <p:nvPr/>
        </p:nvGraphicFramePr>
        <p:xfrm>
          <a:off x="334963" y="1757363"/>
          <a:ext cx="4464050" cy="4170266"/>
        </p:xfrm>
        <a:graphic>
          <a:graphicData uri="http://schemas.openxmlformats.org/drawingml/2006/table">
            <a:tbl>
              <a:tblPr/>
              <a:tblGrid>
                <a:gridCol w="2232025"/>
                <a:gridCol w="2232025"/>
              </a:tblGrid>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ea typeface="ＭＳ Ｐゴシック" charset="-128"/>
                          <a:cs typeface="Arial" pitchFamily="34" charset="0"/>
                        </a:rPr>
                        <a:t>Mutation</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ea typeface="ＭＳ Ｐゴシック" charset="-128"/>
                          <a:cs typeface="Arial" pitchFamily="34" charset="0"/>
                        </a:rPr>
                        <a:t>Hormone Deficit</a:t>
                      </a:r>
                    </a:p>
                  </a:txBody>
                  <a:tcPr marL="6907" marR="6907" marT="6908" marB="6908" anchor="ctr" horzOverflow="overflow">
                    <a:lnL>
                      <a:noFill/>
                    </a:lnL>
                    <a:lnR>
                      <a:noFill/>
                    </a:lnR>
                    <a:lnT>
                      <a:noFill/>
                    </a:lnT>
                    <a:lnB>
                      <a:noFill/>
                    </a:lnB>
                    <a:lnTlToBr>
                      <a:noFill/>
                    </a:lnTlToBr>
                    <a:lnBlToTr>
                      <a:noFill/>
                    </a:lnBlToTr>
                    <a:noFill/>
                  </a:tcPr>
                </a:tc>
              </a:tr>
              <a:tr h="2571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chemeClr val="tx1"/>
                          </a:solidFill>
                          <a:effectLst/>
                          <a:latin typeface="Arial" pitchFamily="34" charset="0"/>
                          <a:ea typeface="ＭＳ Ｐゴシック" charset="-128"/>
                          <a:cs typeface="Arial" pitchFamily="34" charset="0"/>
                        </a:rPr>
                        <a:t>Structural</a:t>
                      </a:r>
                      <a:endPar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marL="6907" marR="6907" marT="6908" marB="6908" anchor="ctr" horzOverflow="overflow">
                    <a:lnL>
                      <a:noFill/>
                    </a:lnL>
                    <a:lnR>
                      <a:noFill/>
                    </a:lnR>
                    <a:lnT>
                      <a:noFill/>
                    </a:lnT>
                    <a:lnB>
                      <a:noFill/>
                    </a:lnB>
                    <a:lnTlToBr>
                      <a:noFill/>
                    </a:lnTlToBr>
                    <a:lnBlToTr>
                      <a:noFill/>
                    </a:lnBlToTr>
                    <a:noFill/>
                  </a:tcPr>
                </a:tc>
                <a:tc hMerge="1">
                  <a:txBody>
                    <a:bodyPr/>
                    <a:lstStyle/>
                    <a:p>
                      <a:endParaRPr lang="it-IT"/>
                    </a:p>
                  </a:txBody>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Pituitary aplasia</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Any</a:t>
                      </a:r>
                    </a:p>
                  </a:txBody>
                  <a:tcPr marL="6907" marR="6907" marT="6908" marB="6908" anchor="ctr" horzOverflow="overflow">
                    <a:lnL>
                      <a:noFill/>
                    </a:lnL>
                    <a:lnR>
                      <a:noFill/>
                    </a:lnR>
                    <a:lnT>
                      <a:noFill/>
                    </a:lnT>
                    <a:lnB>
                      <a:noFill/>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Pituitary hypoplasia</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Any</a:t>
                      </a:r>
                    </a:p>
                  </a:txBody>
                  <a:tcPr marL="6907" marR="6907" marT="6908" marB="6908" anchor="ctr" horzOverflow="overflow">
                    <a:lnL>
                      <a:noFill/>
                    </a:lnL>
                    <a:lnR>
                      <a:noFill/>
                    </a:lnR>
                    <a:lnT>
                      <a:noFill/>
                    </a:lnT>
                    <a:lnB>
                      <a:noFill/>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CNS masses, encephalocele</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Any</a:t>
                      </a:r>
                    </a:p>
                  </a:txBody>
                  <a:tcPr marL="6907" marR="6907" marT="6908" marB="6908" anchor="ctr" horzOverflow="overflow">
                    <a:lnL>
                      <a:noFill/>
                    </a:lnL>
                    <a:lnR>
                      <a:noFill/>
                    </a:lnR>
                    <a:lnT>
                      <a:noFill/>
                    </a:lnT>
                    <a:lnB>
                      <a:noFill/>
                    </a:lnB>
                    <a:lnTlToBr>
                      <a:noFill/>
                    </a:lnTlToBr>
                    <a:lnBlToTr>
                      <a:noFill/>
                    </a:lnBlToTr>
                    <a:noFill/>
                  </a:tcPr>
                </a:tc>
              </a:tr>
              <a:tr h="2571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chemeClr val="tx1"/>
                          </a:solidFill>
                          <a:effectLst/>
                          <a:latin typeface="Arial" pitchFamily="34" charset="0"/>
                          <a:ea typeface="ＭＳ Ｐゴシック" charset="-128"/>
                          <a:cs typeface="Arial" pitchFamily="34" charset="0"/>
                        </a:rPr>
                        <a:t>Transcription Factor Defect</a:t>
                      </a:r>
                      <a:endPar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marL="6907" marR="6907" marT="6908" marB="6908" anchor="ctr" horzOverflow="overflow">
                    <a:lnL>
                      <a:noFill/>
                    </a:lnL>
                    <a:lnR>
                      <a:noFill/>
                    </a:lnR>
                    <a:lnT>
                      <a:noFill/>
                    </a:lnT>
                    <a:lnB>
                      <a:noFill/>
                    </a:lnB>
                    <a:lnTlToBr>
                      <a:noFill/>
                    </a:lnTlToBr>
                    <a:lnBlToTr>
                      <a:noFill/>
                    </a:lnBlToTr>
                    <a:noFill/>
                  </a:tcPr>
                </a:tc>
                <a:tc hMerge="1">
                  <a:txBody>
                    <a:bodyPr/>
                    <a:lstStyle/>
                    <a:p>
                      <a:endParaRPr lang="it-IT"/>
                    </a:p>
                  </a:txBody>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PROP1</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ＭＳ Ｐゴシック" charset="-128"/>
                          <a:cs typeface="Arial" pitchFamily="34" charset="0"/>
                        </a:rPr>
                        <a:t>GH, PRL, TSH, LH, FSH, ± ACTH</a:t>
                      </a:r>
                    </a:p>
                  </a:txBody>
                  <a:tcPr marL="6907" marR="6907" marT="6908" marB="6908" anchor="ctr" horzOverflow="overflow">
                    <a:lnL>
                      <a:noFill/>
                    </a:lnL>
                    <a:lnR>
                      <a:noFill/>
                    </a:lnR>
                    <a:lnT>
                      <a:noFill/>
                    </a:lnT>
                    <a:lnB>
                      <a:noFill/>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POU1F1 (PIT1)</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pitchFamily="34" charset="0"/>
                          <a:ea typeface="ＭＳ Ｐゴシック" charset="-128"/>
                          <a:cs typeface="Arial" pitchFamily="34" charset="0"/>
                        </a:rPr>
                        <a:t>PRL, GH, TSH</a:t>
                      </a:r>
                    </a:p>
                  </a:txBody>
                  <a:tcPr marL="6907" marR="6907" marT="6908" marB="6908" anchor="ctr" horzOverflow="overflow">
                    <a:lnL>
                      <a:noFill/>
                    </a:lnL>
                    <a:lnR>
                      <a:noFill/>
                    </a:lnR>
                    <a:lnT>
                      <a:noFill/>
                    </a:lnT>
                    <a:lnB>
                      <a:noFill/>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HESX1</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ＭＳ Ｐゴシック" charset="-128"/>
                          <a:cs typeface="Arial" pitchFamily="34" charset="0"/>
                        </a:rPr>
                        <a:t>GH, PRL, TSH, LH, FSH, ACTH</a:t>
                      </a:r>
                    </a:p>
                  </a:txBody>
                  <a:tcPr marL="6907" marR="6907" marT="6908" marB="6908" anchor="ctr" horzOverflow="overflow">
                    <a:lnL>
                      <a:noFill/>
                    </a:lnL>
                    <a:lnR>
                      <a:noFill/>
                    </a:lnR>
                    <a:lnT>
                      <a:noFill/>
                    </a:lnT>
                    <a:lnB>
                      <a:noFill/>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LHX3/4</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ＭＳ Ｐゴシック" charset="-128"/>
                          <a:cs typeface="Arial" pitchFamily="34" charset="0"/>
                        </a:rPr>
                        <a:t>GH, PRL, TSH, LH, FSH</a:t>
                      </a:r>
                    </a:p>
                  </a:txBody>
                  <a:tcPr marL="6907" marR="6907" marT="6908" marB="6908" anchor="ctr" horzOverflow="overflow">
                    <a:lnL>
                      <a:noFill/>
                    </a:lnL>
                    <a:lnR>
                      <a:noFill/>
                    </a:lnR>
                    <a:lnT>
                      <a:noFill/>
                    </a:lnT>
                    <a:lnB>
                      <a:noFill/>
                    </a:lnB>
                    <a:lnTlToBr>
                      <a:noFill/>
                    </a:lnTlToBr>
                    <a:lnBlToTr>
                      <a:noFill/>
                    </a:lnBlToTr>
                    <a:noFill/>
                  </a:tcPr>
                </a:tc>
              </a:tr>
              <a:tr h="2571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chemeClr val="tx1"/>
                          </a:solidFill>
                          <a:effectLst/>
                          <a:latin typeface="Arial" pitchFamily="34" charset="0"/>
                          <a:ea typeface="ＭＳ Ｐゴシック" charset="-128"/>
                          <a:cs typeface="Arial" pitchFamily="34" charset="0"/>
                        </a:rPr>
                        <a:t>Receptor</a:t>
                      </a:r>
                      <a:endPar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marL="6907" marR="6907" marT="6908" marB="6908" anchor="ctr" horzOverflow="overflow">
                    <a:lnL>
                      <a:noFill/>
                    </a:lnL>
                    <a:lnR>
                      <a:noFill/>
                    </a:lnR>
                    <a:lnT>
                      <a:noFill/>
                    </a:lnT>
                    <a:lnB>
                      <a:noFill/>
                    </a:lnB>
                    <a:lnTlToBr>
                      <a:noFill/>
                    </a:lnTlToBr>
                    <a:lnBlToTr>
                      <a:noFill/>
                    </a:lnBlToTr>
                    <a:noFill/>
                  </a:tcPr>
                </a:tc>
                <a:tc hMerge="1">
                  <a:txBody>
                    <a:bodyPr/>
                    <a:lstStyle/>
                    <a:p>
                      <a:endParaRPr lang="it-IT"/>
                    </a:p>
                  </a:txBody>
                  <a:tcPr/>
                </a:tc>
              </a:tr>
              <a:tr h="2571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TRHR                             TSH</a:t>
                      </a:r>
                    </a:p>
                  </a:txBody>
                  <a:tcPr marL="6907" marR="6907" marT="6908" marB="6908" anchor="ctr" horzOverflow="overflow">
                    <a:lnL>
                      <a:noFill/>
                    </a:lnL>
                    <a:lnR>
                      <a:noFill/>
                    </a:lnR>
                    <a:lnT>
                      <a:noFill/>
                    </a:lnT>
                    <a:lnB>
                      <a:noFill/>
                    </a:lnB>
                    <a:lnTlToBr>
                      <a:noFill/>
                    </a:lnTlToBr>
                    <a:lnBlToTr>
                      <a:noFill/>
                    </a:lnBlToTr>
                    <a:noFill/>
                  </a:tcPr>
                </a:tc>
                <a:tc hMerge="1">
                  <a:txBody>
                    <a:bodyPr/>
                    <a:lstStyle/>
                    <a:p>
                      <a:endParaRPr lang="it-IT"/>
                    </a:p>
                  </a:txBody>
                  <a:tcPr/>
                </a:tc>
              </a:tr>
              <a:tr h="2571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chemeClr val="tx1"/>
                          </a:solidFill>
                          <a:effectLst/>
                          <a:latin typeface="Arial" pitchFamily="34" charset="0"/>
                          <a:ea typeface="ＭＳ Ｐゴシック" charset="-128"/>
                          <a:cs typeface="Arial" pitchFamily="34" charset="0"/>
                        </a:rPr>
                        <a:t>Hormone Mutation</a:t>
                      </a:r>
                      <a:endPar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marL="6907" marR="6907" marT="6908" marB="6908" anchor="ctr" horzOverflow="overflow">
                    <a:lnL>
                      <a:noFill/>
                    </a:lnL>
                    <a:lnR>
                      <a:noFill/>
                    </a:lnR>
                    <a:lnT>
                      <a:noFill/>
                    </a:lnT>
                    <a:lnB>
                      <a:noFill/>
                    </a:lnB>
                    <a:lnTlToBr>
                      <a:noFill/>
                    </a:lnTlToBr>
                    <a:lnBlToTr>
                      <a:noFill/>
                    </a:lnBlToTr>
                    <a:noFill/>
                  </a:tcPr>
                </a:tc>
                <a:tc hMerge="1">
                  <a:txBody>
                    <a:bodyPr/>
                    <a:lstStyle/>
                    <a:p>
                      <a:endParaRPr lang="it-IT"/>
                    </a:p>
                  </a:txBody>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TRH</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TSH</a:t>
                      </a:r>
                    </a:p>
                  </a:txBody>
                  <a:tcPr marL="6907" marR="6907" marT="6908" marB="6908" anchor="ctr" horzOverflow="overflow">
                    <a:lnL>
                      <a:noFill/>
                    </a:lnL>
                    <a:lnR>
                      <a:noFill/>
                    </a:lnR>
                    <a:lnT>
                      <a:noFill/>
                    </a:lnT>
                    <a:lnB>
                      <a:noFill/>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TSH</a:t>
                      </a:r>
                      <a:r>
                        <a:rPr kumimoji="0" lang="el-GR"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β</a:t>
                      </a:r>
                    </a:p>
                  </a:txBody>
                  <a:tcPr marL="6907" marR="6907" marT="6908" marB="690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ＭＳ Ｐゴシック" charset="-128"/>
                          <a:cs typeface="Arial" pitchFamily="34" charset="0"/>
                        </a:rPr>
                        <a:t>TSH</a:t>
                      </a:r>
                    </a:p>
                  </a:txBody>
                  <a:tcPr marL="6907" marR="6907" marT="6908" marB="6908"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xfrm>
            <a:off x="981075" y="504825"/>
            <a:ext cx="7153275" cy="571500"/>
          </a:xfrm>
        </p:spPr>
        <p:txBody>
          <a:bodyPr/>
          <a:lstStyle/>
          <a:p>
            <a:pPr eaLnBrk="1" hangingPunct="1"/>
            <a:r>
              <a:rPr lang="it-IT" sz="2800" b="1" smtClean="0">
                <a:solidFill>
                  <a:srgbClr val="FF0000"/>
                </a:solidFill>
                <a:effectLst>
                  <a:outerShdw blurRad="38100" dist="38100" dir="2700000" algn="tl">
                    <a:srgbClr val="C0C0C0"/>
                  </a:outerShdw>
                </a:effectLst>
                <a:latin typeface="Arial" pitchFamily="34" charset="0"/>
                <a:ea typeface="ＭＳ Ｐゴシック" charset="-128"/>
                <a:cs typeface="Arial" pitchFamily="34" charset="0"/>
              </a:rPr>
              <a:t>Cause di ipotiroidismo congenito legate a difetti morfo-funzionali tiroidei</a:t>
            </a:r>
          </a:p>
        </p:txBody>
      </p:sp>
      <p:grpSp>
        <p:nvGrpSpPr>
          <p:cNvPr id="54274" name="Group 17"/>
          <p:cNvGrpSpPr>
            <a:grpSpLocks noGrp="1"/>
          </p:cNvGrpSpPr>
          <p:nvPr>
            <p:ph idx="1"/>
          </p:nvPr>
        </p:nvGrpSpPr>
        <p:grpSpPr bwMode="auto">
          <a:xfrm>
            <a:off x="266700" y="2828925"/>
            <a:ext cx="1214438" cy="2286000"/>
            <a:chOff x="409" y="1463"/>
            <a:chExt cx="717" cy="1226"/>
          </a:xfrm>
        </p:grpSpPr>
        <p:pic>
          <p:nvPicPr>
            <p:cNvPr id="54308" name="Picture 18"/>
            <p:cNvPicPr>
              <a:picLocks noChangeArrowheads="1"/>
            </p:cNvPicPr>
            <p:nvPr/>
          </p:nvPicPr>
          <p:blipFill>
            <a:blip r:embed="rId2"/>
            <a:srcRect/>
            <a:stretch>
              <a:fillRect/>
            </a:stretch>
          </p:blipFill>
          <p:spPr bwMode="auto">
            <a:xfrm>
              <a:off x="409" y="1885"/>
              <a:ext cx="717" cy="804"/>
            </a:xfrm>
            <a:prstGeom prst="rect">
              <a:avLst/>
            </a:prstGeom>
            <a:noFill/>
            <a:ln w="9525">
              <a:noFill/>
              <a:miter lim="800000"/>
              <a:headEnd/>
              <a:tailEnd/>
            </a:ln>
          </p:spPr>
        </p:pic>
        <p:sp>
          <p:nvSpPr>
            <p:cNvPr id="54309" name="Rectangle 19"/>
            <p:cNvSpPr>
              <a:spLocks noChangeArrowheads="1"/>
            </p:cNvSpPr>
            <p:nvPr/>
          </p:nvSpPr>
          <p:spPr bwMode="auto">
            <a:xfrm>
              <a:off x="437" y="1463"/>
              <a:ext cx="564" cy="195"/>
            </a:xfrm>
            <a:prstGeom prst="rect">
              <a:avLst/>
            </a:prstGeom>
            <a:noFill/>
            <a:ln w="9525">
              <a:noFill/>
              <a:miter lim="800000"/>
              <a:headEnd/>
              <a:tailEnd/>
            </a:ln>
          </p:spPr>
          <p:txBody>
            <a:bodyPr wrap="none" lIns="92075" tIns="46038" rIns="92075" bIns="46038">
              <a:spAutoFit/>
            </a:bodyPr>
            <a:lstStyle/>
            <a:p>
              <a:pPr defTabSz="762000" eaLnBrk="0" hangingPunct="0"/>
              <a:r>
                <a:rPr lang="de-DE">
                  <a:cs typeface="Arial" pitchFamily="34" charset="0"/>
                </a:rPr>
                <a:t>Atireosi</a:t>
              </a:r>
            </a:p>
          </p:txBody>
        </p:sp>
      </p:grpSp>
      <p:grpSp>
        <p:nvGrpSpPr>
          <p:cNvPr id="54275" name="Group 20"/>
          <p:cNvGrpSpPr>
            <a:grpSpLocks/>
          </p:cNvGrpSpPr>
          <p:nvPr/>
        </p:nvGrpSpPr>
        <p:grpSpPr bwMode="auto">
          <a:xfrm>
            <a:off x="1624013" y="2865438"/>
            <a:ext cx="1214437" cy="2214562"/>
            <a:chOff x="1326" y="1426"/>
            <a:chExt cx="717" cy="1234"/>
          </a:xfrm>
        </p:grpSpPr>
        <p:pic>
          <p:nvPicPr>
            <p:cNvPr id="54306" name="Picture 21"/>
            <p:cNvPicPr>
              <a:picLocks noChangeArrowheads="1"/>
            </p:cNvPicPr>
            <p:nvPr/>
          </p:nvPicPr>
          <p:blipFill>
            <a:blip r:embed="rId3"/>
            <a:srcRect/>
            <a:stretch>
              <a:fillRect/>
            </a:stretch>
          </p:blipFill>
          <p:spPr bwMode="auto">
            <a:xfrm>
              <a:off x="1326" y="1856"/>
              <a:ext cx="717" cy="804"/>
            </a:xfrm>
            <a:prstGeom prst="rect">
              <a:avLst/>
            </a:prstGeom>
            <a:noFill/>
            <a:ln w="9525">
              <a:solidFill>
                <a:schemeClr val="tx1"/>
              </a:solidFill>
              <a:miter lim="800000"/>
              <a:headEnd/>
              <a:tailEnd/>
            </a:ln>
          </p:spPr>
        </p:pic>
        <p:sp>
          <p:nvSpPr>
            <p:cNvPr id="54307" name="Rectangle 22"/>
            <p:cNvSpPr>
              <a:spLocks noChangeArrowheads="1"/>
            </p:cNvSpPr>
            <p:nvPr/>
          </p:nvSpPr>
          <p:spPr bwMode="auto">
            <a:xfrm>
              <a:off x="1365" y="1426"/>
              <a:ext cx="564" cy="206"/>
            </a:xfrm>
            <a:prstGeom prst="rect">
              <a:avLst/>
            </a:prstGeom>
            <a:noFill/>
            <a:ln w="9525">
              <a:noFill/>
              <a:miter lim="800000"/>
              <a:headEnd/>
              <a:tailEnd/>
            </a:ln>
          </p:spPr>
          <p:txBody>
            <a:bodyPr wrap="none" lIns="92075" tIns="46038" rIns="92075" bIns="46038">
              <a:spAutoFit/>
            </a:bodyPr>
            <a:lstStyle/>
            <a:p>
              <a:pPr defTabSz="762000" eaLnBrk="0" hangingPunct="0"/>
              <a:r>
                <a:rPr lang="de-DE">
                  <a:cs typeface="Arial" pitchFamily="34" charset="0"/>
                </a:rPr>
                <a:t>Ectopia</a:t>
              </a:r>
            </a:p>
          </p:txBody>
        </p:sp>
      </p:grpSp>
      <p:grpSp>
        <p:nvGrpSpPr>
          <p:cNvPr id="54276" name="Group 23"/>
          <p:cNvGrpSpPr>
            <a:grpSpLocks/>
          </p:cNvGrpSpPr>
          <p:nvPr/>
        </p:nvGrpSpPr>
        <p:grpSpPr bwMode="auto">
          <a:xfrm>
            <a:off x="2909888" y="2865438"/>
            <a:ext cx="1214437" cy="2214562"/>
            <a:chOff x="2323" y="1430"/>
            <a:chExt cx="1052" cy="1226"/>
          </a:xfrm>
        </p:grpSpPr>
        <p:sp>
          <p:nvSpPr>
            <p:cNvPr id="54294" name="Rectangle 24"/>
            <p:cNvSpPr>
              <a:spLocks noChangeArrowheads="1"/>
            </p:cNvSpPr>
            <p:nvPr/>
          </p:nvSpPr>
          <p:spPr bwMode="auto">
            <a:xfrm>
              <a:off x="2323" y="1430"/>
              <a:ext cx="904" cy="211"/>
            </a:xfrm>
            <a:prstGeom prst="rect">
              <a:avLst/>
            </a:prstGeom>
            <a:noFill/>
            <a:ln w="9525">
              <a:noFill/>
              <a:miter lim="800000"/>
              <a:headEnd/>
              <a:tailEnd/>
            </a:ln>
          </p:spPr>
          <p:txBody>
            <a:bodyPr wrap="none" lIns="92075" tIns="46038" rIns="92075" bIns="46038">
              <a:spAutoFit/>
            </a:bodyPr>
            <a:lstStyle/>
            <a:p>
              <a:pPr defTabSz="762000" eaLnBrk="0" hangingPunct="0"/>
              <a:r>
                <a:rPr lang="de-DE">
                  <a:cs typeface="Arial" pitchFamily="34" charset="0"/>
                </a:rPr>
                <a:t>Ipoplasia</a:t>
              </a:r>
            </a:p>
          </p:txBody>
        </p:sp>
        <p:grpSp>
          <p:nvGrpSpPr>
            <p:cNvPr id="54295" name="Group 25"/>
            <p:cNvGrpSpPr>
              <a:grpSpLocks/>
            </p:cNvGrpSpPr>
            <p:nvPr/>
          </p:nvGrpSpPr>
          <p:grpSpPr bwMode="auto">
            <a:xfrm>
              <a:off x="2385" y="1852"/>
              <a:ext cx="990" cy="804"/>
              <a:chOff x="2128" y="2222"/>
              <a:chExt cx="990" cy="622"/>
            </a:xfrm>
          </p:grpSpPr>
          <p:pic>
            <p:nvPicPr>
              <p:cNvPr id="54296" name="Picture 26"/>
              <p:cNvPicPr>
                <a:picLocks noChangeArrowheads="1"/>
              </p:cNvPicPr>
              <p:nvPr/>
            </p:nvPicPr>
            <p:blipFill>
              <a:blip r:embed="rId4"/>
              <a:srcRect/>
              <a:stretch>
                <a:fillRect/>
              </a:stretch>
            </p:blipFill>
            <p:spPr bwMode="auto">
              <a:xfrm>
                <a:off x="2128" y="2222"/>
                <a:ext cx="990" cy="622"/>
              </a:xfrm>
              <a:prstGeom prst="rect">
                <a:avLst/>
              </a:prstGeom>
              <a:noFill/>
              <a:ln w="9525">
                <a:solidFill>
                  <a:schemeClr val="tx1"/>
                </a:solidFill>
                <a:miter lim="800000"/>
                <a:headEnd/>
                <a:tailEnd/>
              </a:ln>
            </p:spPr>
          </p:pic>
          <p:sp>
            <p:nvSpPr>
              <p:cNvPr id="54297" name="Freeform 27"/>
              <p:cNvSpPr>
                <a:spLocks/>
              </p:cNvSpPr>
              <p:nvPr/>
            </p:nvSpPr>
            <p:spPr bwMode="auto">
              <a:xfrm>
                <a:off x="2330" y="2474"/>
                <a:ext cx="34" cy="33"/>
              </a:xfrm>
              <a:custGeom>
                <a:avLst/>
                <a:gdLst>
                  <a:gd name="T0" fmla="*/ 2147483647 w 17"/>
                  <a:gd name="T1" fmla="*/ 2147483647 h 17"/>
                  <a:gd name="T2" fmla="*/ 2147483647 w 17"/>
                  <a:gd name="T3" fmla="*/ 0 h 17"/>
                  <a:gd name="T4" fmla="*/ 0 w 17"/>
                  <a:gd name="T5" fmla="*/ 2147483647 h 17"/>
                  <a:gd name="T6" fmla="*/ 2147483647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0"/>
                    </a:lnTo>
                    <a:lnTo>
                      <a:pt x="0" y="7"/>
                    </a:lnTo>
                    <a:lnTo>
                      <a:pt x="9" y="16"/>
                    </a:lnTo>
                    <a:lnTo>
                      <a:pt x="16" y="7"/>
                    </a:lnTo>
                  </a:path>
                </a:pathLst>
              </a:custGeom>
              <a:solidFill>
                <a:srgbClr val="FF0000"/>
              </a:solidFill>
              <a:ln w="9525" cap="rnd">
                <a:noFill/>
                <a:round/>
                <a:headEnd/>
                <a:tailEnd/>
              </a:ln>
            </p:spPr>
            <p:txBody>
              <a:bodyPr/>
              <a:lstStyle/>
              <a:p>
                <a:endParaRPr lang="it-IT"/>
              </a:p>
            </p:txBody>
          </p:sp>
          <p:sp>
            <p:nvSpPr>
              <p:cNvPr id="54298" name="Freeform 28"/>
              <p:cNvSpPr>
                <a:spLocks/>
              </p:cNvSpPr>
              <p:nvPr/>
            </p:nvSpPr>
            <p:spPr bwMode="auto">
              <a:xfrm>
                <a:off x="2425" y="2415"/>
                <a:ext cx="39" cy="39"/>
              </a:xfrm>
              <a:custGeom>
                <a:avLst/>
                <a:gdLst>
                  <a:gd name="T0" fmla="*/ 2147483647 w 20"/>
                  <a:gd name="T1" fmla="*/ 2147483647 h 20"/>
                  <a:gd name="T2" fmla="*/ 2147483647 w 20"/>
                  <a:gd name="T3" fmla="*/ 0 h 20"/>
                  <a:gd name="T4" fmla="*/ 0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9" y="10"/>
                    </a:moveTo>
                    <a:lnTo>
                      <a:pt x="10" y="0"/>
                    </a:lnTo>
                    <a:lnTo>
                      <a:pt x="0" y="10"/>
                    </a:lnTo>
                    <a:lnTo>
                      <a:pt x="10" y="19"/>
                    </a:lnTo>
                    <a:lnTo>
                      <a:pt x="19" y="10"/>
                    </a:lnTo>
                  </a:path>
                </a:pathLst>
              </a:custGeom>
              <a:solidFill>
                <a:srgbClr val="FF0000"/>
              </a:solidFill>
              <a:ln w="9525" cap="rnd">
                <a:noFill/>
                <a:round/>
                <a:headEnd/>
                <a:tailEnd/>
              </a:ln>
            </p:spPr>
            <p:txBody>
              <a:bodyPr/>
              <a:lstStyle/>
              <a:p>
                <a:endParaRPr lang="it-IT"/>
              </a:p>
            </p:txBody>
          </p:sp>
          <p:sp>
            <p:nvSpPr>
              <p:cNvPr id="54299" name="Freeform 29"/>
              <p:cNvSpPr>
                <a:spLocks/>
              </p:cNvSpPr>
              <p:nvPr/>
            </p:nvSpPr>
            <p:spPr bwMode="auto">
              <a:xfrm>
                <a:off x="2419" y="2538"/>
                <a:ext cx="33" cy="33"/>
              </a:xfrm>
              <a:custGeom>
                <a:avLst/>
                <a:gdLst>
                  <a:gd name="T0" fmla="*/ 2147483647 w 17"/>
                  <a:gd name="T1" fmla="*/ 2147483647 h 17"/>
                  <a:gd name="T2" fmla="*/ 2147483647 w 17"/>
                  <a:gd name="T3" fmla="*/ 0 h 17"/>
                  <a:gd name="T4" fmla="*/ 0 w 17"/>
                  <a:gd name="T5" fmla="*/ 2147483647 h 17"/>
                  <a:gd name="T6" fmla="*/ 2147483647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8" y="0"/>
                    </a:lnTo>
                    <a:lnTo>
                      <a:pt x="0" y="8"/>
                    </a:lnTo>
                    <a:lnTo>
                      <a:pt x="8" y="16"/>
                    </a:lnTo>
                    <a:lnTo>
                      <a:pt x="16" y="8"/>
                    </a:lnTo>
                  </a:path>
                </a:pathLst>
              </a:custGeom>
              <a:solidFill>
                <a:srgbClr val="FF0000"/>
              </a:solidFill>
              <a:ln w="9525" cap="rnd">
                <a:noFill/>
                <a:round/>
                <a:headEnd/>
                <a:tailEnd/>
              </a:ln>
            </p:spPr>
            <p:txBody>
              <a:bodyPr/>
              <a:lstStyle/>
              <a:p>
                <a:endParaRPr lang="it-IT"/>
              </a:p>
            </p:txBody>
          </p:sp>
          <p:sp>
            <p:nvSpPr>
              <p:cNvPr id="54300" name="Freeform 30"/>
              <p:cNvSpPr>
                <a:spLocks/>
              </p:cNvSpPr>
              <p:nvPr/>
            </p:nvSpPr>
            <p:spPr bwMode="auto">
              <a:xfrm>
                <a:off x="2491" y="2474"/>
                <a:ext cx="34" cy="33"/>
              </a:xfrm>
              <a:custGeom>
                <a:avLst/>
                <a:gdLst>
                  <a:gd name="T0" fmla="*/ 2147483647 w 17"/>
                  <a:gd name="T1" fmla="*/ 2147483647 h 17"/>
                  <a:gd name="T2" fmla="*/ 2147483647 w 17"/>
                  <a:gd name="T3" fmla="*/ 0 h 17"/>
                  <a:gd name="T4" fmla="*/ 0 w 17"/>
                  <a:gd name="T5" fmla="*/ 2147483647 h 17"/>
                  <a:gd name="T6" fmla="*/ 2147483647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7" y="0"/>
                    </a:lnTo>
                    <a:lnTo>
                      <a:pt x="0" y="7"/>
                    </a:lnTo>
                    <a:lnTo>
                      <a:pt x="7" y="16"/>
                    </a:lnTo>
                    <a:lnTo>
                      <a:pt x="16" y="7"/>
                    </a:lnTo>
                  </a:path>
                </a:pathLst>
              </a:custGeom>
              <a:solidFill>
                <a:srgbClr val="FF0000"/>
              </a:solidFill>
              <a:ln w="9525" cap="rnd">
                <a:noFill/>
                <a:round/>
                <a:headEnd/>
                <a:tailEnd/>
              </a:ln>
            </p:spPr>
            <p:txBody>
              <a:bodyPr/>
              <a:lstStyle/>
              <a:p>
                <a:endParaRPr lang="it-IT"/>
              </a:p>
            </p:txBody>
          </p:sp>
          <p:sp>
            <p:nvSpPr>
              <p:cNvPr id="54301" name="Freeform 31"/>
              <p:cNvSpPr>
                <a:spLocks/>
              </p:cNvSpPr>
              <p:nvPr/>
            </p:nvSpPr>
            <p:spPr bwMode="auto">
              <a:xfrm>
                <a:off x="2717" y="2452"/>
                <a:ext cx="40" cy="37"/>
              </a:xfrm>
              <a:custGeom>
                <a:avLst/>
                <a:gdLst>
                  <a:gd name="T0" fmla="*/ 2147483647 w 20"/>
                  <a:gd name="T1" fmla="*/ 2147483647 h 19"/>
                  <a:gd name="T2" fmla="*/ 2147483647 w 20"/>
                  <a:gd name="T3" fmla="*/ 0 h 19"/>
                  <a:gd name="T4" fmla="*/ 0 w 20"/>
                  <a:gd name="T5" fmla="*/ 2147483647 h 19"/>
                  <a:gd name="T6" fmla="*/ 2147483647 w 20"/>
                  <a:gd name="T7" fmla="*/ 2147483647 h 19"/>
                  <a:gd name="T8" fmla="*/ 2147483647 w 20"/>
                  <a:gd name="T9" fmla="*/ 2147483647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9" y="9"/>
                    </a:moveTo>
                    <a:lnTo>
                      <a:pt x="10" y="0"/>
                    </a:lnTo>
                    <a:lnTo>
                      <a:pt x="0" y="9"/>
                    </a:lnTo>
                    <a:lnTo>
                      <a:pt x="10" y="18"/>
                    </a:lnTo>
                    <a:lnTo>
                      <a:pt x="19" y="9"/>
                    </a:lnTo>
                  </a:path>
                </a:pathLst>
              </a:custGeom>
              <a:solidFill>
                <a:srgbClr val="FF0000"/>
              </a:solidFill>
              <a:ln w="9525" cap="rnd">
                <a:noFill/>
                <a:round/>
                <a:headEnd/>
                <a:tailEnd/>
              </a:ln>
            </p:spPr>
            <p:txBody>
              <a:bodyPr/>
              <a:lstStyle/>
              <a:p>
                <a:endParaRPr lang="it-IT"/>
              </a:p>
            </p:txBody>
          </p:sp>
          <p:sp>
            <p:nvSpPr>
              <p:cNvPr id="54302" name="Freeform 32"/>
              <p:cNvSpPr>
                <a:spLocks/>
              </p:cNvSpPr>
              <p:nvPr/>
            </p:nvSpPr>
            <p:spPr bwMode="auto">
              <a:xfrm>
                <a:off x="2793" y="2394"/>
                <a:ext cx="33" cy="37"/>
              </a:xfrm>
              <a:custGeom>
                <a:avLst/>
                <a:gdLst>
                  <a:gd name="T0" fmla="*/ 2147483647 w 17"/>
                  <a:gd name="T1" fmla="*/ 2147483647 h 19"/>
                  <a:gd name="T2" fmla="*/ 2147483647 w 17"/>
                  <a:gd name="T3" fmla="*/ 0 h 19"/>
                  <a:gd name="T4" fmla="*/ 0 w 17"/>
                  <a:gd name="T5" fmla="*/ 2147483647 h 19"/>
                  <a:gd name="T6" fmla="*/ 2147483647 w 17"/>
                  <a:gd name="T7" fmla="*/ 2147483647 h 19"/>
                  <a:gd name="T8" fmla="*/ 2147483647 w 17"/>
                  <a:gd name="T9" fmla="*/ 2147483647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6" y="9"/>
                    </a:moveTo>
                    <a:lnTo>
                      <a:pt x="7" y="0"/>
                    </a:lnTo>
                    <a:lnTo>
                      <a:pt x="0" y="9"/>
                    </a:lnTo>
                    <a:lnTo>
                      <a:pt x="7" y="18"/>
                    </a:lnTo>
                    <a:lnTo>
                      <a:pt x="16" y="9"/>
                    </a:lnTo>
                  </a:path>
                </a:pathLst>
              </a:custGeom>
              <a:solidFill>
                <a:srgbClr val="FF0000"/>
              </a:solidFill>
              <a:ln w="9525" cap="rnd">
                <a:noFill/>
                <a:round/>
                <a:headEnd/>
                <a:tailEnd/>
              </a:ln>
            </p:spPr>
            <p:txBody>
              <a:bodyPr/>
              <a:lstStyle/>
              <a:p>
                <a:endParaRPr lang="it-IT"/>
              </a:p>
            </p:txBody>
          </p:sp>
          <p:sp>
            <p:nvSpPr>
              <p:cNvPr id="54303" name="Freeform 33"/>
              <p:cNvSpPr>
                <a:spLocks/>
              </p:cNvSpPr>
              <p:nvPr/>
            </p:nvSpPr>
            <p:spPr bwMode="auto">
              <a:xfrm>
                <a:off x="2777" y="2517"/>
                <a:ext cx="34" cy="39"/>
              </a:xfrm>
              <a:custGeom>
                <a:avLst/>
                <a:gdLst>
                  <a:gd name="T0" fmla="*/ 2147483647 w 17"/>
                  <a:gd name="T1" fmla="*/ 2147483647 h 20"/>
                  <a:gd name="T2" fmla="*/ 2147483647 w 17"/>
                  <a:gd name="T3" fmla="*/ 0 h 20"/>
                  <a:gd name="T4" fmla="*/ 0 w 17"/>
                  <a:gd name="T5" fmla="*/ 2147483647 h 20"/>
                  <a:gd name="T6" fmla="*/ 2147483647 w 17"/>
                  <a:gd name="T7" fmla="*/ 2147483647 h 20"/>
                  <a:gd name="T8" fmla="*/ 2147483647 w 17"/>
                  <a:gd name="T9" fmla="*/ 2147483647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16" y="10"/>
                    </a:moveTo>
                    <a:lnTo>
                      <a:pt x="8" y="0"/>
                    </a:lnTo>
                    <a:lnTo>
                      <a:pt x="0" y="10"/>
                    </a:lnTo>
                    <a:lnTo>
                      <a:pt x="8" y="19"/>
                    </a:lnTo>
                    <a:lnTo>
                      <a:pt x="16" y="10"/>
                    </a:lnTo>
                  </a:path>
                </a:pathLst>
              </a:custGeom>
              <a:solidFill>
                <a:srgbClr val="FF0000"/>
              </a:solidFill>
              <a:ln w="9525" cap="rnd">
                <a:noFill/>
                <a:round/>
                <a:headEnd/>
                <a:tailEnd/>
              </a:ln>
            </p:spPr>
            <p:txBody>
              <a:bodyPr/>
              <a:lstStyle/>
              <a:p>
                <a:endParaRPr lang="it-IT"/>
              </a:p>
            </p:txBody>
          </p:sp>
          <p:sp>
            <p:nvSpPr>
              <p:cNvPr id="54304" name="Freeform 34"/>
              <p:cNvSpPr>
                <a:spLocks/>
              </p:cNvSpPr>
              <p:nvPr/>
            </p:nvSpPr>
            <p:spPr bwMode="auto">
              <a:xfrm>
                <a:off x="2822" y="2458"/>
                <a:ext cx="37" cy="33"/>
              </a:xfrm>
              <a:custGeom>
                <a:avLst/>
                <a:gdLst>
                  <a:gd name="T0" fmla="*/ 2147483647 w 19"/>
                  <a:gd name="T1" fmla="*/ 2147483647 h 17"/>
                  <a:gd name="T2" fmla="*/ 2147483647 w 19"/>
                  <a:gd name="T3" fmla="*/ 0 h 17"/>
                  <a:gd name="T4" fmla="*/ 0 w 19"/>
                  <a:gd name="T5" fmla="*/ 2147483647 h 17"/>
                  <a:gd name="T6" fmla="*/ 2147483647 w 19"/>
                  <a:gd name="T7" fmla="*/ 2147483647 h 17"/>
                  <a:gd name="T8" fmla="*/ 2147483647 w 19"/>
                  <a:gd name="T9" fmla="*/ 2147483647 h 17"/>
                  <a:gd name="T10" fmla="*/ 2147483647 w 19"/>
                  <a:gd name="T11" fmla="*/ 2147483647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8"/>
                    </a:moveTo>
                    <a:lnTo>
                      <a:pt x="9" y="0"/>
                    </a:lnTo>
                    <a:lnTo>
                      <a:pt x="0" y="8"/>
                    </a:lnTo>
                    <a:lnTo>
                      <a:pt x="9" y="16"/>
                    </a:lnTo>
                    <a:lnTo>
                      <a:pt x="18" y="8"/>
                    </a:lnTo>
                  </a:path>
                </a:pathLst>
              </a:custGeom>
              <a:noFill/>
              <a:ln w="12700" cap="rnd">
                <a:solidFill>
                  <a:srgbClr val="FFFFFF"/>
                </a:solidFill>
                <a:round/>
                <a:headEnd type="none" w="sm" len="sm"/>
                <a:tailEnd type="none" w="sm" len="sm"/>
              </a:ln>
            </p:spPr>
            <p:txBody>
              <a:bodyPr/>
              <a:lstStyle/>
              <a:p>
                <a:endParaRPr lang="it-IT"/>
              </a:p>
            </p:txBody>
          </p:sp>
          <p:sp>
            <p:nvSpPr>
              <p:cNvPr id="54305" name="Freeform 35"/>
              <p:cNvSpPr>
                <a:spLocks/>
              </p:cNvSpPr>
              <p:nvPr/>
            </p:nvSpPr>
            <p:spPr bwMode="auto">
              <a:xfrm>
                <a:off x="2814" y="2452"/>
                <a:ext cx="45" cy="45"/>
              </a:xfrm>
              <a:custGeom>
                <a:avLst/>
                <a:gdLst>
                  <a:gd name="T0" fmla="*/ 2147483647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2147483647 w 23"/>
                  <a:gd name="T11" fmla="*/ 2147483647 h 23"/>
                  <a:gd name="T12" fmla="*/ 2147483647 w 23"/>
                  <a:gd name="T13" fmla="*/ 2147483647 h 23"/>
                  <a:gd name="T14" fmla="*/ 2147483647 w 23"/>
                  <a:gd name="T15" fmla="*/ 2147483647 h 23"/>
                  <a:gd name="T16" fmla="*/ 2147483647 w 23"/>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3"/>
                  <a:gd name="T29" fmla="*/ 23 w 2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3">
                    <a:moveTo>
                      <a:pt x="22" y="11"/>
                    </a:moveTo>
                    <a:lnTo>
                      <a:pt x="19" y="3"/>
                    </a:lnTo>
                    <a:lnTo>
                      <a:pt x="11" y="0"/>
                    </a:lnTo>
                    <a:lnTo>
                      <a:pt x="3" y="3"/>
                    </a:lnTo>
                    <a:lnTo>
                      <a:pt x="0" y="11"/>
                    </a:lnTo>
                    <a:lnTo>
                      <a:pt x="3" y="19"/>
                    </a:lnTo>
                    <a:lnTo>
                      <a:pt x="11" y="22"/>
                    </a:lnTo>
                    <a:lnTo>
                      <a:pt x="19" y="19"/>
                    </a:lnTo>
                    <a:lnTo>
                      <a:pt x="22" y="11"/>
                    </a:lnTo>
                  </a:path>
                </a:pathLst>
              </a:custGeom>
              <a:solidFill>
                <a:srgbClr val="FF0000"/>
              </a:solidFill>
              <a:ln w="9525" cap="rnd">
                <a:noFill/>
                <a:round/>
                <a:headEnd/>
                <a:tailEnd/>
              </a:ln>
            </p:spPr>
            <p:txBody>
              <a:bodyPr/>
              <a:lstStyle/>
              <a:p>
                <a:endParaRPr lang="it-IT"/>
              </a:p>
            </p:txBody>
          </p:sp>
        </p:grpSp>
      </p:grpSp>
      <p:sp>
        <p:nvSpPr>
          <p:cNvPr id="54277" name="Text Box 38"/>
          <p:cNvSpPr txBox="1">
            <a:spLocks noChangeArrowheads="1"/>
          </p:cNvSpPr>
          <p:nvPr/>
        </p:nvSpPr>
        <p:spPr bwMode="auto">
          <a:xfrm>
            <a:off x="1128713" y="1857375"/>
            <a:ext cx="2206625" cy="522288"/>
          </a:xfrm>
          <a:prstGeom prst="rect">
            <a:avLst/>
          </a:prstGeom>
          <a:noFill/>
          <a:ln w="9525">
            <a:noFill/>
            <a:miter lim="800000"/>
            <a:headEnd/>
            <a:tailEnd/>
          </a:ln>
        </p:spPr>
        <p:txBody>
          <a:bodyPr anchor="ctr">
            <a:spAutoFit/>
          </a:bodyPr>
          <a:lstStyle/>
          <a:p>
            <a:pPr eaLnBrk="0" hangingPunct="0"/>
            <a:r>
              <a:rPr lang="de-DE" sz="2800">
                <a:solidFill>
                  <a:srgbClr val="FF0000"/>
                </a:solidFill>
                <a:latin typeface="Arial" pitchFamily="34" charset="0"/>
                <a:cs typeface="Arial" pitchFamily="34" charset="0"/>
              </a:rPr>
              <a:t>Disgenesia</a:t>
            </a:r>
          </a:p>
        </p:txBody>
      </p:sp>
      <p:grpSp>
        <p:nvGrpSpPr>
          <p:cNvPr id="54278" name="Group 3"/>
          <p:cNvGrpSpPr>
            <a:grpSpLocks/>
          </p:cNvGrpSpPr>
          <p:nvPr/>
        </p:nvGrpSpPr>
        <p:grpSpPr bwMode="auto">
          <a:xfrm>
            <a:off x="5357813" y="2794000"/>
            <a:ext cx="1357312" cy="2357438"/>
            <a:chOff x="3552" y="1447"/>
            <a:chExt cx="989" cy="1209"/>
          </a:xfrm>
        </p:grpSpPr>
        <p:sp>
          <p:nvSpPr>
            <p:cNvPr id="54283" name="Rectangle 4"/>
            <p:cNvSpPr>
              <a:spLocks noChangeArrowheads="1"/>
            </p:cNvSpPr>
            <p:nvPr/>
          </p:nvSpPr>
          <p:spPr bwMode="auto">
            <a:xfrm>
              <a:off x="3586" y="1447"/>
              <a:ext cx="697" cy="190"/>
            </a:xfrm>
            <a:prstGeom prst="rect">
              <a:avLst/>
            </a:prstGeom>
            <a:noFill/>
            <a:ln w="9525">
              <a:noFill/>
              <a:miter lim="800000"/>
              <a:headEnd/>
              <a:tailEnd/>
            </a:ln>
          </p:spPr>
          <p:txBody>
            <a:bodyPr wrap="none" lIns="92075" tIns="46038" rIns="92075" bIns="46038">
              <a:spAutoFit/>
            </a:bodyPr>
            <a:lstStyle/>
            <a:p>
              <a:pPr defTabSz="762000" eaLnBrk="0" hangingPunct="0"/>
              <a:r>
                <a:rPr lang="de-DE">
                  <a:cs typeface="Arial" pitchFamily="34" charset="0"/>
                </a:rPr>
                <a:t>Normale</a:t>
              </a:r>
            </a:p>
          </p:txBody>
        </p:sp>
        <p:grpSp>
          <p:nvGrpSpPr>
            <p:cNvPr id="54284" name="Group 5"/>
            <p:cNvGrpSpPr>
              <a:grpSpLocks/>
            </p:cNvGrpSpPr>
            <p:nvPr/>
          </p:nvGrpSpPr>
          <p:grpSpPr bwMode="auto">
            <a:xfrm>
              <a:off x="3552" y="1852"/>
              <a:ext cx="989" cy="804"/>
              <a:chOff x="3448" y="2222"/>
              <a:chExt cx="989" cy="622"/>
            </a:xfrm>
          </p:grpSpPr>
          <p:pic>
            <p:nvPicPr>
              <p:cNvPr id="54285" name="Picture 6"/>
              <p:cNvPicPr>
                <a:picLocks noChangeArrowheads="1"/>
              </p:cNvPicPr>
              <p:nvPr/>
            </p:nvPicPr>
            <p:blipFill>
              <a:blip r:embed="rId5"/>
              <a:srcRect/>
              <a:stretch>
                <a:fillRect/>
              </a:stretch>
            </p:blipFill>
            <p:spPr bwMode="auto">
              <a:xfrm>
                <a:off x="3448" y="2222"/>
                <a:ext cx="989" cy="622"/>
              </a:xfrm>
              <a:prstGeom prst="rect">
                <a:avLst/>
              </a:prstGeom>
              <a:noFill/>
              <a:ln w="9525">
                <a:solidFill>
                  <a:schemeClr val="tx1"/>
                </a:solidFill>
                <a:miter lim="800000"/>
                <a:headEnd/>
                <a:tailEnd/>
              </a:ln>
            </p:spPr>
          </p:pic>
          <p:sp>
            <p:nvSpPr>
              <p:cNvPr id="54286" name="Freeform 7"/>
              <p:cNvSpPr>
                <a:spLocks/>
              </p:cNvSpPr>
              <p:nvPr/>
            </p:nvSpPr>
            <p:spPr bwMode="auto">
              <a:xfrm>
                <a:off x="3554" y="2415"/>
                <a:ext cx="45" cy="53"/>
              </a:xfrm>
              <a:custGeom>
                <a:avLst/>
                <a:gdLst>
                  <a:gd name="T0" fmla="*/ 2147483647 w 23"/>
                  <a:gd name="T1" fmla="*/ 2147483647 h 27"/>
                  <a:gd name="T2" fmla="*/ 2147483647 w 23"/>
                  <a:gd name="T3" fmla="*/ 2147483647 h 27"/>
                  <a:gd name="T4" fmla="*/ 2147483647 w 23"/>
                  <a:gd name="T5" fmla="*/ 0 h 27"/>
                  <a:gd name="T6" fmla="*/ 2147483647 w 23"/>
                  <a:gd name="T7" fmla="*/ 2147483647 h 27"/>
                  <a:gd name="T8" fmla="*/ 0 w 23"/>
                  <a:gd name="T9" fmla="*/ 2147483647 h 27"/>
                  <a:gd name="T10" fmla="*/ 2147483647 w 23"/>
                  <a:gd name="T11" fmla="*/ 2147483647 h 27"/>
                  <a:gd name="T12" fmla="*/ 2147483647 w 23"/>
                  <a:gd name="T13" fmla="*/ 2147483647 h 27"/>
                  <a:gd name="T14" fmla="*/ 2147483647 w 23"/>
                  <a:gd name="T15" fmla="*/ 2147483647 h 27"/>
                  <a:gd name="T16" fmla="*/ 2147483647 w 23"/>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7"/>
                  <a:gd name="T29" fmla="*/ 23 w 2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7">
                    <a:moveTo>
                      <a:pt x="22" y="13"/>
                    </a:moveTo>
                    <a:lnTo>
                      <a:pt x="19" y="4"/>
                    </a:lnTo>
                    <a:lnTo>
                      <a:pt x="11" y="0"/>
                    </a:lnTo>
                    <a:lnTo>
                      <a:pt x="3" y="4"/>
                    </a:lnTo>
                    <a:lnTo>
                      <a:pt x="0" y="13"/>
                    </a:lnTo>
                    <a:lnTo>
                      <a:pt x="3" y="22"/>
                    </a:lnTo>
                    <a:lnTo>
                      <a:pt x="11" y="26"/>
                    </a:lnTo>
                    <a:lnTo>
                      <a:pt x="19" y="22"/>
                    </a:lnTo>
                    <a:lnTo>
                      <a:pt x="22" y="13"/>
                    </a:lnTo>
                  </a:path>
                </a:pathLst>
              </a:custGeom>
              <a:solidFill>
                <a:srgbClr val="FF0000"/>
              </a:solidFill>
              <a:ln w="9525" cap="rnd">
                <a:noFill/>
                <a:round/>
                <a:headEnd/>
                <a:tailEnd/>
              </a:ln>
            </p:spPr>
            <p:txBody>
              <a:bodyPr/>
              <a:lstStyle/>
              <a:p>
                <a:endParaRPr lang="it-IT"/>
              </a:p>
            </p:txBody>
          </p:sp>
          <p:sp>
            <p:nvSpPr>
              <p:cNvPr id="54287" name="Freeform 8"/>
              <p:cNvSpPr>
                <a:spLocks/>
              </p:cNvSpPr>
              <p:nvPr/>
            </p:nvSpPr>
            <p:spPr bwMode="auto">
              <a:xfrm>
                <a:off x="3753" y="2255"/>
                <a:ext cx="37" cy="53"/>
              </a:xfrm>
              <a:custGeom>
                <a:avLst/>
                <a:gdLst>
                  <a:gd name="T0" fmla="*/ 2147483647 w 19"/>
                  <a:gd name="T1" fmla="*/ 2147483647 h 27"/>
                  <a:gd name="T2" fmla="*/ 2147483647 w 19"/>
                  <a:gd name="T3" fmla="*/ 2147483647 h 27"/>
                  <a:gd name="T4" fmla="*/ 2147483647 w 19"/>
                  <a:gd name="T5" fmla="*/ 0 h 27"/>
                  <a:gd name="T6" fmla="*/ 2147483647 w 19"/>
                  <a:gd name="T7" fmla="*/ 2147483647 h 27"/>
                  <a:gd name="T8" fmla="*/ 0 w 19"/>
                  <a:gd name="T9" fmla="*/ 2147483647 h 27"/>
                  <a:gd name="T10" fmla="*/ 2147483647 w 19"/>
                  <a:gd name="T11" fmla="*/ 2147483647 h 27"/>
                  <a:gd name="T12" fmla="*/ 2147483647 w 19"/>
                  <a:gd name="T13" fmla="*/ 2147483647 h 27"/>
                  <a:gd name="T14" fmla="*/ 2147483647 w 19"/>
                  <a:gd name="T15" fmla="*/ 2147483647 h 27"/>
                  <a:gd name="T16" fmla="*/ 2147483647 w 19"/>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7"/>
                  <a:gd name="T29" fmla="*/ 19 w 1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7">
                    <a:moveTo>
                      <a:pt x="18" y="13"/>
                    </a:moveTo>
                    <a:lnTo>
                      <a:pt x="15" y="4"/>
                    </a:lnTo>
                    <a:lnTo>
                      <a:pt x="9" y="0"/>
                    </a:lnTo>
                    <a:lnTo>
                      <a:pt x="2" y="4"/>
                    </a:lnTo>
                    <a:lnTo>
                      <a:pt x="0" y="13"/>
                    </a:lnTo>
                    <a:lnTo>
                      <a:pt x="2" y="23"/>
                    </a:lnTo>
                    <a:lnTo>
                      <a:pt x="9" y="26"/>
                    </a:lnTo>
                    <a:lnTo>
                      <a:pt x="15" y="23"/>
                    </a:lnTo>
                    <a:lnTo>
                      <a:pt x="18" y="13"/>
                    </a:lnTo>
                  </a:path>
                </a:pathLst>
              </a:custGeom>
              <a:solidFill>
                <a:srgbClr val="FF0000"/>
              </a:solidFill>
              <a:ln w="9525" cap="rnd">
                <a:noFill/>
                <a:round/>
                <a:headEnd/>
                <a:tailEnd/>
              </a:ln>
            </p:spPr>
            <p:txBody>
              <a:bodyPr/>
              <a:lstStyle/>
              <a:p>
                <a:endParaRPr lang="it-IT"/>
              </a:p>
            </p:txBody>
          </p:sp>
          <p:sp>
            <p:nvSpPr>
              <p:cNvPr id="54288" name="Freeform 9"/>
              <p:cNvSpPr>
                <a:spLocks/>
              </p:cNvSpPr>
              <p:nvPr/>
            </p:nvSpPr>
            <p:spPr bwMode="auto">
              <a:xfrm>
                <a:off x="3731" y="2554"/>
                <a:ext cx="46" cy="52"/>
              </a:xfrm>
              <a:custGeom>
                <a:avLst/>
                <a:gdLst>
                  <a:gd name="T0" fmla="*/ 2147483647 w 23"/>
                  <a:gd name="T1" fmla="*/ 2147483647 h 27"/>
                  <a:gd name="T2" fmla="*/ 2147483647 w 23"/>
                  <a:gd name="T3" fmla="*/ 2147483647 h 27"/>
                  <a:gd name="T4" fmla="*/ 2147483647 w 23"/>
                  <a:gd name="T5" fmla="*/ 0 h 27"/>
                  <a:gd name="T6" fmla="*/ 2147483647 w 23"/>
                  <a:gd name="T7" fmla="*/ 2147483647 h 27"/>
                  <a:gd name="T8" fmla="*/ 0 w 23"/>
                  <a:gd name="T9" fmla="*/ 2147483647 h 27"/>
                  <a:gd name="T10" fmla="*/ 2147483647 w 23"/>
                  <a:gd name="T11" fmla="*/ 2147483647 h 27"/>
                  <a:gd name="T12" fmla="*/ 2147483647 w 23"/>
                  <a:gd name="T13" fmla="*/ 2147483647 h 27"/>
                  <a:gd name="T14" fmla="*/ 2147483647 w 23"/>
                  <a:gd name="T15" fmla="*/ 2147483647 h 27"/>
                  <a:gd name="T16" fmla="*/ 2147483647 w 23"/>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7"/>
                  <a:gd name="T29" fmla="*/ 23 w 2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7">
                    <a:moveTo>
                      <a:pt x="22" y="13"/>
                    </a:moveTo>
                    <a:lnTo>
                      <a:pt x="18" y="4"/>
                    </a:lnTo>
                    <a:lnTo>
                      <a:pt x="11" y="0"/>
                    </a:lnTo>
                    <a:lnTo>
                      <a:pt x="3" y="4"/>
                    </a:lnTo>
                    <a:lnTo>
                      <a:pt x="0" y="13"/>
                    </a:lnTo>
                    <a:lnTo>
                      <a:pt x="3" y="22"/>
                    </a:lnTo>
                    <a:lnTo>
                      <a:pt x="11" y="26"/>
                    </a:lnTo>
                    <a:lnTo>
                      <a:pt x="18" y="22"/>
                    </a:lnTo>
                    <a:lnTo>
                      <a:pt x="22" y="13"/>
                    </a:lnTo>
                  </a:path>
                </a:pathLst>
              </a:custGeom>
              <a:solidFill>
                <a:srgbClr val="FF0000"/>
              </a:solidFill>
              <a:ln w="9525" cap="rnd">
                <a:noFill/>
                <a:round/>
                <a:headEnd/>
                <a:tailEnd/>
              </a:ln>
            </p:spPr>
            <p:txBody>
              <a:bodyPr/>
              <a:lstStyle/>
              <a:p>
                <a:endParaRPr lang="it-IT"/>
              </a:p>
            </p:txBody>
          </p:sp>
          <p:sp>
            <p:nvSpPr>
              <p:cNvPr id="54289" name="Freeform 10"/>
              <p:cNvSpPr>
                <a:spLocks/>
              </p:cNvSpPr>
              <p:nvPr/>
            </p:nvSpPr>
            <p:spPr bwMode="auto">
              <a:xfrm>
                <a:off x="3869" y="2423"/>
                <a:ext cx="45" cy="45"/>
              </a:xfrm>
              <a:custGeom>
                <a:avLst/>
                <a:gdLst>
                  <a:gd name="T0" fmla="*/ 2147483647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2147483647 w 23"/>
                  <a:gd name="T11" fmla="*/ 2147483647 h 23"/>
                  <a:gd name="T12" fmla="*/ 2147483647 w 23"/>
                  <a:gd name="T13" fmla="*/ 2147483647 h 23"/>
                  <a:gd name="T14" fmla="*/ 2147483647 w 23"/>
                  <a:gd name="T15" fmla="*/ 2147483647 h 23"/>
                  <a:gd name="T16" fmla="*/ 2147483647 w 23"/>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3"/>
                  <a:gd name="T29" fmla="*/ 23 w 2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3">
                    <a:moveTo>
                      <a:pt x="22" y="11"/>
                    </a:moveTo>
                    <a:lnTo>
                      <a:pt x="19" y="3"/>
                    </a:lnTo>
                    <a:lnTo>
                      <a:pt x="11" y="0"/>
                    </a:lnTo>
                    <a:lnTo>
                      <a:pt x="3" y="3"/>
                    </a:lnTo>
                    <a:lnTo>
                      <a:pt x="0" y="11"/>
                    </a:lnTo>
                    <a:lnTo>
                      <a:pt x="3" y="19"/>
                    </a:lnTo>
                    <a:lnTo>
                      <a:pt x="11" y="22"/>
                    </a:lnTo>
                    <a:lnTo>
                      <a:pt x="19" y="19"/>
                    </a:lnTo>
                    <a:lnTo>
                      <a:pt x="22" y="11"/>
                    </a:lnTo>
                  </a:path>
                </a:pathLst>
              </a:custGeom>
              <a:solidFill>
                <a:srgbClr val="FF0000"/>
              </a:solidFill>
              <a:ln w="9525" cap="rnd">
                <a:noFill/>
                <a:round/>
                <a:headEnd/>
                <a:tailEnd/>
              </a:ln>
            </p:spPr>
            <p:txBody>
              <a:bodyPr/>
              <a:lstStyle/>
              <a:p>
                <a:endParaRPr lang="it-IT"/>
              </a:p>
            </p:txBody>
          </p:sp>
          <p:sp>
            <p:nvSpPr>
              <p:cNvPr id="54290" name="Freeform 11"/>
              <p:cNvSpPr>
                <a:spLocks/>
              </p:cNvSpPr>
              <p:nvPr/>
            </p:nvSpPr>
            <p:spPr bwMode="auto">
              <a:xfrm>
                <a:off x="3950" y="2415"/>
                <a:ext cx="45" cy="45"/>
              </a:xfrm>
              <a:custGeom>
                <a:avLst/>
                <a:gdLst>
                  <a:gd name="T0" fmla="*/ 2147483647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2147483647 w 23"/>
                  <a:gd name="T11" fmla="*/ 2147483647 h 23"/>
                  <a:gd name="T12" fmla="*/ 2147483647 w 23"/>
                  <a:gd name="T13" fmla="*/ 2147483647 h 23"/>
                  <a:gd name="T14" fmla="*/ 2147483647 w 23"/>
                  <a:gd name="T15" fmla="*/ 2147483647 h 23"/>
                  <a:gd name="T16" fmla="*/ 2147483647 w 23"/>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3"/>
                  <a:gd name="T29" fmla="*/ 23 w 2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3">
                    <a:moveTo>
                      <a:pt x="22" y="11"/>
                    </a:moveTo>
                    <a:lnTo>
                      <a:pt x="19" y="3"/>
                    </a:lnTo>
                    <a:lnTo>
                      <a:pt x="11" y="0"/>
                    </a:lnTo>
                    <a:lnTo>
                      <a:pt x="3" y="3"/>
                    </a:lnTo>
                    <a:lnTo>
                      <a:pt x="0" y="11"/>
                    </a:lnTo>
                    <a:lnTo>
                      <a:pt x="3" y="19"/>
                    </a:lnTo>
                    <a:lnTo>
                      <a:pt x="11" y="22"/>
                    </a:lnTo>
                    <a:lnTo>
                      <a:pt x="19" y="19"/>
                    </a:lnTo>
                    <a:lnTo>
                      <a:pt x="22" y="11"/>
                    </a:lnTo>
                  </a:path>
                </a:pathLst>
              </a:custGeom>
              <a:solidFill>
                <a:srgbClr val="FF0000"/>
              </a:solidFill>
              <a:ln w="9525" cap="rnd">
                <a:noFill/>
                <a:round/>
                <a:headEnd/>
                <a:tailEnd/>
              </a:ln>
            </p:spPr>
            <p:txBody>
              <a:bodyPr/>
              <a:lstStyle/>
              <a:p>
                <a:endParaRPr lang="it-IT"/>
              </a:p>
            </p:txBody>
          </p:sp>
          <p:sp>
            <p:nvSpPr>
              <p:cNvPr id="54291" name="Freeform 12"/>
              <p:cNvSpPr>
                <a:spLocks/>
              </p:cNvSpPr>
              <p:nvPr/>
            </p:nvSpPr>
            <p:spPr bwMode="auto">
              <a:xfrm>
                <a:off x="4280" y="2444"/>
                <a:ext cx="38" cy="37"/>
              </a:xfrm>
              <a:custGeom>
                <a:avLst/>
                <a:gdLst>
                  <a:gd name="T0" fmla="*/ 2147483647 w 19"/>
                  <a:gd name="T1" fmla="*/ 2147483647 h 19"/>
                  <a:gd name="T2" fmla="*/ 2147483647 w 19"/>
                  <a:gd name="T3" fmla="*/ 0 h 19"/>
                  <a:gd name="T4" fmla="*/ 0 w 19"/>
                  <a:gd name="T5" fmla="*/ 2147483647 h 19"/>
                  <a:gd name="T6" fmla="*/ 2147483647 w 19"/>
                  <a:gd name="T7" fmla="*/ 2147483647 h 19"/>
                  <a:gd name="T8" fmla="*/ 2147483647 w 19"/>
                  <a:gd name="T9" fmla="*/ 2147483647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9"/>
                    </a:moveTo>
                    <a:lnTo>
                      <a:pt x="9" y="0"/>
                    </a:lnTo>
                    <a:lnTo>
                      <a:pt x="0" y="9"/>
                    </a:lnTo>
                    <a:lnTo>
                      <a:pt x="9" y="18"/>
                    </a:lnTo>
                    <a:lnTo>
                      <a:pt x="18" y="9"/>
                    </a:lnTo>
                  </a:path>
                </a:pathLst>
              </a:custGeom>
              <a:solidFill>
                <a:srgbClr val="FF0000"/>
              </a:solidFill>
              <a:ln w="9525" cap="rnd">
                <a:noFill/>
                <a:round/>
                <a:headEnd/>
                <a:tailEnd/>
              </a:ln>
            </p:spPr>
            <p:txBody>
              <a:bodyPr/>
              <a:lstStyle/>
              <a:p>
                <a:endParaRPr lang="it-IT"/>
              </a:p>
            </p:txBody>
          </p:sp>
          <p:sp>
            <p:nvSpPr>
              <p:cNvPr id="54292" name="Freeform 13"/>
              <p:cNvSpPr>
                <a:spLocks/>
              </p:cNvSpPr>
              <p:nvPr/>
            </p:nvSpPr>
            <p:spPr bwMode="auto">
              <a:xfrm>
                <a:off x="4103" y="2284"/>
                <a:ext cx="47" cy="39"/>
              </a:xfrm>
              <a:custGeom>
                <a:avLst/>
                <a:gdLst>
                  <a:gd name="T0" fmla="*/ 2147483647 w 24"/>
                  <a:gd name="T1" fmla="*/ 2147483647 h 20"/>
                  <a:gd name="T2" fmla="*/ 2147483647 w 24"/>
                  <a:gd name="T3" fmla="*/ 2147483647 h 20"/>
                  <a:gd name="T4" fmla="*/ 2147483647 w 24"/>
                  <a:gd name="T5" fmla="*/ 0 h 20"/>
                  <a:gd name="T6" fmla="*/ 2147483647 w 24"/>
                  <a:gd name="T7" fmla="*/ 2147483647 h 20"/>
                  <a:gd name="T8" fmla="*/ 0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0"/>
                  <a:gd name="T29" fmla="*/ 24 w 2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0">
                    <a:moveTo>
                      <a:pt x="23" y="9"/>
                    </a:moveTo>
                    <a:lnTo>
                      <a:pt x="19" y="3"/>
                    </a:lnTo>
                    <a:lnTo>
                      <a:pt x="11" y="0"/>
                    </a:lnTo>
                    <a:lnTo>
                      <a:pt x="4" y="3"/>
                    </a:lnTo>
                    <a:lnTo>
                      <a:pt x="0" y="9"/>
                    </a:lnTo>
                    <a:lnTo>
                      <a:pt x="4" y="16"/>
                    </a:lnTo>
                    <a:lnTo>
                      <a:pt x="11" y="19"/>
                    </a:lnTo>
                    <a:lnTo>
                      <a:pt x="19" y="16"/>
                    </a:lnTo>
                    <a:lnTo>
                      <a:pt x="23" y="9"/>
                    </a:lnTo>
                  </a:path>
                </a:pathLst>
              </a:custGeom>
              <a:solidFill>
                <a:srgbClr val="FF0000"/>
              </a:solidFill>
              <a:ln w="9525" cap="rnd">
                <a:noFill/>
                <a:round/>
                <a:headEnd/>
                <a:tailEnd/>
              </a:ln>
            </p:spPr>
            <p:txBody>
              <a:bodyPr/>
              <a:lstStyle/>
              <a:p>
                <a:endParaRPr lang="it-IT"/>
              </a:p>
            </p:txBody>
          </p:sp>
          <p:sp>
            <p:nvSpPr>
              <p:cNvPr id="54293" name="Freeform 14"/>
              <p:cNvSpPr>
                <a:spLocks/>
              </p:cNvSpPr>
              <p:nvPr/>
            </p:nvSpPr>
            <p:spPr bwMode="auto">
              <a:xfrm>
                <a:off x="4111" y="2567"/>
                <a:ext cx="39" cy="33"/>
              </a:xfrm>
              <a:custGeom>
                <a:avLst/>
                <a:gdLst>
                  <a:gd name="T0" fmla="*/ 2147483647 w 20"/>
                  <a:gd name="T1" fmla="*/ 2147483647 h 17"/>
                  <a:gd name="T2" fmla="*/ 2147483647 w 20"/>
                  <a:gd name="T3" fmla="*/ 0 h 17"/>
                  <a:gd name="T4" fmla="*/ 0 w 20"/>
                  <a:gd name="T5" fmla="*/ 2147483647 h 17"/>
                  <a:gd name="T6" fmla="*/ 2147483647 w 20"/>
                  <a:gd name="T7" fmla="*/ 2147483647 h 17"/>
                  <a:gd name="T8" fmla="*/ 2147483647 w 20"/>
                  <a:gd name="T9" fmla="*/ 2147483647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19" y="8"/>
                    </a:moveTo>
                    <a:lnTo>
                      <a:pt x="9" y="0"/>
                    </a:lnTo>
                    <a:lnTo>
                      <a:pt x="0" y="8"/>
                    </a:lnTo>
                    <a:lnTo>
                      <a:pt x="9" y="16"/>
                    </a:lnTo>
                    <a:lnTo>
                      <a:pt x="19" y="8"/>
                    </a:lnTo>
                  </a:path>
                </a:pathLst>
              </a:custGeom>
              <a:solidFill>
                <a:srgbClr val="FF0000"/>
              </a:solidFill>
              <a:ln w="9525" cap="rnd">
                <a:noFill/>
                <a:round/>
                <a:headEnd/>
                <a:tailEnd/>
              </a:ln>
            </p:spPr>
            <p:txBody>
              <a:bodyPr/>
              <a:lstStyle/>
              <a:p>
                <a:endParaRPr lang="it-IT"/>
              </a:p>
            </p:txBody>
          </p:sp>
        </p:grpSp>
      </p:grpSp>
      <p:grpSp>
        <p:nvGrpSpPr>
          <p:cNvPr id="54279" name="Group 40"/>
          <p:cNvGrpSpPr>
            <a:grpSpLocks/>
          </p:cNvGrpSpPr>
          <p:nvPr/>
        </p:nvGrpSpPr>
        <p:grpSpPr bwMode="auto">
          <a:xfrm>
            <a:off x="7072313" y="2794000"/>
            <a:ext cx="1285875" cy="2357438"/>
            <a:chOff x="4702" y="1401"/>
            <a:chExt cx="702" cy="1259"/>
          </a:xfrm>
        </p:grpSpPr>
        <p:sp>
          <p:nvSpPr>
            <p:cNvPr id="54281" name="Rectangle 41"/>
            <p:cNvSpPr>
              <a:spLocks noChangeArrowheads="1"/>
            </p:cNvSpPr>
            <p:nvPr/>
          </p:nvSpPr>
          <p:spPr bwMode="auto">
            <a:xfrm>
              <a:off x="4780" y="1401"/>
              <a:ext cx="466" cy="198"/>
            </a:xfrm>
            <a:prstGeom prst="rect">
              <a:avLst/>
            </a:prstGeom>
            <a:noFill/>
            <a:ln w="9525">
              <a:noFill/>
              <a:miter lim="800000"/>
              <a:headEnd/>
              <a:tailEnd/>
            </a:ln>
          </p:spPr>
          <p:txBody>
            <a:bodyPr wrap="none" lIns="92075" tIns="46038" rIns="92075" bIns="46038">
              <a:spAutoFit/>
            </a:bodyPr>
            <a:lstStyle/>
            <a:p>
              <a:pPr defTabSz="762000" eaLnBrk="0" hangingPunct="0"/>
              <a:r>
                <a:rPr lang="de-DE">
                  <a:cs typeface="Arial" pitchFamily="34" charset="0"/>
                </a:rPr>
                <a:t>Gozzo</a:t>
              </a:r>
            </a:p>
          </p:txBody>
        </p:sp>
        <p:pic>
          <p:nvPicPr>
            <p:cNvPr id="54282" name="Picture 42" descr="05"/>
            <p:cNvPicPr>
              <a:picLocks noChangeAspect="1" noChangeArrowheads="1"/>
            </p:cNvPicPr>
            <p:nvPr/>
          </p:nvPicPr>
          <p:blipFill>
            <a:blip r:embed="rId6"/>
            <a:srcRect/>
            <a:stretch>
              <a:fillRect/>
            </a:stretch>
          </p:blipFill>
          <p:spPr bwMode="auto">
            <a:xfrm>
              <a:off x="4702" y="1860"/>
              <a:ext cx="702" cy="800"/>
            </a:xfrm>
            <a:prstGeom prst="rect">
              <a:avLst/>
            </a:prstGeom>
            <a:noFill/>
            <a:ln w="9525">
              <a:solidFill>
                <a:schemeClr val="tx1"/>
              </a:solidFill>
              <a:miter lim="800000"/>
              <a:headEnd/>
              <a:tailEnd/>
            </a:ln>
          </p:spPr>
        </p:pic>
      </p:grpSp>
      <p:sp>
        <p:nvSpPr>
          <p:cNvPr id="54280" name="Text Box 15"/>
          <p:cNvSpPr txBox="1">
            <a:spLocks noChangeArrowheads="1"/>
          </p:cNvSpPr>
          <p:nvPr/>
        </p:nvSpPr>
        <p:spPr bwMode="auto">
          <a:xfrm>
            <a:off x="5383213" y="1858963"/>
            <a:ext cx="2987675" cy="523875"/>
          </a:xfrm>
          <a:prstGeom prst="rect">
            <a:avLst/>
          </a:prstGeom>
          <a:noFill/>
          <a:ln w="9525">
            <a:noFill/>
            <a:miter lim="800000"/>
            <a:headEnd/>
            <a:tailEnd/>
          </a:ln>
        </p:spPr>
        <p:txBody>
          <a:bodyPr wrap="none" anchor="ctr">
            <a:spAutoFit/>
          </a:bodyPr>
          <a:lstStyle/>
          <a:p>
            <a:pPr eaLnBrk="0" hangingPunct="0"/>
            <a:r>
              <a:rPr lang="de-DE" sz="2800">
                <a:solidFill>
                  <a:srgbClr val="FF0000"/>
                </a:solidFill>
                <a:latin typeface="Arial" pitchFamily="34" charset="0"/>
                <a:cs typeface="Arial" pitchFamily="34" charset="0"/>
              </a:rPr>
              <a:t>Disormonogenesi</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a:xfrm>
            <a:off x="428625" y="-53975"/>
            <a:ext cx="8229600" cy="1143000"/>
          </a:xfrm>
        </p:spPr>
        <p:txBody>
          <a:bodyPr/>
          <a:lstStyle/>
          <a:p>
            <a:pPr eaLnBrk="1" hangingPunct="1"/>
            <a:r>
              <a:rPr lang="it-IT" sz="2800" b="1" smtClean="0">
                <a:solidFill>
                  <a:srgbClr val="FF0000"/>
                </a:solidFill>
                <a:effectLst>
                  <a:outerShdw blurRad="38100" dist="38100" dir="2700000" algn="tl">
                    <a:srgbClr val="C0C0C0"/>
                  </a:outerShdw>
                </a:effectLst>
                <a:latin typeface="Arial" pitchFamily="34" charset="0"/>
                <a:ea typeface="ＭＳ Ｐゴシック" charset="-128"/>
                <a:cs typeface="Arial" pitchFamily="34" charset="0"/>
              </a:rPr>
              <a:t>Genetica dell</a:t>
            </a:r>
            <a:r>
              <a:rPr lang="ja-JP" altLang="it-IT" sz="2800" b="1" smtClean="0">
                <a:solidFill>
                  <a:srgbClr val="FF0000"/>
                </a:solidFill>
                <a:effectLst>
                  <a:outerShdw blurRad="38100" dist="38100" dir="2700000" algn="tl">
                    <a:srgbClr val="C0C0C0"/>
                  </a:outerShdw>
                </a:effectLst>
                <a:latin typeface="Arial" pitchFamily="34" charset="0"/>
                <a:ea typeface="ＭＳ Ｐゴシック" charset="-128"/>
                <a:cs typeface="Arial" pitchFamily="34" charset="0"/>
              </a:rPr>
              <a:t>’</a:t>
            </a:r>
            <a:r>
              <a:rPr lang="it-IT" altLang="ja-JP" sz="2800" b="1" smtClean="0">
                <a:solidFill>
                  <a:srgbClr val="FF0000"/>
                </a:solidFill>
                <a:effectLst>
                  <a:outerShdw blurRad="38100" dist="38100" dir="2700000" algn="tl">
                    <a:srgbClr val="C0C0C0"/>
                  </a:outerShdw>
                </a:effectLst>
                <a:latin typeface="Arial" pitchFamily="34" charset="0"/>
                <a:ea typeface="ＭＳ Ｐゴシック" charset="-128"/>
                <a:cs typeface="Arial" pitchFamily="34" charset="0"/>
              </a:rPr>
              <a:t> ipotiroidismo congenito legato a difetti morfo-funzionali tiroidei</a:t>
            </a:r>
            <a:endParaRPr lang="it-IT" sz="2800" b="1" smtClean="0">
              <a:solidFill>
                <a:srgbClr val="FF0000"/>
              </a:solidFill>
              <a:effectLst>
                <a:outerShdw blurRad="38100" dist="38100" dir="2700000" algn="tl">
                  <a:srgbClr val="C0C0C0"/>
                </a:outerShdw>
              </a:effectLst>
              <a:latin typeface="Arial" pitchFamily="34" charset="0"/>
              <a:ea typeface="ＭＳ Ｐゴシック" charset="-128"/>
              <a:cs typeface="Arial" pitchFamily="34" charset="0"/>
            </a:endParaRPr>
          </a:p>
        </p:txBody>
      </p:sp>
      <p:graphicFrame>
        <p:nvGraphicFramePr>
          <p:cNvPr id="7" name="Tabella 6"/>
          <p:cNvGraphicFramePr>
            <a:graphicFrameLocks noGrp="1"/>
          </p:cNvGraphicFramePr>
          <p:nvPr/>
        </p:nvGraphicFramePr>
        <p:xfrm>
          <a:off x="468313" y="1065213"/>
          <a:ext cx="8183562" cy="5670550"/>
        </p:xfrm>
        <a:graphic>
          <a:graphicData uri="http://schemas.openxmlformats.org/drawingml/2006/table">
            <a:tbl>
              <a:tblPr firstRow="1" bandRow="1">
                <a:tableStyleId>{21E4AEA4-8DFA-4A89-87EB-49C32662AFE0}</a:tableStyleId>
              </a:tblPr>
              <a:tblGrid>
                <a:gridCol w="2727854"/>
                <a:gridCol w="2727854"/>
                <a:gridCol w="2727854"/>
              </a:tblGrid>
              <a:tr h="892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baseline="0" dirty="0" smtClean="0">
                          <a:latin typeface="Arial" pitchFamily="34" charset="0"/>
                          <a:cs typeface="Arial" pitchFamily="34" charset="0"/>
                        </a:rPr>
                        <a:t>         Tipo di IC	</a:t>
                      </a:r>
                    </a:p>
                  </a:txBody>
                  <a:tcPr marL="91436" marR="91436"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baseline="0" dirty="0" smtClean="0">
                          <a:latin typeface="Arial" pitchFamily="34" charset="0"/>
                          <a:cs typeface="Arial" pitchFamily="34" charset="0"/>
                        </a:rPr>
                        <a:t>      Geni candidati</a:t>
                      </a:r>
                    </a:p>
                  </a:txBody>
                  <a:tcPr marL="91436" marR="91436"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baseline="0" dirty="0" smtClean="0">
                          <a:latin typeface="Arial" pitchFamily="34" charset="0"/>
                          <a:cs typeface="Arial" pitchFamily="34" charset="0"/>
                        </a:rPr>
                        <a:t> Localizzazione gene</a:t>
                      </a:r>
                    </a:p>
                  </a:txBody>
                  <a:tcPr marL="91436" marR="91436" marT="45721" marB="45721" anchor="ctr"/>
                </a:tc>
              </a:tr>
              <a:tr h="2011702">
                <a:tc>
                  <a:txBody>
                    <a:bodyPr/>
                    <a:lstStyle/>
                    <a:p>
                      <a:r>
                        <a:rPr lang="it-IT" sz="1800" kern="1200" baseline="0" dirty="0" err="1" smtClean="0">
                          <a:latin typeface="Arial" pitchFamily="34" charset="0"/>
                          <a:cs typeface="Arial" pitchFamily="34" charset="0"/>
                        </a:rPr>
                        <a:t>Disgenesia</a:t>
                      </a:r>
                      <a:endParaRPr lang="it-IT" sz="1800" kern="1200" baseline="0" dirty="0" smtClean="0">
                        <a:latin typeface="Arial" pitchFamily="34" charset="0"/>
                        <a:cs typeface="Arial" pitchFamily="34" charset="0"/>
                      </a:endParaRPr>
                    </a:p>
                    <a:p>
                      <a:r>
                        <a:rPr lang="it-IT" sz="1800" kern="1200" baseline="0" dirty="0" smtClean="0">
                          <a:latin typeface="Arial" pitchFamily="34" charset="0"/>
                          <a:cs typeface="Arial" pitchFamily="34" charset="0"/>
                        </a:rPr>
                        <a:t>- </a:t>
                      </a:r>
                      <a:r>
                        <a:rPr lang="it-IT" sz="1800" u="sng" kern="1200" baseline="0" dirty="0" err="1" smtClean="0">
                          <a:latin typeface="Arial" pitchFamily="34" charset="0"/>
                          <a:cs typeface="Arial" pitchFamily="34" charset="0"/>
                        </a:rPr>
                        <a:t>sindromica</a:t>
                      </a:r>
                      <a:endParaRPr lang="it-IT" sz="1800" u="sng" kern="1200" baseline="0" dirty="0" smtClean="0">
                        <a:latin typeface="Arial" pitchFamily="34" charset="0"/>
                        <a:cs typeface="Arial" pitchFamily="34" charset="0"/>
                      </a:endParaRPr>
                    </a:p>
                    <a:p>
                      <a:endParaRPr lang="it-IT" sz="1800" kern="1200" baseline="0" dirty="0" smtClean="0">
                        <a:latin typeface="Arial" pitchFamily="34" charset="0"/>
                        <a:cs typeface="Arial" pitchFamily="34" charset="0"/>
                      </a:endParaRPr>
                    </a:p>
                    <a:p>
                      <a:endParaRPr lang="it-IT" sz="1800" kern="1200" baseline="0" dirty="0" smtClean="0">
                        <a:latin typeface="Arial" pitchFamily="34" charset="0"/>
                        <a:cs typeface="Arial" pitchFamily="34" charset="0"/>
                      </a:endParaRPr>
                    </a:p>
                    <a:p>
                      <a:endParaRPr lang="it-IT" sz="1800" kern="1200" baseline="0" dirty="0" smtClean="0">
                        <a:latin typeface="Arial" pitchFamily="34" charset="0"/>
                        <a:cs typeface="Arial" pitchFamily="34" charset="0"/>
                      </a:endParaRPr>
                    </a:p>
                    <a:p>
                      <a:r>
                        <a:rPr lang="it-IT" sz="1800" kern="1200" baseline="0" dirty="0" smtClean="0">
                          <a:latin typeface="Arial" pitchFamily="34" charset="0"/>
                          <a:cs typeface="Arial" pitchFamily="34" charset="0"/>
                        </a:rPr>
                        <a:t>- </a:t>
                      </a:r>
                      <a:r>
                        <a:rPr lang="it-IT" sz="1800" u="sng" kern="1200" baseline="0" dirty="0" smtClean="0">
                          <a:latin typeface="Arial" pitchFamily="34" charset="0"/>
                          <a:cs typeface="Arial" pitchFamily="34" charset="0"/>
                        </a:rPr>
                        <a:t>non </a:t>
                      </a:r>
                      <a:r>
                        <a:rPr lang="it-IT" sz="1800" u="sng" kern="1200" baseline="0" dirty="0" err="1" smtClean="0">
                          <a:latin typeface="Arial" pitchFamily="34" charset="0"/>
                          <a:cs typeface="Arial" pitchFamily="34" charset="0"/>
                        </a:rPr>
                        <a:t>sindromica</a:t>
                      </a:r>
                      <a:endParaRPr lang="it-IT" sz="1800" u="sng" kern="1200" baseline="0" dirty="0" smtClean="0">
                        <a:latin typeface="Arial" pitchFamily="34" charset="0"/>
                        <a:cs typeface="Arial" pitchFamily="34" charset="0"/>
                      </a:endParaRPr>
                    </a:p>
                    <a:p>
                      <a:endParaRPr lang="it-IT" sz="1800" u="sng" dirty="0">
                        <a:latin typeface="Arial" pitchFamily="34" charset="0"/>
                        <a:cs typeface="Arial" pitchFamily="34" charset="0"/>
                      </a:endParaRPr>
                    </a:p>
                  </a:txBody>
                  <a:tcPr marL="91436" marR="91436" marT="45721" marB="45721" anchor="ctr"/>
                </a:tc>
                <a:tc>
                  <a:txBody>
                    <a:bodyPr/>
                    <a:lstStyle/>
                    <a:p>
                      <a:pPr algn="ctr"/>
                      <a:endParaRPr lang="it-IT" sz="1800" i="1" kern="1200" baseline="0" dirty="0" smtClean="0">
                        <a:latin typeface="Arial" pitchFamily="34" charset="0"/>
                        <a:cs typeface="Arial" pitchFamily="34" charset="0"/>
                      </a:endParaRPr>
                    </a:p>
                    <a:p>
                      <a:pPr algn="ctr"/>
                      <a:r>
                        <a:rPr lang="it-IT" sz="1800" i="1" kern="1200" baseline="0" dirty="0" smtClean="0">
                          <a:latin typeface="Arial" pitchFamily="34" charset="0"/>
                          <a:cs typeface="Arial" pitchFamily="34" charset="0"/>
                        </a:rPr>
                        <a:t>TTF-1 </a:t>
                      </a:r>
                    </a:p>
                    <a:p>
                      <a:pPr algn="ctr"/>
                      <a:r>
                        <a:rPr lang="it-IT" sz="1800" i="1" kern="1200" baseline="0" dirty="0" smtClean="0">
                          <a:latin typeface="Arial" pitchFamily="34" charset="0"/>
                          <a:cs typeface="Arial" pitchFamily="34" charset="0"/>
                        </a:rPr>
                        <a:t>TTF-2</a:t>
                      </a:r>
                    </a:p>
                    <a:p>
                      <a:pPr algn="ctr"/>
                      <a:r>
                        <a:rPr lang="it-IT" sz="1800" i="1" kern="1200" baseline="0" dirty="0" smtClean="0">
                          <a:latin typeface="Arial" pitchFamily="34" charset="0"/>
                          <a:cs typeface="Arial" pitchFamily="34" charset="0"/>
                        </a:rPr>
                        <a:t>PAX-8</a:t>
                      </a:r>
                    </a:p>
                    <a:p>
                      <a:pPr algn="ctr"/>
                      <a:r>
                        <a:rPr lang="it-IT" sz="1800" i="1" kern="1200" baseline="0" dirty="0" smtClean="0">
                          <a:latin typeface="Arial" pitchFamily="34" charset="0"/>
                          <a:cs typeface="Arial" pitchFamily="34" charset="0"/>
                        </a:rPr>
                        <a:t>   </a:t>
                      </a:r>
                    </a:p>
                    <a:p>
                      <a:pPr algn="ctr"/>
                      <a:r>
                        <a:rPr lang="it-IT" sz="1800" i="1" kern="1200" baseline="0" dirty="0" smtClean="0">
                          <a:latin typeface="Arial" pitchFamily="34" charset="0"/>
                          <a:cs typeface="Arial" pitchFamily="34" charset="0"/>
                        </a:rPr>
                        <a:t>  TSHR	</a:t>
                      </a:r>
                    </a:p>
                    <a:p>
                      <a:endParaRPr lang="it-IT" sz="1800" i="1" dirty="0">
                        <a:latin typeface="Arial" pitchFamily="34" charset="0"/>
                        <a:cs typeface="Arial" pitchFamily="34" charset="0"/>
                      </a:endParaRPr>
                    </a:p>
                  </a:txBody>
                  <a:tcPr marL="91436" marR="91436" marT="45721" marB="45721" anchor="ctr"/>
                </a:tc>
                <a:tc>
                  <a:txBody>
                    <a:bodyPr/>
                    <a:lstStyle/>
                    <a:p>
                      <a:pPr algn="ctr"/>
                      <a:endParaRPr lang="it-IT" sz="1800" kern="1200" baseline="0" dirty="0" smtClean="0">
                        <a:latin typeface="Arial" pitchFamily="34" charset="0"/>
                        <a:cs typeface="Arial" pitchFamily="34" charset="0"/>
                      </a:endParaRPr>
                    </a:p>
                    <a:p>
                      <a:pPr algn="ctr"/>
                      <a:r>
                        <a:rPr lang="it-IT" sz="1800" kern="1200" baseline="0" dirty="0" smtClean="0">
                          <a:latin typeface="Arial" pitchFamily="34" charset="0"/>
                          <a:cs typeface="Arial" pitchFamily="34" charset="0"/>
                        </a:rPr>
                        <a:t>14q13</a:t>
                      </a:r>
                    </a:p>
                    <a:p>
                      <a:pPr algn="ctr"/>
                      <a:r>
                        <a:rPr lang="it-IT" sz="1800" kern="1200" baseline="0" dirty="0" smtClean="0">
                          <a:latin typeface="Arial" pitchFamily="34" charset="0"/>
                          <a:cs typeface="Arial" pitchFamily="34" charset="0"/>
                        </a:rPr>
                        <a:t>9q22</a:t>
                      </a:r>
                    </a:p>
                    <a:p>
                      <a:pPr algn="ctr"/>
                      <a:r>
                        <a:rPr lang="it-IT" sz="1800" kern="1200" baseline="0" dirty="0" smtClean="0">
                          <a:latin typeface="Arial" pitchFamily="34" charset="0"/>
                          <a:cs typeface="Arial" pitchFamily="34" charset="0"/>
                        </a:rPr>
                        <a:t>2q12-q14</a:t>
                      </a:r>
                    </a:p>
                    <a:p>
                      <a:pPr algn="ctr"/>
                      <a:r>
                        <a:rPr lang="it-IT" sz="1800" kern="1200" baseline="0" dirty="0" smtClean="0">
                          <a:latin typeface="Arial" pitchFamily="34" charset="0"/>
                          <a:cs typeface="Arial" pitchFamily="34" charset="0"/>
                        </a:rPr>
                        <a:t>  </a:t>
                      </a:r>
                    </a:p>
                    <a:p>
                      <a:pPr algn="ctr"/>
                      <a:r>
                        <a:rPr lang="it-IT" sz="1800" kern="1200" baseline="0" dirty="0" smtClean="0">
                          <a:latin typeface="Arial" pitchFamily="34" charset="0"/>
                          <a:cs typeface="Arial" pitchFamily="34" charset="0"/>
                        </a:rPr>
                        <a:t>  14q31	</a:t>
                      </a:r>
                    </a:p>
                    <a:p>
                      <a:endParaRPr lang="it-IT" sz="1800" dirty="0">
                        <a:latin typeface="Arial" pitchFamily="34" charset="0"/>
                        <a:cs typeface="Arial" pitchFamily="34" charset="0"/>
                      </a:endParaRPr>
                    </a:p>
                  </a:txBody>
                  <a:tcPr marL="91436" marR="91436" marT="45721" marB="45721" anchor="ctr"/>
                </a:tc>
              </a:tr>
              <a:tr h="2766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baseline="0" dirty="0" err="1" smtClean="0">
                          <a:latin typeface="Arial" pitchFamily="34" charset="0"/>
                          <a:cs typeface="Arial" pitchFamily="34" charset="0"/>
                        </a:rPr>
                        <a:t>Disormonogenesi</a:t>
                      </a:r>
                      <a:r>
                        <a:rPr lang="it-IT" sz="1800" kern="1200" baseline="0" dirty="0" smtClean="0">
                          <a:latin typeface="Arial" pitchFamily="34" charset="0"/>
                          <a:cs typeface="Arial" pitchFamily="34" charset="0"/>
                        </a:rPr>
                        <a:t>	</a:t>
                      </a:r>
                    </a:p>
                    <a:p>
                      <a:endParaRPr lang="it-IT" sz="1800" b="0" dirty="0">
                        <a:latin typeface="Arial" pitchFamily="34" charset="0"/>
                        <a:cs typeface="Arial" pitchFamily="34" charset="0"/>
                      </a:endParaRPr>
                    </a:p>
                  </a:txBody>
                  <a:tcPr marL="91436" marR="91436" marT="45721" marB="45721" anchor="ctr"/>
                </a:tc>
                <a:tc>
                  <a:txBody>
                    <a:bodyPr/>
                    <a:lstStyle/>
                    <a:p>
                      <a:pPr algn="ctr"/>
                      <a:r>
                        <a:rPr lang="it-IT" sz="1800" i="1" kern="1200" baseline="0" dirty="0" smtClean="0">
                          <a:latin typeface="Arial" pitchFamily="34" charset="0"/>
                          <a:cs typeface="Arial" pitchFamily="34" charset="0"/>
                        </a:rPr>
                        <a:t>TPO</a:t>
                      </a:r>
                    </a:p>
                    <a:p>
                      <a:pPr algn="ctr"/>
                      <a:r>
                        <a:rPr lang="it-IT" sz="1800" i="1" kern="1200" baseline="0" dirty="0" smtClean="0">
                          <a:latin typeface="Arial" pitchFamily="34" charset="0"/>
                          <a:cs typeface="Arial" pitchFamily="34" charset="0"/>
                        </a:rPr>
                        <a:t>TG</a:t>
                      </a:r>
                    </a:p>
                    <a:p>
                      <a:pPr algn="ctr"/>
                      <a:r>
                        <a:rPr lang="it-IT" sz="1800" i="1" kern="1200" baseline="0" dirty="0" smtClean="0">
                          <a:latin typeface="Arial" pitchFamily="34" charset="0"/>
                          <a:cs typeface="Arial" pitchFamily="34" charset="0"/>
                        </a:rPr>
                        <a:t>NIS</a:t>
                      </a:r>
                    </a:p>
                    <a:p>
                      <a:pPr algn="ctr"/>
                      <a:r>
                        <a:rPr lang="it-IT" sz="1800" i="1" kern="1200" baseline="0" dirty="0" smtClean="0">
                          <a:latin typeface="Arial" pitchFamily="34" charset="0"/>
                          <a:cs typeface="Arial" pitchFamily="34" charset="0"/>
                        </a:rPr>
                        <a:t>PDS</a:t>
                      </a:r>
                    </a:p>
                    <a:p>
                      <a:pPr algn="ctr"/>
                      <a:r>
                        <a:rPr lang="it-IT" sz="1800" i="1" kern="1200" baseline="0" dirty="0" smtClean="0">
                          <a:latin typeface="Arial" pitchFamily="34" charset="0"/>
                          <a:cs typeface="Arial" pitchFamily="34" charset="0"/>
                        </a:rPr>
                        <a:t>DUOX1</a:t>
                      </a:r>
                    </a:p>
                    <a:p>
                      <a:pPr algn="ctr"/>
                      <a:r>
                        <a:rPr lang="it-IT" sz="1800" i="1" kern="1200" baseline="0" dirty="0" smtClean="0">
                          <a:latin typeface="Arial" pitchFamily="34" charset="0"/>
                          <a:cs typeface="Arial" pitchFamily="34" charset="0"/>
                        </a:rPr>
                        <a:t>DUOX2</a:t>
                      </a:r>
                    </a:p>
                    <a:p>
                      <a:pPr algn="ctr"/>
                      <a:r>
                        <a:rPr lang="it-IT" sz="1800" i="1" kern="1200" baseline="0" dirty="0" smtClean="0">
                          <a:latin typeface="Arial" pitchFamily="34" charset="0"/>
                          <a:cs typeface="Arial" pitchFamily="34" charset="0"/>
                        </a:rPr>
                        <a:t>DUOXA1</a:t>
                      </a:r>
                    </a:p>
                    <a:p>
                      <a:pPr algn="ctr"/>
                      <a:r>
                        <a:rPr lang="it-IT" sz="1800" i="1" kern="1200" baseline="0" dirty="0" smtClean="0">
                          <a:latin typeface="Arial" pitchFamily="34" charset="0"/>
                          <a:cs typeface="Arial" pitchFamily="34" charset="0"/>
                        </a:rPr>
                        <a:t>DUOXA2</a:t>
                      </a:r>
                    </a:p>
                    <a:p>
                      <a:pPr algn="ctr"/>
                      <a:r>
                        <a:rPr lang="it-IT" sz="1800" i="1" kern="1200" baseline="0" dirty="0" smtClean="0">
                          <a:latin typeface="Arial" pitchFamily="34" charset="0"/>
                          <a:cs typeface="Arial" pitchFamily="34" charset="0"/>
                        </a:rPr>
                        <a:t>DEHAL1	</a:t>
                      </a:r>
                    </a:p>
                  </a:txBody>
                  <a:tcPr marL="91436" marR="91436" marT="45721" marB="45721" anchor="ctr"/>
                </a:tc>
                <a:tc>
                  <a:txBody>
                    <a:bodyPr/>
                    <a:lstStyle/>
                    <a:p>
                      <a:pPr algn="ctr"/>
                      <a:r>
                        <a:rPr lang="it-IT" sz="1800" kern="1200" baseline="0" dirty="0" smtClean="0">
                          <a:latin typeface="Arial" pitchFamily="34" charset="0"/>
                          <a:cs typeface="Arial" pitchFamily="34" charset="0"/>
                        </a:rPr>
                        <a:t>2p25</a:t>
                      </a:r>
                    </a:p>
                    <a:p>
                      <a:pPr algn="ctr"/>
                      <a:r>
                        <a:rPr lang="it-IT" sz="1800" kern="1200" baseline="0" dirty="0" smtClean="0">
                          <a:latin typeface="Arial" pitchFamily="34" charset="0"/>
                          <a:cs typeface="Arial" pitchFamily="34" charset="0"/>
                        </a:rPr>
                        <a:t>8q24</a:t>
                      </a:r>
                    </a:p>
                    <a:p>
                      <a:pPr algn="ctr"/>
                      <a:r>
                        <a:rPr lang="it-IT" sz="1800" kern="1200" baseline="0" dirty="0" smtClean="0">
                          <a:latin typeface="Arial" pitchFamily="34" charset="0"/>
                          <a:cs typeface="Arial" pitchFamily="34" charset="0"/>
                        </a:rPr>
                        <a:t>19p</a:t>
                      </a:r>
                    </a:p>
                    <a:p>
                      <a:pPr algn="ctr"/>
                      <a:r>
                        <a:rPr lang="it-IT" sz="1800" kern="1200" baseline="0" dirty="0" smtClean="0">
                          <a:latin typeface="Arial" pitchFamily="34" charset="0"/>
                          <a:cs typeface="Arial" pitchFamily="34" charset="0"/>
                        </a:rPr>
                        <a:t>7q</a:t>
                      </a:r>
                    </a:p>
                    <a:p>
                      <a:pPr algn="ctr"/>
                      <a:r>
                        <a:rPr lang="it-IT" sz="1800" kern="1200" baseline="0" dirty="0" smtClean="0">
                          <a:latin typeface="Arial" pitchFamily="34" charset="0"/>
                          <a:cs typeface="Arial" pitchFamily="34" charset="0"/>
                        </a:rPr>
                        <a:t>15q15.3</a:t>
                      </a:r>
                    </a:p>
                    <a:p>
                      <a:pPr algn="ctr"/>
                      <a:r>
                        <a:rPr lang="it-IT" sz="1800" kern="1200" baseline="0" dirty="0" smtClean="0">
                          <a:latin typeface="Arial" pitchFamily="34" charset="0"/>
                          <a:cs typeface="Arial" pitchFamily="34" charset="0"/>
                        </a:rPr>
                        <a:t>15q15.3</a:t>
                      </a:r>
                    </a:p>
                    <a:p>
                      <a:pPr algn="ctr"/>
                      <a:r>
                        <a:rPr lang="it-IT" sz="1800" kern="1200" baseline="0" dirty="0" smtClean="0">
                          <a:latin typeface="Arial" pitchFamily="34" charset="0"/>
                          <a:cs typeface="Arial" pitchFamily="34" charset="0"/>
                        </a:rPr>
                        <a:t>-</a:t>
                      </a:r>
                    </a:p>
                    <a:p>
                      <a:pPr algn="ctr"/>
                      <a:r>
                        <a:rPr lang="it-IT" sz="1800" kern="1200" baseline="0" dirty="0" smtClean="0">
                          <a:latin typeface="Arial" pitchFamily="34" charset="0"/>
                          <a:cs typeface="Arial" pitchFamily="34" charset="0"/>
                        </a:rPr>
                        <a:t>-</a:t>
                      </a:r>
                    </a:p>
                    <a:p>
                      <a:pPr algn="ctr"/>
                      <a:r>
                        <a:rPr lang="it-IT" sz="1800" kern="1200" baseline="0" dirty="0" smtClean="0">
                          <a:latin typeface="Arial" pitchFamily="34" charset="0"/>
                          <a:cs typeface="Arial" pitchFamily="34" charset="0"/>
                        </a:rPr>
                        <a:t>       6q24-q25	</a:t>
                      </a:r>
                    </a:p>
                  </a:txBody>
                  <a:tcPr marL="91436" marR="91436" marT="45721" marB="45721" anchor="ctr"/>
                </a:tc>
              </a:tr>
            </a:tbl>
          </a:graphicData>
        </a:graphic>
      </p:graphicFrame>
      <p:sp>
        <p:nvSpPr>
          <p:cNvPr id="4" name="Parentesi graffa chiusa 3"/>
          <p:cNvSpPr/>
          <p:nvPr/>
        </p:nvSpPr>
        <p:spPr>
          <a:xfrm>
            <a:off x="4967288" y="2265363"/>
            <a:ext cx="219075" cy="8731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5" name="CasellaDiTesto 4"/>
          <p:cNvSpPr txBox="1">
            <a:spLocks noChangeArrowheads="1"/>
          </p:cNvSpPr>
          <p:nvPr/>
        </p:nvSpPr>
        <p:spPr bwMode="auto">
          <a:xfrm>
            <a:off x="5126038" y="2511425"/>
            <a:ext cx="744537" cy="400050"/>
          </a:xfrm>
          <a:prstGeom prst="rect">
            <a:avLst/>
          </a:prstGeom>
          <a:noFill/>
          <a:ln w="9525">
            <a:noFill/>
            <a:miter lim="800000"/>
            <a:headEnd/>
            <a:tailEnd/>
          </a:ln>
        </p:spPr>
        <p:txBody>
          <a:bodyPr>
            <a:spAutoFit/>
          </a:bodyPr>
          <a:lstStyle/>
          <a:p>
            <a:r>
              <a:rPr lang="it-IT" sz="2000">
                <a:latin typeface="Arial" pitchFamily="34" charset="0"/>
                <a:cs typeface="Arial" pitchFamily="34"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655638" y="288925"/>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Thyroid embriogenesis</a:t>
            </a:r>
          </a:p>
        </p:txBody>
      </p:sp>
      <p:pic>
        <p:nvPicPr>
          <p:cNvPr id="56322" name="Picture 4" descr="TSHR2"/>
          <p:cNvPicPr>
            <a:picLocks noChangeAspect="1" noChangeArrowheads="1"/>
          </p:cNvPicPr>
          <p:nvPr/>
        </p:nvPicPr>
        <p:blipFill>
          <a:blip r:embed="rId2"/>
          <a:srcRect/>
          <a:stretch>
            <a:fillRect/>
          </a:stretch>
        </p:blipFill>
        <p:spPr bwMode="auto">
          <a:xfrm>
            <a:off x="355600" y="1492250"/>
            <a:ext cx="8445500"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690563" y="288925"/>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Congenital hypothyroidism</a:t>
            </a:r>
          </a:p>
        </p:txBody>
      </p:sp>
      <p:pic>
        <p:nvPicPr>
          <p:cNvPr id="57346" name="Picture 4" descr="TSHR2"/>
          <p:cNvPicPr>
            <a:picLocks noChangeAspect="1" noChangeArrowheads="1"/>
          </p:cNvPicPr>
          <p:nvPr/>
        </p:nvPicPr>
        <p:blipFill>
          <a:blip r:embed="rId2"/>
          <a:srcRect/>
          <a:stretch>
            <a:fillRect/>
          </a:stretch>
        </p:blipFill>
        <p:spPr bwMode="auto">
          <a:xfrm>
            <a:off x="355600" y="1492250"/>
            <a:ext cx="8445500" cy="4533900"/>
          </a:xfrm>
          <a:prstGeom prst="rect">
            <a:avLst/>
          </a:prstGeom>
          <a:noFill/>
          <a:ln w="9525">
            <a:noFill/>
            <a:miter lim="800000"/>
            <a:headEnd/>
            <a:tailEnd/>
          </a:ln>
        </p:spPr>
      </p:pic>
      <p:sp>
        <p:nvSpPr>
          <p:cNvPr id="57347" name="CasellaDiTesto 3"/>
          <p:cNvSpPr txBox="1">
            <a:spLocks noChangeArrowheads="1"/>
          </p:cNvSpPr>
          <p:nvPr/>
        </p:nvSpPr>
        <p:spPr bwMode="auto">
          <a:xfrm>
            <a:off x="1392238" y="1323975"/>
            <a:ext cx="1209675" cy="369888"/>
          </a:xfrm>
          <a:prstGeom prst="rect">
            <a:avLst/>
          </a:prstGeom>
          <a:noFill/>
          <a:ln w="9525">
            <a:noFill/>
            <a:miter lim="800000"/>
            <a:headEnd/>
            <a:tailEnd/>
          </a:ln>
        </p:spPr>
        <p:txBody>
          <a:bodyPr wrap="none">
            <a:spAutoFit/>
          </a:bodyPr>
          <a:lstStyle/>
          <a:p>
            <a:r>
              <a:rPr lang="it-IT" sz="1800" b="1" u="sng">
                <a:latin typeface="Arial" pitchFamily="34" charset="0"/>
                <a:cs typeface="Arial" pitchFamily="34" charset="0"/>
              </a:rPr>
              <a:t>Agenesia</a:t>
            </a:r>
          </a:p>
        </p:txBody>
      </p:sp>
      <p:sp>
        <p:nvSpPr>
          <p:cNvPr id="57348" name="CasellaDiTesto 4"/>
          <p:cNvSpPr txBox="1">
            <a:spLocks noChangeArrowheads="1"/>
          </p:cNvSpPr>
          <p:nvPr/>
        </p:nvSpPr>
        <p:spPr bwMode="auto">
          <a:xfrm>
            <a:off x="3006725" y="1312863"/>
            <a:ext cx="1019175" cy="368300"/>
          </a:xfrm>
          <a:prstGeom prst="rect">
            <a:avLst/>
          </a:prstGeom>
          <a:noFill/>
          <a:ln w="9525">
            <a:noFill/>
            <a:miter lim="800000"/>
            <a:headEnd/>
            <a:tailEnd/>
          </a:ln>
        </p:spPr>
        <p:txBody>
          <a:bodyPr wrap="none">
            <a:spAutoFit/>
          </a:bodyPr>
          <a:lstStyle/>
          <a:p>
            <a:r>
              <a:rPr lang="it-IT" sz="1800" b="1" u="sng">
                <a:latin typeface="Arial" pitchFamily="34" charset="0"/>
                <a:cs typeface="Arial" pitchFamily="34" charset="0"/>
              </a:rPr>
              <a:t>Ectopia</a:t>
            </a:r>
          </a:p>
        </p:txBody>
      </p:sp>
      <p:cxnSp>
        <p:nvCxnSpPr>
          <p:cNvPr id="7" name="Connettore 1 6"/>
          <p:cNvCxnSpPr/>
          <p:nvPr/>
        </p:nvCxnSpPr>
        <p:spPr>
          <a:xfrm>
            <a:off x="1619250" y="4652963"/>
            <a:ext cx="331788" cy="533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flipH="1">
            <a:off x="1598613" y="4683125"/>
            <a:ext cx="396875" cy="5016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2019300" y="4770438"/>
            <a:ext cx="5865813"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2016125" y="4945063"/>
            <a:ext cx="5867400"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2016125" y="5111750"/>
            <a:ext cx="5867400"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7354" name="CasellaDiTesto 20"/>
          <p:cNvSpPr txBox="1">
            <a:spLocks noChangeArrowheads="1"/>
          </p:cNvSpPr>
          <p:nvPr/>
        </p:nvSpPr>
        <p:spPr bwMode="auto">
          <a:xfrm>
            <a:off x="4443413" y="1312863"/>
            <a:ext cx="1185862" cy="368300"/>
          </a:xfrm>
          <a:prstGeom prst="rect">
            <a:avLst/>
          </a:prstGeom>
          <a:noFill/>
          <a:ln w="9525">
            <a:noFill/>
            <a:miter lim="800000"/>
            <a:headEnd/>
            <a:tailEnd/>
          </a:ln>
        </p:spPr>
        <p:txBody>
          <a:bodyPr wrap="none">
            <a:spAutoFit/>
          </a:bodyPr>
          <a:lstStyle/>
          <a:p>
            <a:r>
              <a:rPr lang="it-IT" sz="1800" b="1" u="sng">
                <a:latin typeface="Arial" pitchFamily="34" charset="0"/>
                <a:cs typeface="Arial" pitchFamily="34" charset="0"/>
              </a:rPr>
              <a:t>Ipoplasia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val 2" descr="25%"/>
          <p:cNvSpPr>
            <a:spLocks noChangeArrowheads="1"/>
          </p:cNvSpPr>
          <p:nvPr/>
        </p:nvSpPr>
        <p:spPr bwMode="auto">
          <a:xfrm>
            <a:off x="1809750" y="1200150"/>
            <a:ext cx="6343650" cy="4724400"/>
          </a:xfrm>
          <a:prstGeom prst="ellipse">
            <a:avLst/>
          </a:prstGeom>
          <a:pattFill prst="pct25">
            <a:fgClr>
              <a:schemeClr val="bg2"/>
            </a:fgClr>
            <a:bgClr>
              <a:srgbClr val="FFFFFF"/>
            </a:bgClr>
          </a:pattFill>
          <a:ln w="38100">
            <a:solidFill>
              <a:schemeClr val="tx1"/>
            </a:solidFill>
            <a:round/>
            <a:headEnd/>
            <a:tailEnd/>
          </a:ln>
        </p:spPr>
        <p:txBody>
          <a:bodyPr wrap="none" anchor="ctr"/>
          <a:lstStyle/>
          <a:p>
            <a:endParaRPr lang="it-IT"/>
          </a:p>
        </p:txBody>
      </p:sp>
      <p:sp>
        <p:nvSpPr>
          <p:cNvPr id="19458" name="Oval 3" descr="5%"/>
          <p:cNvSpPr>
            <a:spLocks noChangeArrowheads="1"/>
          </p:cNvSpPr>
          <p:nvPr/>
        </p:nvSpPr>
        <p:spPr bwMode="auto">
          <a:xfrm>
            <a:off x="3505200" y="1528763"/>
            <a:ext cx="3943350" cy="3162300"/>
          </a:xfrm>
          <a:prstGeom prst="ellipse">
            <a:avLst/>
          </a:prstGeom>
          <a:pattFill prst="pct5">
            <a:fgClr>
              <a:srgbClr val="C0C0C0"/>
            </a:fgClr>
            <a:bgClr>
              <a:srgbClr val="FFFFFF"/>
            </a:bgClr>
          </a:pattFill>
          <a:ln w="38100">
            <a:solidFill>
              <a:schemeClr val="tx1"/>
            </a:solidFill>
            <a:round/>
            <a:headEnd/>
            <a:tailEnd/>
          </a:ln>
        </p:spPr>
        <p:txBody>
          <a:bodyPr wrap="none" anchor="ctr"/>
          <a:lstStyle/>
          <a:p>
            <a:pPr algn="ctr"/>
            <a:endParaRPr lang="it-IT"/>
          </a:p>
        </p:txBody>
      </p:sp>
      <p:sp>
        <p:nvSpPr>
          <p:cNvPr id="19459" name="Line 4"/>
          <p:cNvSpPr>
            <a:spLocks noChangeShapeType="1"/>
          </p:cNvSpPr>
          <p:nvPr/>
        </p:nvSpPr>
        <p:spPr bwMode="auto">
          <a:xfrm>
            <a:off x="3905250" y="3524250"/>
            <a:ext cx="3200400" cy="0"/>
          </a:xfrm>
          <a:prstGeom prst="line">
            <a:avLst/>
          </a:prstGeom>
          <a:noFill/>
          <a:ln w="38100">
            <a:solidFill>
              <a:schemeClr val="tx1"/>
            </a:solidFill>
            <a:round/>
            <a:headEnd/>
            <a:tailEnd/>
          </a:ln>
        </p:spPr>
        <p:txBody>
          <a:bodyPr/>
          <a:lstStyle/>
          <a:p>
            <a:endParaRPr lang="it-IT"/>
          </a:p>
        </p:txBody>
      </p:sp>
      <p:sp>
        <p:nvSpPr>
          <p:cNvPr id="19460" name="Rectangle 5" descr="75%"/>
          <p:cNvSpPr>
            <a:spLocks noChangeArrowheads="1"/>
          </p:cNvSpPr>
          <p:nvPr/>
        </p:nvSpPr>
        <p:spPr bwMode="auto">
          <a:xfrm>
            <a:off x="4343400" y="3409950"/>
            <a:ext cx="857250" cy="209550"/>
          </a:xfrm>
          <a:prstGeom prst="rect">
            <a:avLst/>
          </a:prstGeom>
          <a:pattFill prst="pct75">
            <a:fgClr>
              <a:schemeClr val="bg2"/>
            </a:fgClr>
            <a:bgClr>
              <a:srgbClr val="FFFFFF"/>
            </a:bgClr>
          </a:pattFill>
          <a:ln w="9525">
            <a:solidFill>
              <a:schemeClr val="tx1"/>
            </a:solidFill>
            <a:miter lim="800000"/>
            <a:headEnd/>
            <a:tailEnd/>
          </a:ln>
        </p:spPr>
        <p:txBody>
          <a:bodyPr wrap="none" anchor="ctr"/>
          <a:lstStyle/>
          <a:p>
            <a:endParaRPr lang="it-IT"/>
          </a:p>
        </p:txBody>
      </p:sp>
      <p:sp>
        <p:nvSpPr>
          <p:cNvPr id="19461" name="AutoShape 8"/>
          <p:cNvSpPr>
            <a:spLocks noChangeArrowheads="1"/>
          </p:cNvSpPr>
          <p:nvPr/>
        </p:nvSpPr>
        <p:spPr bwMode="auto">
          <a:xfrm>
            <a:off x="4248150" y="2735263"/>
            <a:ext cx="609600" cy="671512"/>
          </a:xfrm>
          <a:prstGeom prst="roundRect">
            <a:avLst>
              <a:gd name="adj" fmla="val 16667"/>
            </a:avLst>
          </a:prstGeom>
          <a:solidFill>
            <a:srgbClr val="FF0000"/>
          </a:solidFill>
          <a:ln w="19050">
            <a:solidFill>
              <a:schemeClr val="tx1"/>
            </a:solidFill>
            <a:round/>
            <a:headEnd/>
            <a:tailEnd/>
          </a:ln>
        </p:spPr>
        <p:txBody>
          <a:bodyPr wrap="none" anchor="ctr"/>
          <a:lstStyle/>
          <a:p>
            <a:pPr algn="ctr"/>
            <a:r>
              <a:rPr lang="it-IT" sz="2000" b="1" i="1">
                <a:latin typeface="Arial" pitchFamily="34" charset="0"/>
              </a:rPr>
              <a:t>RXR</a:t>
            </a:r>
          </a:p>
        </p:txBody>
      </p:sp>
      <p:sp>
        <p:nvSpPr>
          <p:cNvPr id="19462" name="AutoShape 6"/>
          <p:cNvSpPr>
            <a:spLocks noChangeArrowheads="1"/>
          </p:cNvSpPr>
          <p:nvPr/>
        </p:nvSpPr>
        <p:spPr bwMode="auto">
          <a:xfrm>
            <a:off x="4857750" y="2663825"/>
            <a:ext cx="419100" cy="742950"/>
          </a:xfrm>
          <a:prstGeom prst="roundRect">
            <a:avLst>
              <a:gd name="adj" fmla="val 16667"/>
            </a:avLst>
          </a:prstGeom>
          <a:solidFill>
            <a:srgbClr val="0000FF"/>
          </a:solidFill>
          <a:ln w="19050">
            <a:solidFill>
              <a:schemeClr val="tx1"/>
            </a:solidFill>
            <a:round/>
            <a:headEnd/>
            <a:tailEnd/>
          </a:ln>
        </p:spPr>
        <p:txBody>
          <a:bodyPr wrap="none" anchor="ctr"/>
          <a:lstStyle/>
          <a:p>
            <a:pPr algn="ctr"/>
            <a:r>
              <a:rPr lang="it-IT" sz="2000" b="1" i="1">
                <a:solidFill>
                  <a:schemeClr val="bg1"/>
                </a:solidFill>
                <a:latin typeface="Arial" pitchFamily="34" charset="0"/>
              </a:rPr>
              <a:t>TR</a:t>
            </a:r>
          </a:p>
        </p:txBody>
      </p:sp>
      <p:sp>
        <p:nvSpPr>
          <p:cNvPr id="19463" name="Oval 9"/>
          <p:cNvSpPr>
            <a:spLocks noChangeArrowheads="1"/>
          </p:cNvSpPr>
          <p:nvPr/>
        </p:nvSpPr>
        <p:spPr bwMode="auto">
          <a:xfrm>
            <a:off x="4914900" y="2347913"/>
            <a:ext cx="533400" cy="419100"/>
          </a:xfrm>
          <a:prstGeom prst="ellipse">
            <a:avLst/>
          </a:prstGeom>
          <a:solidFill>
            <a:srgbClr val="FFFF00"/>
          </a:solidFill>
          <a:ln w="19050">
            <a:solidFill>
              <a:schemeClr val="tx1"/>
            </a:solidFill>
            <a:round/>
            <a:headEnd/>
            <a:tailEnd/>
          </a:ln>
        </p:spPr>
        <p:txBody>
          <a:bodyPr wrap="none" anchor="ctr"/>
          <a:lstStyle/>
          <a:p>
            <a:pPr algn="ctr"/>
            <a:r>
              <a:rPr lang="it-IT" sz="2000" b="1">
                <a:latin typeface="Arial" pitchFamily="34" charset="0"/>
              </a:rPr>
              <a:t>T3</a:t>
            </a:r>
          </a:p>
        </p:txBody>
      </p:sp>
      <p:sp>
        <p:nvSpPr>
          <p:cNvPr id="19464" name="Oval 10"/>
          <p:cNvSpPr>
            <a:spLocks noChangeArrowheads="1"/>
          </p:cNvSpPr>
          <p:nvPr/>
        </p:nvSpPr>
        <p:spPr bwMode="auto">
          <a:xfrm>
            <a:off x="3360738" y="1550988"/>
            <a:ext cx="533400" cy="419100"/>
          </a:xfrm>
          <a:prstGeom prst="ellipse">
            <a:avLst/>
          </a:prstGeom>
          <a:solidFill>
            <a:srgbClr val="FFFF00"/>
          </a:solidFill>
          <a:ln w="19050">
            <a:solidFill>
              <a:schemeClr val="tx1"/>
            </a:solidFill>
            <a:round/>
            <a:headEnd/>
            <a:tailEnd/>
          </a:ln>
        </p:spPr>
        <p:txBody>
          <a:bodyPr wrap="none" anchor="ctr"/>
          <a:lstStyle/>
          <a:p>
            <a:pPr algn="ctr"/>
            <a:r>
              <a:rPr lang="it-IT" sz="2000" b="1">
                <a:latin typeface="Arial" pitchFamily="34" charset="0"/>
              </a:rPr>
              <a:t>T3</a:t>
            </a:r>
          </a:p>
        </p:txBody>
      </p:sp>
      <p:sp>
        <p:nvSpPr>
          <p:cNvPr id="19465" name="Oval 11"/>
          <p:cNvSpPr>
            <a:spLocks noChangeArrowheads="1"/>
          </p:cNvSpPr>
          <p:nvPr/>
        </p:nvSpPr>
        <p:spPr bwMode="auto">
          <a:xfrm>
            <a:off x="457200" y="3035300"/>
            <a:ext cx="533400" cy="419100"/>
          </a:xfrm>
          <a:prstGeom prst="ellipse">
            <a:avLst/>
          </a:prstGeom>
          <a:solidFill>
            <a:srgbClr val="FFFF00"/>
          </a:solidFill>
          <a:ln w="19050">
            <a:solidFill>
              <a:schemeClr val="tx1"/>
            </a:solidFill>
            <a:round/>
            <a:headEnd/>
            <a:tailEnd/>
          </a:ln>
        </p:spPr>
        <p:txBody>
          <a:bodyPr wrap="none" anchor="ctr"/>
          <a:lstStyle/>
          <a:p>
            <a:pPr algn="ctr"/>
            <a:r>
              <a:rPr lang="it-IT" sz="2000" b="1">
                <a:latin typeface="Arial" pitchFamily="34" charset="0"/>
              </a:rPr>
              <a:t>T3</a:t>
            </a:r>
          </a:p>
        </p:txBody>
      </p:sp>
      <p:sp>
        <p:nvSpPr>
          <p:cNvPr id="19466" name="Oval 12"/>
          <p:cNvSpPr>
            <a:spLocks noChangeArrowheads="1"/>
          </p:cNvSpPr>
          <p:nvPr/>
        </p:nvSpPr>
        <p:spPr bwMode="auto">
          <a:xfrm>
            <a:off x="323850" y="3644900"/>
            <a:ext cx="533400" cy="419100"/>
          </a:xfrm>
          <a:prstGeom prst="ellipse">
            <a:avLst/>
          </a:prstGeom>
          <a:solidFill>
            <a:srgbClr val="FFFF00"/>
          </a:solidFill>
          <a:ln w="19050">
            <a:solidFill>
              <a:schemeClr val="tx1"/>
            </a:solidFill>
            <a:round/>
            <a:headEnd/>
            <a:tailEnd/>
          </a:ln>
        </p:spPr>
        <p:txBody>
          <a:bodyPr wrap="none" anchor="ctr"/>
          <a:lstStyle/>
          <a:p>
            <a:pPr algn="ctr"/>
            <a:r>
              <a:rPr lang="it-IT" sz="2000" b="1">
                <a:latin typeface="Arial" pitchFamily="34" charset="0"/>
              </a:rPr>
              <a:t>T4</a:t>
            </a:r>
          </a:p>
        </p:txBody>
      </p:sp>
      <p:sp>
        <p:nvSpPr>
          <p:cNvPr id="19467" name="Text Box 13"/>
          <p:cNvSpPr txBox="1">
            <a:spLocks noChangeArrowheads="1"/>
          </p:cNvSpPr>
          <p:nvPr/>
        </p:nvSpPr>
        <p:spPr bwMode="auto">
          <a:xfrm>
            <a:off x="2289175" y="4240213"/>
            <a:ext cx="1624013" cy="396875"/>
          </a:xfrm>
          <a:prstGeom prst="rect">
            <a:avLst/>
          </a:prstGeom>
          <a:noFill/>
          <a:ln w="9525">
            <a:noFill/>
            <a:miter lim="800000"/>
            <a:headEnd/>
            <a:tailEnd/>
          </a:ln>
        </p:spPr>
        <p:txBody>
          <a:bodyPr wrap="none">
            <a:spAutoFit/>
          </a:bodyPr>
          <a:lstStyle/>
          <a:p>
            <a:r>
              <a:rPr lang="it-IT" sz="2000" b="1" i="1">
                <a:latin typeface="Arial" pitchFamily="34" charset="0"/>
              </a:rPr>
              <a:t>Cytoplasma</a:t>
            </a:r>
          </a:p>
        </p:txBody>
      </p:sp>
      <p:sp>
        <p:nvSpPr>
          <p:cNvPr id="19468" name="Text Box 14"/>
          <p:cNvSpPr txBox="1">
            <a:spLocks noChangeArrowheads="1"/>
          </p:cNvSpPr>
          <p:nvPr/>
        </p:nvSpPr>
        <p:spPr bwMode="auto">
          <a:xfrm>
            <a:off x="5375275" y="1684338"/>
            <a:ext cx="1173163" cy="396875"/>
          </a:xfrm>
          <a:prstGeom prst="rect">
            <a:avLst/>
          </a:prstGeom>
          <a:noFill/>
          <a:ln w="9525">
            <a:noFill/>
            <a:miter lim="800000"/>
            <a:headEnd/>
            <a:tailEnd/>
          </a:ln>
        </p:spPr>
        <p:txBody>
          <a:bodyPr wrap="none">
            <a:spAutoFit/>
          </a:bodyPr>
          <a:lstStyle/>
          <a:p>
            <a:r>
              <a:rPr lang="it-IT" sz="2000" b="1" i="1">
                <a:latin typeface="Arial" pitchFamily="34" charset="0"/>
              </a:rPr>
              <a:t>Nucleus</a:t>
            </a:r>
          </a:p>
        </p:txBody>
      </p:sp>
      <p:sp>
        <p:nvSpPr>
          <p:cNvPr id="19469" name="Text Box 16"/>
          <p:cNvSpPr txBox="1">
            <a:spLocks noChangeArrowheads="1"/>
          </p:cNvSpPr>
          <p:nvPr/>
        </p:nvSpPr>
        <p:spPr bwMode="auto">
          <a:xfrm>
            <a:off x="5508625" y="3783013"/>
            <a:ext cx="819150" cy="396875"/>
          </a:xfrm>
          <a:prstGeom prst="rect">
            <a:avLst/>
          </a:prstGeom>
          <a:noFill/>
          <a:ln w="9525">
            <a:noFill/>
            <a:miter lim="800000"/>
            <a:headEnd/>
            <a:tailEnd/>
          </a:ln>
        </p:spPr>
        <p:txBody>
          <a:bodyPr wrap="none">
            <a:spAutoFit/>
          </a:bodyPr>
          <a:lstStyle/>
          <a:p>
            <a:r>
              <a:rPr lang="it-IT" sz="2000" b="1">
                <a:latin typeface="Arial" pitchFamily="34" charset="0"/>
              </a:rPr>
              <a:t>Gene</a:t>
            </a:r>
          </a:p>
        </p:txBody>
      </p:sp>
      <p:sp>
        <p:nvSpPr>
          <p:cNvPr id="19470" name="Text Box 17"/>
          <p:cNvSpPr txBox="1">
            <a:spLocks noChangeArrowheads="1"/>
          </p:cNvSpPr>
          <p:nvPr/>
        </p:nvSpPr>
        <p:spPr bwMode="auto">
          <a:xfrm>
            <a:off x="4429125" y="3630613"/>
            <a:ext cx="693738" cy="396875"/>
          </a:xfrm>
          <a:prstGeom prst="rect">
            <a:avLst/>
          </a:prstGeom>
          <a:noFill/>
          <a:ln w="9525">
            <a:noFill/>
            <a:miter lim="800000"/>
            <a:headEnd/>
            <a:tailEnd/>
          </a:ln>
        </p:spPr>
        <p:txBody>
          <a:bodyPr wrap="none">
            <a:spAutoFit/>
          </a:bodyPr>
          <a:lstStyle/>
          <a:p>
            <a:r>
              <a:rPr lang="it-IT" sz="2000" b="1">
                <a:latin typeface="Arial" pitchFamily="34" charset="0"/>
              </a:rPr>
              <a:t>TRE</a:t>
            </a:r>
          </a:p>
        </p:txBody>
      </p:sp>
      <p:sp>
        <p:nvSpPr>
          <p:cNvPr id="19471" name="Rectangle 18" descr="75%"/>
          <p:cNvSpPr>
            <a:spLocks noChangeArrowheads="1"/>
          </p:cNvSpPr>
          <p:nvPr/>
        </p:nvSpPr>
        <p:spPr bwMode="auto">
          <a:xfrm>
            <a:off x="5905500" y="3314700"/>
            <a:ext cx="419100" cy="400050"/>
          </a:xfrm>
          <a:prstGeom prst="rect">
            <a:avLst/>
          </a:prstGeom>
          <a:pattFill prst="pct75">
            <a:fgClr>
              <a:schemeClr val="bg2"/>
            </a:fgClr>
            <a:bgClr>
              <a:srgbClr val="FFFFFF"/>
            </a:bgClr>
          </a:pattFill>
          <a:ln w="9525">
            <a:solidFill>
              <a:schemeClr val="tx1"/>
            </a:solidFill>
            <a:miter lim="800000"/>
            <a:headEnd/>
            <a:tailEnd/>
          </a:ln>
        </p:spPr>
        <p:txBody>
          <a:bodyPr wrap="none" anchor="ctr"/>
          <a:lstStyle/>
          <a:p>
            <a:endParaRPr lang="it-IT"/>
          </a:p>
        </p:txBody>
      </p:sp>
      <p:sp>
        <p:nvSpPr>
          <p:cNvPr id="19472" name="Rectangle 19" descr="75%"/>
          <p:cNvSpPr>
            <a:spLocks noChangeArrowheads="1"/>
          </p:cNvSpPr>
          <p:nvPr/>
        </p:nvSpPr>
        <p:spPr bwMode="auto">
          <a:xfrm>
            <a:off x="6477000" y="3314700"/>
            <a:ext cx="419100" cy="400050"/>
          </a:xfrm>
          <a:prstGeom prst="rect">
            <a:avLst/>
          </a:prstGeom>
          <a:pattFill prst="pct75">
            <a:fgClr>
              <a:schemeClr val="bg2"/>
            </a:fgClr>
            <a:bgClr>
              <a:srgbClr val="FFFFFF"/>
            </a:bgClr>
          </a:pattFill>
          <a:ln w="9525">
            <a:solidFill>
              <a:schemeClr val="tx1"/>
            </a:solidFill>
            <a:miter lim="800000"/>
            <a:headEnd/>
            <a:tailEnd/>
          </a:ln>
        </p:spPr>
        <p:txBody>
          <a:bodyPr wrap="none" anchor="ctr"/>
          <a:lstStyle/>
          <a:p>
            <a:endParaRPr lang="it-IT"/>
          </a:p>
        </p:txBody>
      </p:sp>
      <p:sp>
        <p:nvSpPr>
          <p:cNvPr id="19473" name="Line 20"/>
          <p:cNvSpPr>
            <a:spLocks noChangeShapeType="1"/>
          </p:cNvSpPr>
          <p:nvPr/>
        </p:nvSpPr>
        <p:spPr bwMode="auto">
          <a:xfrm>
            <a:off x="5676900" y="3086100"/>
            <a:ext cx="0" cy="438150"/>
          </a:xfrm>
          <a:prstGeom prst="line">
            <a:avLst/>
          </a:prstGeom>
          <a:noFill/>
          <a:ln w="57150">
            <a:solidFill>
              <a:schemeClr val="tx1"/>
            </a:solidFill>
            <a:round/>
            <a:headEnd/>
            <a:tailEnd/>
          </a:ln>
        </p:spPr>
        <p:txBody>
          <a:bodyPr/>
          <a:lstStyle/>
          <a:p>
            <a:endParaRPr lang="it-IT"/>
          </a:p>
        </p:txBody>
      </p:sp>
      <p:sp>
        <p:nvSpPr>
          <p:cNvPr id="19474" name="Line 21"/>
          <p:cNvSpPr>
            <a:spLocks noChangeShapeType="1"/>
          </p:cNvSpPr>
          <p:nvPr/>
        </p:nvSpPr>
        <p:spPr bwMode="auto">
          <a:xfrm>
            <a:off x="5657850" y="3086100"/>
            <a:ext cx="400050" cy="0"/>
          </a:xfrm>
          <a:prstGeom prst="line">
            <a:avLst/>
          </a:prstGeom>
          <a:noFill/>
          <a:ln w="57150">
            <a:solidFill>
              <a:schemeClr val="tx1"/>
            </a:solidFill>
            <a:round/>
            <a:headEnd/>
            <a:tailEnd type="triangle" w="med" len="med"/>
          </a:ln>
        </p:spPr>
        <p:txBody>
          <a:bodyPr/>
          <a:lstStyle/>
          <a:p>
            <a:endParaRPr lang="it-IT"/>
          </a:p>
        </p:txBody>
      </p:sp>
      <p:sp>
        <p:nvSpPr>
          <p:cNvPr id="19475" name="Text Box 22"/>
          <p:cNvSpPr txBox="1">
            <a:spLocks noChangeArrowheads="1"/>
          </p:cNvSpPr>
          <p:nvPr/>
        </p:nvSpPr>
        <p:spPr bwMode="auto">
          <a:xfrm>
            <a:off x="3533775" y="4999038"/>
            <a:ext cx="2903538" cy="396875"/>
          </a:xfrm>
          <a:prstGeom prst="rect">
            <a:avLst/>
          </a:prstGeom>
          <a:noFill/>
          <a:ln w="9525">
            <a:noFill/>
            <a:miter lim="800000"/>
            <a:headEnd/>
            <a:tailEnd/>
          </a:ln>
        </p:spPr>
        <p:txBody>
          <a:bodyPr wrap="none">
            <a:spAutoFit/>
          </a:bodyPr>
          <a:lstStyle/>
          <a:p>
            <a:r>
              <a:rPr lang="it-IT" sz="2000" b="1">
                <a:latin typeface="Arial" pitchFamily="34" charset="0"/>
                <a:sym typeface="Symbol" pitchFamily="18" charset="2"/>
              </a:rPr>
              <a:t> o  Gene expression</a:t>
            </a:r>
            <a:endParaRPr lang="it-IT" sz="2000" b="1">
              <a:latin typeface="Arial" pitchFamily="34" charset="0"/>
            </a:endParaRPr>
          </a:p>
        </p:txBody>
      </p:sp>
      <p:sp>
        <p:nvSpPr>
          <p:cNvPr id="19476" name="Line 23"/>
          <p:cNvSpPr>
            <a:spLocks noChangeShapeType="1"/>
          </p:cNvSpPr>
          <p:nvPr/>
        </p:nvSpPr>
        <p:spPr bwMode="auto">
          <a:xfrm>
            <a:off x="5924550" y="4152900"/>
            <a:ext cx="0" cy="914400"/>
          </a:xfrm>
          <a:prstGeom prst="line">
            <a:avLst/>
          </a:prstGeom>
          <a:noFill/>
          <a:ln w="38100">
            <a:solidFill>
              <a:schemeClr val="tx1"/>
            </a:solidFill>
            <a:round/>
            <a:headEnd/>
            <a:tailEnd type="triangle" w="med" len="med"/>
          </a:ln>
        </p:spPr>
        <p:txBody>
          <a:bodyPr/>
          <a:lstStyle/>
          <a:p>
            <a:endParaRPr lang="it-IT"/>
          </a:p>
        </p:txBody>
      </p:sp>
      <p:sp>
        <p:nvSpPr>
          <p:cNvPr id="19477" name="Line 25"/>
          <p:cNvSpPr>
            <a:spLocks noChangeShapeType="1"/>
          </p:cNvSpPr>
          <p:nvPr/>
        </p:nvSpPr>
        <p:spPr bwMode="auto">
          <a:xfrm>
            <a:off x="3924300" y="1916113"/>
            <a:ext cx="935038" cy="504825"/>
          </a:xfrm>
          <a:prstGeom prst="line">
            <a:avLst/>
          </a:prstGeom>
          <a:noFill/>
          <a:ln w="38100">
            <a:solidFill>
              <a:schemeClr val="tx1"/>
            </a:solidFill>
            <a:round/>
            <a:headEnd/>
            <a:tailEnd type="triangle" w="med" len="med"/>
          </a:ln>
        </p:spPr>
        <p:txBody>
          <a:bodyPr/>
          <a:lstStyle/>
          <a:p>
            <a:endParaRPr lang="it-IT"/>
          </a:p>
        </p:txBody>
      </p:sp>
      <p:sp>
        <p:nvSpPr>
          <p:cNvPr id="12316" name="Rectangle 28"/>
          <p:cNvSpPr>
            <a:spLocks noChangeArrowheads="1"/>
          </p:cNvSpPr>
          <p:nvPr/>
        </p:nvSpPr>
        <p:spPr bwMode="auto">
          <a:xfrm>
            <a:off x="220663" y="246063"/>
            <a:ext cx="86868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Thyroid hormone action </a:t>
            </a:r>
          </a:p>
        </p:txBody>
      </p:sp>
      <p:sp>
        <p:nvSpPr>
          <p:cNvPr id="19479" name="Oval 29"/>
          <p:cNvSpPr>
            <a:spLocks noChangeArrowheads="1"/>
          </p:cNvSpPr>
          <p:nvPr/>
        </p:nvSpPr>
        <p:spPr bwMode="auto">
          <a:xfrm>
            <a:off x="2268538" y="2420938"/>
            <a:ext cx="533400" cy="419100"/>
          </a:xfrm>
          <a:prstGeom prst="ellipse">
            <a:avLst/>
          </a:prstGeom>
          <a:solidFill>
            <a:srgbClr val="FFFF00"/>
          </a:solidFill>
          <a:ln w="19050">
            <a:solidFill>
              <a:schemeClr val="tx1"/>
            </a:solidFill>
            <a:round/>
            <a:headEnd/>
            <a:tailEnd/>
          </a:ln>
        </p:spPr>
        <p:txBody>
          <a:bodyPr wrap="none" anchor="ctr"/>
          <a:lstStyle/>
          <a:p>
            <a:pPr algn="ctr"/>
            <a:r>
              <a:rPr lang="it-IT" sz="2000" b="1">
                <a:latin typeface="Arial" pitchFamily="34" charset="0"/>
              </a:rPr>
              <a:t>T4</a:t>
            </a:r>
          </a:p>
        </p:txBody>
      </p:sp>
      <p:sp>
        <p:nvSpPr>
          <p:cNvPr id="19480" name="Line 30"/>
          <p:cNvSpPr>
            <a:spLocks noChangeShapeType="1"/>
          </p:cNvSpPr>
          <p:nvPr/>
        </p:nvSpPr>
        <p:spPr bwMode="auto">
          <a:xfrm flipV="1">
            <a:off x="2801938" y="1916113"/>
            <a:ext cx="574675" cy="531812"/>
          </a:xfrm>
          <a:prstGeom prst="line">
            <a:avLst/>
          </a:prstGeom>
          <a:noFill/>
          <a:ln w="57150">
            <a:solidFill>
              <a:schemeClr val="accent2"/>
            </a:solidFill>
            <a:round/>
            <a:headEnd/>
            <a:tailEnd type="triangle" w="med" len="med"/>
          </a:ln>
        </p:spPr>
        <p:txBody>
          <a:bodyPr/>
          <a:lstStyle/>
          <a:p>
            <a:endParaRPr lang="it-IT"/>
          </a:p>
        </p:txBody>
      </p:sp>
      <p:sp>
        <p:nvSpPr>
          <p:cNvPr id="19481" name="AutoShape 32"/>
          <p:cNvSpPr>
            <a:spLocks noChangeArrowheads="1"/>
          </p:cNvSpPr>
          <p:nvPr/>
        </p:nvSpPr>
        <p:spPr bwMode="auto">
          <a:xfrm>
            <a:off x="1190625" y="3381375"/>
            <a:ext cx="1450975" cy="247650"/>
          </a:xfrm>
          <a:prstGeom prst="rightArrow">
            <a:avLst>
              <a:gd name="adj1" fmla="val 50000"/>
              <a:gd name="adj2" fmla="val 146474"/>
            </a:avLst>
          </a:prstGeom>
          <a:solidFill>
            <a:srgbClr val="FF0000"/>
          </a:solidFill>
          <a:ln w="9525">
            <a:solidFill>
              <a:schemeClr val="tx1"/>
            </a:solidFill>
            <a:miter lim="800000"/>
            <a:headEnd/>
            <a:tailEnd/>
          </a:ln>
        </p:spPr>
        <p:txBody>
          <a:bodyPr wrap="none" anchor="ctr"/>
          <a:lstStyle/>
          <a:p>
            <a:endParaRPr lang="it-IT"/>
          </a:p>
        </p:txBody>
      </p:sp>
      <p:sp>
        <p:nvSpPr>
          <p:cNvPr id="19482" name="AutoShape 31"/>
          <p:cNvSpPr>
            <a:spLocks noChangeArrowheads="1"/>
          </p:cNvSpPr>
          <p:nvPr/>
        </p:nvSpPr>
        <p:spPr bwMode="auto">
          <a:xfrm rot="-5400000">
            <a:off x="1439069" y="3321844"/>
            <a:ext cx="869950" cy="363538"/>
          </a:xfrm>
          <a:prstGeom prst="roundRect">
            <a:avLst>
              <a:gd name="adj" fmla="val 16667"/>
            </a:avLst>
          </a:prstGeom>
          <a:solidFill>
            <a:srgbClr val="FFCCFF"/>
          </a:solidFill>
          <a:ln w="9525">
            <a:solidFill>
              <a:schemeClr val="tx1"/>
            </a:solidFill>
            <a:round/>
            <a:headEnd/>
            <a:tailEnd/>
          </a:ln>
        </p:spPr>
        <p:txBody>
          <a:bodyPr wrap="none" anchor="ctr"/>
          <a:lstStyle/>
          <a:p>
            <a:pPr algn="ctr"/>
            <a:r>
              <a:rPr lang="it-IT" sz="2000">
                <a:latin typeface="Arial" pitchFamily="34" charset="0"/>
                <a:cs typeface="Arial" pitchFamily="34" charset="0"/>
              </a:rPr>
              <a:t>MCT8</a:t>
            </a:r>
          </a:p>
        </p:txBody>
      </p:sp>
      <p:sp>
        <p:nvSpPr>
          <p:cNvPr id="19483" name="Oval 33"/>
          <p:cNvSpPr>
            <a:spLocks noChangeArrowheads="1"/>
          </p:cNvSpPr>
          <p:nvPr/>
        </p:nvSpPr>
        <p:spPr bwMode="auto">
          <a:xfrm>
            <a:off x="2787650" y="2979738"/>
            <a:ext cx="533400" cy="419100"/>
          </a:xfrm>
          <a:prstGeom prst="ellipse">
            <a:avLst/>
          </a:prstGeom>
          <a:solidFill>
            <a:srgbClr val="FFFF00"/>
          </a:solidFill>
          <a:ln w="19050">
            <a:solidFill>
              <a:schemeClr val="tx1"/>
            </a:solidFill>
            <a:round/>
            <a:headEnd/>
            <a:tailEnd/>
          </a:ln>
        </p:spPr>
        <p:txBody>
          <a:bodyPr wrap="none" anchor="ctr"/>
          <a:lstStyle/>
          <a:p>
            <a:pPr algn="ctr"/>
            <a:r>
              <a:rPr lang="it-IT" sz="2000" b="1">
                <a:latin typeface="Arial" pitchFamily="34" charset="0"/>
              </a:rPr>
              <a:t>T3</a:t>
            </a:r>
          </a:p>
        </p:txBody>
      </p:sp>
      <p:sp>
        <p:nvSpPr>
          <p:cNvPr id="19484" name="Oval 34"/>
          <p:cNvSpPr>
            <a:spLocks noChangeArrowheads="1"/>
          </p:cNvSpPr>
          <p:nvPr/>
        </p:nvSpPr>
        <p:spPr bwMode="auto">
          <a:xfrm>
            <a:off x="2597150" y="3646488"/>
            <a:ext cx="533400" cy="419100"/>
          </a:xfrm>
          <a:prstGeom prst="ellipse">
            <a:avLst/>
          </a:prstGeom>
          <a:solidFill>
            <a:srgbClr val="FFFF00"/>
          </a:solidFill>
          <a:ln w="19050">
            <a:solidFill>
              <a:schemeClr val="tx1"/>
            </a:solidFill>
            <a:round/>
            <a:headEnd/>
            <a:tailEnd/>
          </a:ln>
        </p:spPr>
        <p:txBody>
          <a:bodyPr wrap="none" anchor="ctr"/>
          <a:lstStyle/>
          <a:p>
            <a:pPr algn="ctr"/>
            <a:r>
              <a:rPr lang="it-IT" sz="2000" b="1">
                <a:latin typeface="Arial" pitchFamily="34" charset="0"/>
              </a:rPr>
              <a:t>T4</a:t>
            </a:r>
          </a:p>
        </p:txBody>
      </p:sp>
      <p:sp>
        <p:nvSpPr>
          <p:cNvPr id="19485" name="Line 35"/>
          <p:cNvSpPr>
            <a:spLocks noChangeShapeType="1"/>
          </p:cNvSpPr>
          <p:nvPr/>
        </p:nvSpPr>
        <p:spPr bwMode="auto">
          <a:xfrm flipV="1">
            <a:off x="3333750" y="2508250"/>
            <a:ext cx="1511300" cy="503238"/>
          </a:xfrm>
          <a:prstGeom prst="line">
            <a:avLst/>
          </a:prstGeom>
          <a:noFill/>
          <a:ln w="38100">
            <a:solidFill>
              <a:schemeClr val="tx1"/>
            </a:solidFill>
            <a:round/>
            <a:headEnd/>
            <a:tailEnd type="triangle" w="med" len="med"/>
          </a:ln>
        </p:spPr>
        <p:txBody>
          <a:bodyPr/>
          <a:lstStyle/>
          <a:p>
            <a:endParaRPr lang="it-IT"/>
          </a:p>
        </p:txBody>
      </p:sp>
      <p:sp>
        <p:nvSpPr>
          <p:cNvPr id="19486" name="Text Box 37"/>
          <p:cNvSpPr txBox="1">
            <a:spLocks noChangeArrowheads="1"/>
          </p:cNvSpPr>
          <p:nvPr/>
        </p:nvSpPr>
        <p:spPr bwMode="auto">
          <a:xfrm>
            <a:off x="3030538" y="2119313"/>
            <a:ext cx="509587" cy="396875"/>
          </a:xfrm>
          <a:prstGeom prst="rect">
            <a:avLst/>
          </a:prstGeom>
          <a:noFill/>
          <a:ln w="9525">
            <a:noFill/>
            <a:miter lim="800000"/>
            <a:headEnd/>
            <a:tailEnd/>
          </a:ln>
        </p:spPr>
        <p:txBody>
          <a:bodyPr wrap="none">
            <a:spAutoFit/>
          </a:bodyPr>
          <a:lstStyle/>
          <a:p>
            <a:r>
              <a:rPr lang="it-IT" sz="2000" b="1">
                <a:latin typeface="Arial" pitchFamily="34" charset="0"/>
              </a:rPr>
              <a:t>D2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TSHR2"/>
          <p:cNvPicPr>
            <a:picLocks noChangeAspect="1" noChangeArrowheads="1"/>
          </p:cNvPicPr>
          <p:nvPr/>
        </p:nvPicPr>
        <p:blipFill>
          <a:blip r:embed="rId2"/>
          <a:srcRect/>
          <a:stretch>
            <a:fillRect/>
          </a:stretch>
        </p:blipFill>
        <p:spPr bwMode="auto">
          <a:xfrm>
            <a:off x="355600" y="1492250"/>
            <a:ext cx="8445500" cy="4533900"/>
          </a:xfrm>
          <a:prstGeom prst="rect">
            <a:avLst/>
          </a:prstGeom>
          <a:noFill/>
          <a:ln w="9525">
            <a:noFill/>
            <a:miter lim="800000"/>
            <a:headEnd/>
            <a:tailEnd/>
          </a:ln>
        </p:spPr>
      </p:pic>
      <p:sp>
        <p:nvSpPr>
          <p:cNvPr id="58370" name="CasellaDiTesto 3"/>
          <p:cNvSpPr txBox="1">
            <a:spLocks noChangeArrowheads="1"/>
          </p:cNvSpPr>
          <p:nvPr/>
        </p:nvSpPr>
        <p:spPr bwMode="auto">
          <a:xfrm>
            <a:off x="4443413" y="1312863"/>
            <a:ext cx="1185862" cy="368300"/>
          </a:xfrm>
          <a:prstGeom prst="rect">
            <a:avLst/>
          </a:prstGeom>
          <a:noFill/>
          <a:ln w="9525">
            <a:noFill/>
            <a:miter lim="800000"/>
            <a:headEnd/>
            <a:tailEnd/>
          </a:ln>
        </p:spPr>
        <p:txBody>
          <a:bodyPr wrap="none">
            <a:spAutoFit/>
          </a:bodyPr>
          <a:lstStyle/>
          <a:p>
            <a:r>
              <a:rPr lang="it-IT" sz="1800" b="1" u="sng">
                <a:latin typeface="Arial" pitchFamily="34" charset="0"/>
                <a:cs typeface="Arial" pitchFamily="34" charset="0"/>
              </a:rPr>
              <a:t>Ipoplasia</a:t>
            </a:r>
          </a:p>
        </p:txBody>
      </p:sp>
      <p:cxnSp>
        <p:nvCxnSpPr>
          <p:cNvPr id="6" name="Connettore 1 5"/>
          <p:cNvCxnSpPr/>
          <p:nvPr/>
        </p:nvCxnSpPr>
        <p:spPr>
          <a:xfrm>
            <a:off x="1547813" y="5276850"/>
            <a:ext cx="5032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690563" y="288925"/>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Congenital hypothyroidism</a:t>
            </a:r>
          </a:p>
        </p:txBody>
      </p:sp>
      <p:cxnSp>
        <p:nvCxnSpPr>
          <p:cNvPr id="9" name="Connettore 1 8"/>
          <p:cNvCxnSpPr/>
          <p:nvPr/>
        </p:nvCxnSpPr>
        <p:spPr>
          <a:xfrm>
            <a:off x="5035550" y="5268913"/>
            <a:ext cx="2849563"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TSHR2"/>
          <p:cNvPicPr>
            <a:picLocks noChangeAspect="1" noChangeArrowheads="1"/>
          </p:cNvPicPr>
          <p:nvPr/>
        </p:nvPicPr>
        <p:blipFill>
          <a:blip r:embed="rId2"/>
          <a:srcRect/>
          <a:stretch>
            <a:fillRect/>
          </a:stretch>
        </p:blipFill>
        <p:spPr bwMode="auto">
          <a:xfrm>
            <a:off x="355600" y="1492250"/>
            <a:ext cx="8445500" cy="4533900"/>
          </a:xfrm>
          <a:prstGeom prst="rect">
            <a:avLst/>
          </a:prstGeom>
          <a:noFill/>
          <a:ln w="9525">
            <a:noFill/>
            <a:miter lim="800000"/>
            <a:headEnd/>
            <a:tailEnd/>
          </a:ln>
        </p:spPr>
      </p:pic>
      <p:sp>
        <p:nvSpPr>
          <p:cNvPr id="59394" name="CasellaDiTesto 3"/>
          <p:cNvSpPr txBox="1">
            <a:spLocks noChangeArrowheads="1"/>
          </p:cNvSpPr>
          <p:nvPr/>
        </p:nvSpPr>
        <p:spPr bwMode="auto">
          <a:xfrm>
            <a:off x="7591425" y="1312863"/>
            <a:ext cx="876300" cy="368300"/>
          </a:xfrm>
          <a:prstGeom prst="rect">
            <a:avLst/>
          </a:prstGeom>
          <a:noFill/>
          <a:ln w="9525">
            <a:noFill/>
            <a:miter lim="800000"/>
            <a:headEnd/>
            <a:tailEnd/>
          </a:ln>
        </p:spPr>
        <p:txBody>
          <a:bodyPr wrap="none">
            <a:spAutoFit/>
          </a:bodyPr>
          <a:lstStyle/>
          <a:p>
            <a:r>
              <a:rPr lang="it-IT" sz="1800" b="1" u="sng">
                <a:latin typeface="Arial" pitchFamily="34" charset="0"/>
                <a:cs typeface="Arial" pitchFamily="34" charset="0"/>
              </a:rPr>
              <a:t>Gozzo</a:t>
            </a:r>
          </a:p>
        </p:txBody>
      </p:sp>
      <p:cxnSp>
        <p:nvCxnSpPr>
          <p:cNvPr id="6" name="Connettore 1 5"/>
          <p:cNvCxnSpPr/>
          <p:nvPr/>
        </p:nvCxnSpPr>
        <p:spPr>
          <a:xfrm flipV="1">
            <a:off x="1547813" y="5456238"/>
            <a:ext cx="9461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690563" y="288925"/>
            <a:ext cx="7772400" cy="708025"/>
          </a:xfrm>
          <a:prstGeom prst="rect">
            <a:avLst/>
          </a:prstGeom>
          <a:noFill/>
          <a:ln w="9525">
            <a:noFill/>
            <a:miter lim="800000"/>
            <a:headEnd/>
            <a:tailEnd/>
          </a:ln>
          <a:effectLst/>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Congenital hypothyroidism</a:t>
            </a:r>
          </a:p>
        </p:txBody>
      </p:sp>
      <p:cxnSp>
        <p:nvCxnSpPr>
          <p:cNvPr id="12" name="Connettore 1 11"/>
          <p:cNvCxnSpPr/>
          <p:nvPr/>
        </p:nvCxnSpPr>
        <p:spPr>
          <a:xfrm>
            <a:off x="6543675" y="5446713"/>
            <a:ext cx="1330325"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a:xfrm>
            <a:off x="458788" y="119063"/>
            <a:ext cx="8215312" cy="785812"/>
          </a:xfrm>
        </p:spPr>
        <p:txBody>
          <a:bodyPr/>
          <a:lstStyle/>
          <a:p>
            <a:pPr>
              <a:defRPr/>
            </a:pPr>
            <a:r>
              <a:rPr lang="it-IT" sz="2800" b="1" dirty="0" smtClean="0">
                <a:solidFill>
                  <a:srgbClr val="FF0000"/>
                </a:solidFill>
                <a:effectLst>
                  <a:outerShdw blurRad="38100" dist="38100" dir="2700000" algn="tl">
                    <a:srgbClr val="000000">
                      <a:alpha val="43137"/>
                    </a:srgbClr>
                  </a:outerShdw>
                </a:effectLst>
                <a:latin typeface="Arial" charset="0"/>
                <a:ea typeface="+mj-ea"/>
                <a:cs typeface="Arial" charset="0"/>
              </a:rPr>
              <a:t>Quadri clinici di ipotiroidismo congenito </a:t>
            </a:r>
            <a:r>
              <a:rPr lang="it-IT" sz="2800" b="1" dirty="0" err="1" smtClean="0">
                <a:solidFill>
                  <a:srgbClr val="FF0000"/>
                </a:solidFill>
                <a:effectLst>
                  <a:outerShdw blurRad="38100" dist="38100" dir="2700000" algn="tl">
                    <a:srgbClr val="000000">
                      <a:alpha val="43137"/>
                    </a:srgbClr>
                  </a:outerShdw>
                </a:effectLst>
                <a:latin typeface="Arial" charset="0"/>
                <a:ea typeface="+mj-ea"/>
                <a:cs typeface="Arial" charset="0"/>
              </a:rPr>
              <a:t>sindromico</a:t>
            </a:r>
            <a:endParaRPr lang="it-IT" sz="2800" dirty="0" smtClean="0">
              <a:solidFill>
                <a:srgbClr val="FF0000"/>
              </a:solidFill>
              <a:effectLst>
                <a:outerShdw blurRad="38100" dist="38100" dir="2700000" algn="tl">
                  <a:srgbClr val="000000">
                    <a:alpha val="43137"/>
                  </a:srgbClr>
                </a:outerShdw>
              </a:effectLst>
              <a:latin typeface="Arial" charset="0"/>
              <a:ea typeface="+mj-ea"/>
              <a:cs typeface="Arial" charset="0"/>
            </a:endParaRPr>
          </a:p>
        </p:txBody>
      </p:sp>
      <p:sp>
        <p:nvSpPr>
          <p:cNvPr id="60418" name="Segnaposto contenuto 2"/>
          <p:cNvSpPr txBox="1">
            <a:spLocks/>
          </p:cNvSpPr>
          <p:nvPr/>
        </p:nvSpPr>
        <p:spPr bwMode="auto">
          <a:xfrm>
            <a:off x="396875" y="969963"/>
            <a:ext cx="8351838" cy="4525962"/>
          </a:xfrm>
          <a:prstGeom prst="rect">
            <a:avLst/>
          </a:prstGeom>
          <a:noFill/>
          <a:ln w="9525">
            <a:noFill/>
            <a:miter lim="800000"/>
            <a:headEnd/>
            <a:tailEnd/>
          </a:ln>
        </p:spPr>
        <p:txBody>
          <a:bodyPr/>
          <a:lstStyle/>
          <a:p>
            <a:pPr marL="342900" indent="-342900" algn="just">
              <a:lnSpc>
                <a:spcPct val="150000"/>
              </a:lnSpc>
              <a:spcBef>
                <a:spcPct val="20000"/>
              </a:spcBef>
              <a:buFont typeface="Arial" pitchFamily="34" charset="0"/>
              <a:buChar char="•"/>
            </a:pPr>
            <a:r>
              <a:rPr lang="it-IT" sz="2000" b="1">
                <a:latin typeface="Arial" pitchFamily="34" charset="0"/>
                <a:cs typeface="Arial" pitchFamily="34" charset="0"/>
              </a:rPr>
              <a:t>TTF1 (NKX2.1) (Thyroid Transcription Factor 1)</a:t>
            </a:r>
          </a:p>
          <a:p>
            <a:pPr marL="342900" indent="-342900" algn="just">
              <a:lnSpc>
                <a:spcPct val="150000"/>
              </a:lnSpc>
              <a:spcBef>
                <a:spcPct val="20000"/>
              </a:spcBef>
            </a:pPr>
            <a:r>
              <a:rPr lang="it-IT" sz="2000">
                <a:latin typeface="Arial" pitchFamily="34" charset="0"/>
                <a:cs typeface="Arial" pitchFamily="34" charset="0"/>
              </a:rPr>
              <a:t>	</a:t>
            </a:r>
            <a:r>
              <a:rPr lang="it-IT" sz="2000" b="1">
                <a:solidFill>
                  <a:srgbClr val="0070C0"/>
                </a:solidFill>
                <a:latin typeface="Arial" pitchFamily="34" charset="0"/>
                <a:cs typeface="Arial" pitchFamily="34" charset="0"/>
              </a:rPr>
              <a:t>Mutazioni in eterozigosi</a:t>
            </a:r>
          </a:p>
          <a:p>
            <a:pPr marL="342900" indent="-342900" algn="just">
              <a:lnSpc>
                <a:spcPct val="150000"/>
              </a:lnSpc>
              <a:spcBef>
                <a:spcPct val="20000"/>
              </a:spcBef>
            </a:pPr>
            <a:r>
              <a:rPr lang="it-IT" sz="2000">
                <a:latin typeface="Arial" pitchFamily="34" charset="0"/>
                <a:cs typeface="Arial" pitchFamily="34" charset="0"/>
              </a:rPr>
              <a:t>	</a:t>
            </a:r>
            <a:r>
              <a:rPr lang="it-IT" sz="2000" b="1">
                <a:solidFill>
                  <a:srgbClr val="0070C0"/>
                </a:solidFill>
                <a:latin typeface="Arial" pitchFamily="34" charset="0"/>
                <a:cs typeface="Arial" pitchFamily="34" charset="0"/>
              </a:rPr>
              <a:t>Agenesia/ipoplasia tiroide</a:t>
            </a:r>
            <a:r>
              <a:rPr lang="it-IT" sz="2000">
                <a:latin typeface="Arial" pitchFamily="34" charset="0"/>
                <a:cs typeface="Arial" pitchFamily="34" charset="0"/>
              </a:rPr>
              <a:t>; distress respiratorio neonatale; ipotonia; atassia; coreoatetosi; microcefalia; ritardo di sviluppo </a:t>
            </a:r>
          </a:p>
          <a:p>
            <a:pPr marL="342900" indent="-342900" algn="just">
              <a:lnSpc>
                <a:spcPct val="150000"/>
              </a:lnSpc>
              <a:spcBef>
                <a:spcPct val="20000"/>
              </a:spcBef>
              <a:buFont typeface="Arial" pitchFamily="34" charset="0"/>
              <a:buChar char="•"/>
            </a:pPr>
            <a:r>
              <a:rPr lang="it-IT" sz="2000" b="1">
                <a:latin typeface="Arial" pitchFamily="34" charset="0"/>
                <a:cs typeface="Arial" pitchFamily="34" charset="0"/>
              </a:rPr>
              <a:t>TTF2 (FOXE1 o FKHL15) (Thyroid Transcription Factor 2)</a:t>
            </a:r>
          </a:p>
          <a:p>
            <a:pPr marL="342900" indent="-342900" algn="just">
              <a:lnSpc>
                <a:spcPct val="150000"/>
              </a:lnSpc>
              <a:spcBef>
                <a:spcPct val="20000"/>
              </a:spcBef>
            </a:pPr>
            <a:r>
              <a:rPr lang="it-IT" sz="2000">
                <a:latin typeface="Arial" pitchFamily="34" charset="0"/>
                <a:cs typeface="Arial" pitchFamily="34" charset="0"/>
              </a:rPr>
              <a:t>	</a:t>
            </a:r>
            <a:r>
              <a:rPr lang="it-IT" sz="2000" b="1">
                <a:solidFill>
                  <a:srgbClr val="0070C0"/>
                </a:solidFill>
                <a:latin typeface="Arial" pitchFamily="34" charset="0"/>
                <a:cs typeface="Arial" pitchFamily="34" charset="0"/>
              </a:rPr>
              <a:t>Mutazioni in omozigosi</a:t>
            </a:r>
          </a:p>
          <a:p>
            <a:pPr marL="342900" indent="-342900" algn="just">
              <a:lnSpc>
                <a:spcPct val="150000"/>
              </a:lnSpc>
              <a:spcBef>
                <a:spcPct val="20000"/>
              </a:spcBef>
            </a:pPr>
            <a:r>
              <a:rPr lang="it-IT" sz="2000">
                <a:latin typeface="Arial" pitchFamily="34" charset="0"/>
                <a:cs typeface="Arial" pitchFamily="34" charset="0"/>
              </a:rPr>
              <a:t>	</a:t>
            </a:r>
            <a:r>
              <a:rPr lang="it-IT" sz="2000" b="1">
                <a:solidFill>
                  <a:srgbClr val="0070C0"/>
                </a:solidFill>
                <a:latin typeface="Arial" pitchFamily="34" charset="0"/>
                <a:cs typeface="Arial" pitchFamily="34" charset="0"/>
              </a:rPr>
              <a:t>Agenesia tiroide</a:t>
            </a:r>
            <a:r>
              <a:rPr lang="it-IT" sz="2000">
                <a:latin typeface="Arial" pitchFamily="34" charset="0"/>
                <a:cs typeface="Arial" pitchFamily="34" charset="0"/>
              </a:rPr>
              <a:t>; palatoschisi; ugola bifida; atresia coane; capelli ispidi (Sindrome di Bamforth)</a:t>
            </a:r>
          </a:p>
          <a:p>
            <a:pPr marL="342900" indent="-342900" algn="just">
              <a:lnSpc>
                <a:spcPct val="150000"/>
              </a:lnSpc>
              <a:spcBef>
                <a:spcPct val="20000"/>
              </a:spcBef>
              <a:buFont typeface="Arial" pitchFamily="34" charset="0"/>
              <a:buChar char="•"/>
            </a:pPr>
            <a:r>
              <a:rPr lang="it-IT" sz="2000" b="1">
                <a:latin typeface="Arial" pitchFamily="34" charset="0"/>
                <a:cs typeface="Arial" pitchFamily="34" charset="0"/>
              </a:rPr>
              <a:t>PAX8 </a:t>
            </a:r>
          </a:p>
          <a:p>
            <a:pPr marL="342900" indent="-342900" algn="just">
              <a:lnSpc>
                <a:spcPct val="150000"/>
              </a:lnSpc>
              <a:spcBef>
                <a:spcPct val="20000"/>
              </a:spcBef>
            </a:pPr>
            <a:r>
              <a:rPr lang="it-IT" sz="2000">
                <a:latin typeface="Arial" pitchFamily="34" charset="0"/>
                <a:cs typeface="Arial" pitchFamily="34" charset="0"/>
              </a:rPr>
              <a:t>	</a:t>
            </a:r>
            <a:r>
              <a:rPr lang="it-IT" sz="2000" b="1">
                <a:solidFill>
                  <a:srgbClr val="0070C0"/>
                </a:solidFill>
                <a:latin typeface="Arial" pitchFamily="34" charset="0"/>
                <a:cs typeface="Arial" pitchFamily="34" charset="0"/>
              </a:rPr>
              <a:t>Mutazioni in eterozigosi</a:t>
            </a:r>
          </a:p>
          <a:p>
            <a:pPr marL="342900" indent="-342900" algn="just">
              <a:lnSpc>
                <a:spcPct val="150000"/>
              </a:lnSpc>
              <a:spcBef>
                <a:spcPct val="20000"/>
              </a:spcBef>
            </a:pPr>
            <a:r>
              <a:rPr lang="it-IT" sz="2000">
                <a:latin typeface="Arial" pitchFamily="34" charset="0"/>
                <a:cs typeface="Arial" pitchFamily="34" charset="0"/>
              </a:rPr>
              <a:t>	</a:t>
            </a:r>
            <a:r>
              <a:rPr lang="it-IT" sz="2000" b="1">
                <a:solidFill>
                  <a:srgbClr val="0070C0"/>
                </a:solidFill>
                <a:latin typeface="Arial" pitchFamily="34" charset="0"/>
                <a:cs typeface="Arial" pitchFamily="34" charset="0"/>
              </a:rPr>
              <a:t>Ipoplasia tiroide</a:t>
            </a:r>
            <a:r>
              <a:rPr lang="it-IT" sz="2000">
                <a:latin typeface="Arial" pitchFamily="34" charset="0"/>
                <a:cs typeface="Arial" pitchFamily="34" charset="0"/>
              </a:rPr>
              <a:t>; agenesia renale monolaterale o ipoplasia renale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Arc 2"/>
          <p:cNvSpPr>
            <a:spLocks noChangeAspect="1"/>
          </p:cNvSpPr>
          <p:nvPr/>
        </p:nvSpPr>
        <p:spPr bwMode="auto">
          <a:xfrm flipH="1">
            <a:off x="7607300" y="2514600"/>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1442" name="Arc 3"/>
          <p:cNvSpPr>
            <a:spLocks noChangeAspect="1"/>
          </p:cNvSpPr>
          <p:nvPr/>
        </p:nvSpPr>
        <p:spPr bwMode="auto">
          <a:xfrm flipH="1" flipV="1">
            <a:off x="7607300" y="2886075"/>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triangle" w="med" len="med"/>
            <a:tailEnd/>
          </a:ln>
        </p:spPr>
        <p:txBody>
          <a:bodyPr wrap="none" anchor="ctr"/>
          <a:lstStyle/>
          <a:p>
            <a:endParaRPr lang="it-IT"/>
          </a:p>
        </p:txBody>
      </p:sp>
      <p:sp>
        <p:nvSpPr>
          <p:cNvPr id="61443" name="Freeform 4"/>
          <p:cNvSpPr>
            <a:spLocks noChangeAspect="1"/>
          </p:cNvSpPr>
          <p:nvPr/>
        </p:nvSpPr>
        <p:spPr bwMode="auto">
          <a:xfrm>
            <a:off x="1458913" y="1276350"/>
            <a:ext cx="6172200" cy="4514850"/>
          </a:xfrm>
          <a:custGeom>
            <a:avLst/>
            <a:gdLst>
              <a:gd name="T0" fmla="*/ 2147483647 w 4321"/>
              <a:gd name="T1" fmla="*/ 2147483647 h 3191"/>
              <a:gd name="T2" fmla="*/ 2147483647 w 4321"/>
              <a:gd name="T3" fmla="*/ 2147483647 h 3191"/>
              <a:gd name="T4" fmla="*/ 2147483647 w 4321"/>
              <a:gd name="T5" fmla="*/ 2147483647 h 3191"/>
              <a:gd name="T6" fmla="*/ 2147483647 w 4321"/>
              <a:gd name="T7" fmla="*/ 2147483647 h 3191"/>
              <a:gd name="T8" fmla="*/ 2147483647 w 4321"/>
              <a:gd name="T9" fmla="*/ 2147483647 h 3191"/>
              <a:gd name="T10" fmla="*/ 2147483647 w 4321"/>
              <a:gd name="T11" fmla="*/ 2147483647 h 3191"/>
              <a:gd name="T12" fmla="*/ 2147483647 w 4321"/>
              <a:gd name="T13" fmla="*/ 2147483647 h 3191"/>
              <a:gd name="T14" fmla="*/ 2147483647 w 4321"/>
              <a:gd name="T15" fmla="*/ 2147483647 h 3191"/>
              <a:gd name="T16" fmla="*/ 2147483647 w 4321"/>
              <a:gd name="T17" fmla="*/ 2147483647 h 3191"/>
              <a:gd name="T18" fmla="*/ 2147483647 w 4321"/>
              <a:gd name="T19" fmla="*/ 2147483647 h 3191"/>
              <a:gd name="T20" fmla="*/ 2147483647 w 4321"/>
              <a:gd name="T21" fmla="*/ 2147483647 h 3191"/>
              <a:gd name="T22" fmla="*/ 2147483647 w 4321"/>
              <a:gd name="T23" fmla="*/ 2147483647 h 3191"/>
              <a:gd name="T24" fmla="*/ 2147483647 w 4321"/>
              <a:gd name="T25" fmla="*/ 2147483647 h 3191"/>
              <a:gd name="T26" fmla="*/ 2147483647 w 4321"/>
              <a:gd name="T27" fmla="*/ 2147483647 h 3191"/>
              <a:gd name="T28" fmla="*/ 2147483647 w 4321"/>
              <a:gd name="T29" fmla="*/ 2147483647 h 3191"/>
              <a:gd name="T30" fmla="*/ 2147483647 w 4321"/>
              <a:gd name="T31" fmla="*/ 2147483647 h 3191"/>
              <a:gd name="T32" fmla="*/ 2147483647 w 4321"/>
              <a:gd name="T33" fmla="*/ 2147483647 h 3191"/>
              <a:gd name="T34" fmla="*/ 2147483647 w 4321"/>
              <a:gd name="T35" fmla="*/ 2147483647 h 3191"/>
              <a:gd name="T36" fmla="*/ 2147483647 w 4321"/>
              <a:gd name="T37" fmla="*/ 2147483647 h 3191"/>
              <a:gd name="T38" fmla="*/ 2147483647 w 4321"/>
              <a:gd name="T39" fmla="*/ 2147483647 h 3191"/>
              <a:gd name="T40" fmla="*/ 2147483647 w 4321"/>
              <a:gd name="T41" fmla="*/ 2147483647 h 3191"/>
              <a:gd name="T42" fmla="*/ 2147483647 w 4321"/>
              <a:gd name="T43" fmla="*/ 2147483647 h 3191"/>
              <a:gd name="T44" fmla="*/ 2147483647 w 4321"/>
              <a:gd name="T45" fmla="*/ 2147483647 h 3191"/>
              <a:gd name="T46" fmla="*/ 2147483647 w 4321"/>
              <a:gd name="T47" fmla="*/ 2147483647 h 3191"/>
              <a:gd name="T48" fmla="*/ 2147483647 w 4321"/>
              <a:gd name="T49" fmla="*/ 2147483647 h 3191"/>
              <a:gd name="T50" fmla="*/ 2147483647 w 4321"/>
              <a:gd name="T51" fmla="*/ 2147483647 h 3191"/>
              <a:gd name="T52" fmla="*/ 2147483647 w 4321"/>
              <a:gd name="T53" fmla="*/ 2147483647 h 3191"/>
              <a:gd name="T54" fmla="*/ 2147483647 w 4321"/>
              <a:gd name="T55" fmla="*/ 2147483647 h 3191"/>
              <a:gd name="T56" fmla="*/ 2147483647 w 4321"/>
              <a:gd name="T57" fmla="*/ 2147483647 h 3191"/>
              <a:gd name="T58" fmla="*/ 2147483647 w 4321"/>
              <a:gd name="T59" fmla="*/ 2147483647 h 3191"/>
              <a:gd name="T60" fmla="*/ 2147483647 w 4321"/>
              <a:gd name="T61" fmla="*/ 2147483647 h 3191"/>
              <a:gd name="T62" fmla="*/ 2147483647 w 4321"/>
              <a:gd name="T63" fmla="*/ 2147483647 h 3191"/>
              <a:gd name="T64" fmla="*/ 2147483647 w 4321"/>
              <a:gd name="T65" fmla="*/ 2147483647 h 3191"/>
              <a:gd name="T66" fmla="*/ 0 w 4321"/>
              <a:gd name="T67" fmla="*/ 2147483647 h 3191"/>
              <a:gd name="T68" fmla="*/ 2147483647 w 4321"/>
              <a:gd name="T69" fmla="*/ 2147483647 h 3191"/>
              <a:gd name="T70" fmla="*/ 2147483647 w 4321"/>
              <a:gd name="T71" fmla="*/ 2147483647 h 3191"/>
              <a:gd name="T72" fmla="*/ 2147483647 w 4321"/>
              <a:gd name="T73" fmla="*/ 2147483647 h 3191"/>
              <a:gd name="T74" fmla="*/ 2147483647 w 4321"/>
              <a:gd name="T75" fmla="*/ 2147483647 h 3191"/>
              <a:gd name="T76" fmla="*/ 2147483647 w 4321"/>
              <a:gd name="T77" fmla="*/ 2147483647 h 3191"/>
              <a:gd name="T78" fmla="*/ 2147483647 w 4321"/>
              <a:gd name="T79" fmla="*/ 2147483647 h 3191"/>
              <a:gd name="T80" fmla="*/ 2147483647 w 4321"/>
              <a:gd name="T81" fmla="*/ 0 h 3191"/>
              <a:gd name="T82" fmla="*/ 2147483647 w 4321"/>
              <a:gd name="T83" fmla="*/ 2147483647 h 3191"/>
              <a:gd name="T84" fmla="*/ 2147483647 w 4321"/>
              <a:gd name="T85" fmla="*/ 2147483647 h 3191"/>
              <a:gd name="T86" fmla="*/ 2147483647 w 4321"/>
              <a:gd name="T87" fmla="*/ 2147483647 h 3191"/>
              <a:gd name="T88" fmla="*/ 2147483647 w 4321"/>
              <a:gd name="T89" fmla="*/ 2147483647 h 3191"/>
              <a:gd name="T90" fmla="*/ 2147483647 w 4321"/>
              <a:gd name="T91" fmla="*/ 2147483647 h 3191"/>
              <a:gd name="T92" fmla="*/ 2147483647 w 4321"/>
              <a:gd name="T93" fmla="*/ 2147483647 h 3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21"/>
              <a:gd name="T142" fmla="*/ 0 h 3191"/>
              <a:gd name="T143" fmla="*/ 4321 w 4321"/>
              <a:gd name="T144" fmla="*/ 3191 h 3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21" h="3191">
                <a:moveTo>
                  <a:pt x="3732" y="396"/>
                </a:moveTo>
                <a:cubicBezTo>
                  <a:pt x="3808" y="400"/>
                  <a:pt x="3884" y="399"/>
                  <a:pt x="3960" y="408"/>
                </a:cubicBezTo>
                <a:cubicBezTo>
                  <a:pt x="3976" y="410"/>
                  <a:pt x="4147" y="465"/>
                  <a:pt x="4152" y="468"/>
                </a:cubicBezTo>
                <a:cubicBezTo>
                  <a:pt x="4235" y="523"/>
                  <a:pt x="4197" y="507"/>
                  <a:pt x="4260" y="528"/>
                </a:cubicBezTo>
                <a:cubicBezTo>
                  <a:pt x="4271" y="561"/>
                  <a:pt x="4291" y="601"/>
                  <a:pt x="4260" y="636"/>
                </a:cubicBezTo>
                <a:cubicBezTo>
                  <a:pt x="4231" y="669"/>
                  <a:pt x="4059" y="680"/>
                  <a:pt x="4032" y="684"/>
                </a:cubicBezTo>
                <a:cubicBezTo>
                  <a:pt x="3948" y="695"/>
                  <a:pt x="3851" y="721"/>
                  <a:pt x="3780" y="768"/>
                </a:cubicBezTo>
                <a:cubicBezTo>
                  <a:pt x="3784" y="788"/>
                  <a:pt x="3782" y="810"/>
                  <a:pt x="3792" y="828"/>
                </a:cubicBezTo>
                <a:cubicBezTo>
                  <a:pt x="3800" y="841"/>
                  <a:pt x="3848" y="863"/>
                  <a:pt x="3864" y="864"/>
                </a:cubicBezTo>
                <a:cubicBezTo>
                  <a:pt x="3964" y="871"/>
                  <a:pt x="4064" y="872"/>
                  <a:pt x="4164" y="876"/>
                </a:cubicBezTo>
                <a:cubicBezTo>
                  <a:pt x="4208" y="891"/>
                  <a:pt x="4245" y="898"/>
                  <a:pt x="4284" y="924"/>
                </a:cubicBezTo>
                <a:cubicBezTo>
                  <a:pt x="4292" y="948"/>
                  <a:pt x="4300" y="972"/>
                  <a:pt x="4308" y="996"/>
                </a:cubicBezTo>
                <a:cubicBezTo>
                  <a:pt x="4321" y="1035"/>
                  <a:pt x="4251" y="1066"/>
                  <a:pt x="4224" y="1068"/>
                </a:cubicBezTo>
                <a:cubicBezTo>
                  <a:pt x="4108" y="1075"/>
                  <a:pt x="3992" y="1076"/>
                  <a:pt x="3876" y="1080"/>
                </a:cubicBezTo>
                <a:cubicBezTo>
                  <a:pt x="3864" y="1084"/>
                  <a:pt x="3849" y="1083"/>
                  <a:pt x="3840" y="1092"/>
                </a:cubicBezTo>
                <a:cubicBezTo>
                  <a:pt x="3805" y="1127"/>
                  <a:pt x="3842" y="1176"/>
                  <a:pt x="3876" y="1188"/>
                </a:cubicBezTo>
                <a:cubicBezTo>
                  <a:pt x="3943" y="1212"/>
                  <a:pt x="3999" y="1215"/>
                  <a:pt x="4068" y="1224"/>
                </a:cubicBezTo>
                <a:cubicBezTo>
                  <a:pt x="4123" y="1242"/>
                  <a:pt x="4181" y="1254"/>
                  <a:pt x="4236" y="1272"/>
                </a:cubicBezTo>
                <a:cubicBezTo>
                  <a:pt x="4240" y="1278"/>
                  <a:pt x="4279" y="1330"/>
                  <a:pt x="4272" y="1344"/>
                </a:cubicBezTo>
                <a:cubicBezTo>
                  <a:pt x="4266" y="1355"/>
                  <a:pt x="4248" y="1352"/>
                  <a:pt x="4236" y="1356"/>
                </a:cubicBezTo>
                <a:cubicBezTo>
                  <a:pt x="4164" y="1428"/>
                  <a:pt x="4222" y="1386"/>
                  <a:pt x="4056" y="1404"/>
                </a:cubicBezTo>
                <a:cubicBezTo>
                  <a:pt x="3987" y="1412"/>
                  <a:pt x="3922" y="1425"/>
                  <a:pt x="3864" y="1464"/>
                </a:cubicBezTo>
                <a:cubicBezTo>
                  <a:pt x="3835" y="1550"/>
                  <a:pt x="3886" y="1537"/>
                  <a:pt x="3960" y="1548"/>
                </a:cubicBezTo>
                <a:cubicBezTo>
                  <a:pt x="4003" y="1562"/>
                  <a:pt x="4112" y="1586"/>
                  <a:pt x="4152" y="1608"/>
                </a:cubicBezTo>
                <a:cubicBezTo>
                  <a:pt x="4177" y="1622"/>
                  <a:pt x="4224" y="1656"/>
                  <a:pt x="4224" y="1656"/>
                </a:cubicBezTo>
                <a:cubicBezTo>
                  <a:pt x="4263" y="1715"/>
                  <a:pt x="4259" y="1737"/>
                  <a:pt x="4200" y="1776"/>
                </a:cubicBezTo>
                <a:cubicBezTo>
                  <a:pt x="4172" y="1772"/>
                  <a:pt x="4144" y="1770"/>
                  <a:pt x="4116" y="1764"/>
                </a:cubicBezTo>
                <a:cubicBezTo>
                  <a:pt x="4091" y="1758"/>
                  <a:pt x="4044" y="1740"/>
                  <a:pt x="4044" y="1740"/>
                </a:cubicBezTo>
                <a:cubicBezTo>
                  <a:pt x="3972" y="1748"/>
                  <a:pt x="3908" y="1753"/>
                  <a:pt x="3840" y="1776"/>
                </a:cubicBezTo>
                <a:cubicBezTo>
                  <a:pt x="3832" y="1788"/>
                  <a:pt x="3807" y="1801"/>
                  <a:pt x="3816" y="1812"/>
                </a:cubicBezTo>
                <a:cubicBezTo>
                  <a:pt x="3832" y="1832"/>
                  <a:pt x="3864" y="1828"/>
                  <a:pt x="3888" y="1836"/>
                </a:cubicBezTo>
                <a:cubicBezTo>
                  <a:pt x="4005" y="1875"/>
                  <a:pt x="4090" y="1876"/>
                  <a:pt x="4224" y="1884"/>
                </a:cubicBezTo>
                <a:cubicBezTo>
                  <a:pt x="4236" y="1888"/>
                  <a:pt x="4257" y="1884"/>
                  <a:pt x="4260" y="1896"/>
                </a:cubicBezTo>
                <a:cubicBezTo>
                  <a:pt x="4278" y="1959"/>
                  <a:pt x="4227" y="1999"/>
                  <a:pt x="4176" y="2016"/>
                </a:cubicBezTo>
                <a:cubicBezTo>
                  <a:pt x="4071" y="2051"/>
                  <a:pt x="3959" y="2049"/>
                  <a:pt x="3852" y="2076"/>
                </a:cubicBezTo>
                <a:cubicBezTo>
                  <a:pt x="3860" y="2088"/>
                  <a:pt x="3864" y="2104"/>
                  <a:pt x="3876" y="2112"/>
                </a:cubicBezTo>
                <a:cubicBezTo>
                  <a:pt x="3929" y="2145"/>
                  <a:pt x="4042" y="2163"/>
                  <a:pt x="4104" y="2172"/>
                </a:cubicBezTo>
                <a:cubicBezTo>
                  <a:pt x="4128" y="2180"/>
                  <a:pt x="4152" y="2188"/>
                  <a:pt x="4176" y="2196"/>
                </a:cubicBezTo>
                <a:cubicBezTo>
                  <a:pt x="4188" y="2200"/>
                  <a:pt x="4212" y="2208"/>
                  <a:pt x="4212" y="2208"/>
                </a:cubicBezTo>
                <a:cubicBezTo>
                  <a:pt x="4220" y="2232"/>
                  <a:pt x="4244" y="2256"/>
                  <a:pt x="4236" y="2280"/>
                </a:cubicBezTo>
                <a:cubicBezTo>
                  <a:pt x="4194" y="2405"/>
                  <a:pt x="3891" y="2339"/>
                  <a:pt x="3852" y="2340"/>
                </a:cubicBezTo>
                <a:cubicBezTo>
                  <a:pt x="3844" y="2352"/>
                  <a:pt x="3830" y="2362"/>
                  <a:pt x="3828" y="2376"/>
                </a:cubicBezTo>
                <a:cubicBezTo>
                  <a:pt x="3826" y="2392"/>
                  <a:pt x="3830" y="2411"/>
                  <a:pt x="3840" y="2424"/>
                </a:cubicBezTo>
                <a:cubicBezTo>
                  <a:pt x="3848" y="2434"/>
                  <a:pt x="3864" y="2433"/>
                  <a:pt x="3876" y="2436"/>
                </a:cubicBezTo>
                <a:cubicBezTo>
                  <a:pt x="3927" y="2451"/>
                  <a:pt x="3980" y="2460"/>
                  <a:pt x="4032" y="2472"/>
                </a:cubicBezTo>
                <a:cubicBezTo>
                  <a:pt x="4052" y="2476"/>
                  <a:pt x="4072" y="2479"/>
                  <a:pt x="4092" y="2484"/>
                </a:cubicBezTo>
                <a:cubicBezTo>
                  <a:pt x="4116" y="2491"/>
                  <a:pt x="4164" y="2508"/>
                  <a:pt x="4164" y="2508"/>
                </a:cubicBezTo>
                <a:cubicBezTo>
                  <a:pt x="4196" y="2604"/>
                  <a:pt x="4148" y="2492"/>
                  <a:pt x="4212" y="2556"/>
                </a:cubicBezTo>
                <a:cubicBezTo>
                  <a:pt x="4221" y="2565"/>
                  <a:pt x="4218" y="2581"/>
                  <a:pt x="4224" y="2592"/>
                </a:cubicBezTo>
                <a:cubicBezTo>
                  <a:pt x="4230" y="2605"/>
                  <a:pt x="4240" y="2616"/>
                  <a:pt x="4248" y="2628"/>
                </a:cubicBezTo>
                <a:cubicBezTo>
                  <a:pt x="4084" y="2683"/>
                  <a:pt x="3922" y="2659"/>
                  <a:pt x="3744" y="2664"/>
                </a:cubicBezTo>
                <a:cubicBezTo>
                  <a:pt x="3613" y="2708"/>
                  <a:pt x="3812" y="2638"/>
                  <a:pt x="3672" y="2700"/>
                </a:cubicBezTo>
                <a:cubicBezTo>
                  <a:pt x="3627" y="2720"/>
                  <a:pt x="3575" y="2732"/>
                  <a:pt x="3528" y="2748"/>
                </a:cubicBezTo>
                <a:cubicBezTo>
                  <a:pt x="3443" y="2776"/>
                  <a:pt x="3353" y="2820"/>
                  <a:pt x="3264" y="2832"/>
                </a:cubicBezTo>
                <a:cubicBezTo>
                  <a:pt x="3220" y="2838"/>
                  <a:pt x="3176" y="2840"/>
                  <a:pt x="3132" y="2844"/>
                </a:cubicBezTo>
                <a:cubicBezTo>
                  <a:pt x="3001" y="2870"/>
                  <a:pt x="2875" y="2910"/>
                  <a:pt x="2748" y="2952"/>
                </a:cubicBezTo>
                <a:cubicBezTo>
                  <a:pt x="2703" y="2967"/>
                  <a:pt x="2656" y="3012"/>
                  <a:pt x="2604" y="3012"/>
                </a:cubicBezTo>
                <a:cubicBezTo>
                  <a:pt x="2148" y="3016"/>
                  <a:pt x="1692" y="3020"/>
                  <a:pt x="1236" y="3024"/>
                </a:cubicBezTo>
                <a:cubicBezTo>
                  <a:pt x="1170" y="3035"/>
                  <a:pt x="1128" y="3048"/>
                  <a:pt x="1068" y="3072"/>
                </a:cubicBezTo>
                <a:cubicBezTo>
                  <a:pt x="1045" y="3081"/>
                  <a:pt x="996" y="3096"/>
                  <a:pt x="996" y="3096"/>
                </a:cubicBezTo>
                <a:cubicBezTo>
                  <a:pt x="932" y="3191"/>
                  <a:pt x="842" y="3139"/>
                  <a:pt x="720" y="3132"/>
                </a:cubicBezTo>
                <a:cubicBezTo>
                  <a:pt x="724" y="3092"/>
                  <a:pt x="743" y="3051"/>
                  <a:pt x="732" y="3012"/>
                </a:cubicBezTo>
                <a:cubicBezTo>
                  <a:pt x="728" y="2996"/>
                  <a:pt x="700" y="3002"/>
                  <a:pt x="684" y="3000"/>
                </a:cubicBezTo>
                <a:cubicBezTo>
                  <a:pt x="568" y="2988"/>
                  <a:pt x="452" y="2985"/>
                  <a:pt x="336" y="2976"/>
                </a:cubicBezTo>
                <a:cubicBezTo>
                  <a:pt x="279" y="2962"/>
                  <a:pt x="229" y="2949"/>
                  <a:pt x="180" y="2916"/>
                </a:cubicBezTo>
                <a:cubicBezTo>
                  <a:pt x="148" y="2868"/>
                  <a:pt x="118" y="2807"/>
                  <a:pt x="84" y="2760"/>
                </a:cubicBezTo>
                <a:cubicBezTo>
                  <a:pt x="74" y="2746"/>
                  <a:pt x="58" y="2737"/>
                  <a:pt x="48" y="2724"/>
                </a:cubicBezTo>
                <a:cubicBezTo>
                  <a:pt x="30" y="2701"/>
                  <a:pt x="0" y="2652"/>
                  <a:pt x="0" y="2652"/>
                </a:cubicBezTo>
                <a:cubicBezTo>
                  <a:pt x="4" y="2124"/>
                  <a:pt x="4" y="1596"/>
                  <a:pt x="12" y="1068"/>
                </a:cubicBezTo>
                <a:cubicBezTo>
                  <a:pt x="14" y="964"/>
                  <a:pt x="20" y="859"/>
                  <a:pt x="36" y="756"/>
                </a:cubicBezTo>
                <a:cubicBezTo>
                  <a:pt x="39" y="739"/>
                  <a:pt x="62" y="733"/>
                  <a:pt x="72" y="720"/>
                </a:cubicBezTo>
                <a:cubicBezTo>
                  <a:pt x="90" y="697"/>
                  <a:pt x="104" y="672"/>
                  <a:pt x="120" y="648"/>
                </a:cubicBezTo>
                <a:cubicBezTo>
                  <a:pt x="188" y="546"/>
                  <a:pt x="232" y="405"/>
                  <a:pt x="336" y="336"/>
                </a:cubicBezTo>
                <a:cubicBezTo>
                  <a:pt x="344" y="324"/>
                  <a:pt x="349" y="309"/>
                  <a:pt x="360" y="300"/>
                </a:cubicBezTo>
                <a:cubicBezTo>
                  <a:pt x="382" y="281"/>
                  <a:pt x="432" y="252"/>
                  <a:pt x="432" y="252"/>
                </a:cubicBezTo>
                <a:cubicBezTo>
                  <a:pt x="461" y="209"/>
                  <a:pt x="484" y="173"/>
                  <a:pt x="528" y="144"/>
                </a:cubicBezTo>
                <a:cubicBezTo>
                  <a:pt x="536" y="132"/>
                  <a:pt x="541" y="117"/>
                  <a:pt x="552" y="108"/>
                </a:cubicBezTo>
                <a:cubicBezTo>
                  <a:pt x="562" y="100"/>
                  <a:pt x="577" y="102"/>
                  <a:pt x="588" y="96"/>
                </a:cubicBezTo>
                <a:cubicBezTo>
                  <a:pt x="601" y="90"/>
                  <a:pt x="611" y="78"/>
                  <a:pt x="624" y="72"/>
                </a:cubicBezTo>
                <a:cubicBezTo>
                  <a:pt x="647" y="62"/>
                  <a:pt x="672" y="56"/>
                  <a:pt x="696" y="48"/>
                </a:cubicBezTo>
                <a:cubicBezTo>
                  <a:pt x="710" y="43"/>
                  <a:pt x="719" y="30"/>
                  <a:pt x="732" y="24"/>
                </a:cubicBezTo>
                <a:cubicBezTo>
                  <a:pt x="755" y="14"/>
                  <a:pt x="804" y="0"/>
                  <a:pt x="804" y="0"/>
                </a:cubicBezTo>
                <a:cubicBezTo>
                  <a:pt x="841" y="25"/>
                  <a:pt x="884" y="54"/>
                  <a:pt x="924" y="72"/>
                </a:cubicBezTo>
                <a:cubicBezTo>
                  <a:pt x="947" y="82"/>
                  <a:pt x="996" y="96"/>
                  <a:pt x="996" y="96"/>
                </a:cubicBezTo>
                <a:cubicBezTo>
                  <a:pt x="1028" y="48"/>
                  <a:pt x="1048" y="38"/>
                  <a:pt x="1104" y="24"/>
                </a:cubicBezTo>
                <a:cubicBezTo>
                  <a:pt x="1294" y="31"/>
                  <a:pt x="1422" y="41"/>
                  <a:pt x="1596" y="60"/>
                </a:cubicBezTo>
                <a:cubicBezTo>
                  <a:pt x="1687" y="83"/>
                  <a:pt x="1780" y="88"/>
                  <a:pt x="1872" y="108"/>
                </a:cubicBezTo>
                <a:cubicBezTo>
                  <a:pt x="1933" y="122"/>
                  <a:pt x="2019" y="139"/>
                  <a:pt x="2076" y="168"/>
                </a:cubicBezTo>
                <a:cubicBezTo>
                  <a:pt x="2124" y="192"/>
                  <a:pt x="2100" y="199"/>
                  <a:pt x="2160" y="204"/>
                </a:cubicBezTo>
                <a:cubicBezTo>
                  <a:pt x="2236" y="211"/>
                  <a:pt x="2312" y="212"/>
                  <a:pt x="2388" y="216"/>
                </a:cubicBezTo>
                <a:cubicBezTo>
                  <a:pt x="2497" y="252"/>
                  <a:pt x="2579" y="296"/>
                  <a:pt x="2676" y="360"/>
                </a:cubicBezTo>
                <a:cubicBezTo>
                  <a:pt x="2687" y="367"/>
                  <a:pt x="2753" y="382"/>
                  <a:pt x="2760" y="384"/>
                </a:cubicBezTo>
                <a:cubicBezTo>
                  <a:pt x="2873" y="416"/>
                  <a:pt x="2991" y="433"/>
                  <a:pt x="3108" y="444"/>
                </a:cubicBezTo>
                <a:cubicBezTo>
                  <a:pt x="3973" y="425"/>
                  <a:pt x="3440" y="469"/>
                  <a:pt x="3732" y="396"/>
                </a:cubicBezTo>
                <a:close/>
              </a:path>
            </a:pathLst>
          </a:custGeom>
          <a:solidFill>
            <a:srgbClr val="FFCCFF"/>
          </a:solidFill>
          <a:ln w="38100">
            <a:solidFill>
              <a:schemeClr val="tx1"/>
            </a:solidFill>
            <a:round/>
            <a:headEnd/>
            <a:tailEnd/>
          </a:ln>
        </p:spPr>
        <p:txBody>
          <a:bodyPr/>
          <a:lstStyle/>
          <a:p>
            <a:endParaRPr lang="it-IT"/>
          </a:p>
        </p:txBody>
      </p:sp>
      <p:sp>
        <p:nvSpPr>
          <p:cNvPr id="61444" name="Line 5"/>
          <p:cNvSpPr>
            <a:spLocks noChangeAspect="1" noChangeShapeType="1"/>
          </p:cNvSpPr>
          <p:nvPr/>
        </p:nvSpPr>
        <p:spPr bwMode="auto">
          <a:xfrm>
            <a:off x="2470150" y="5505450"/>
            <a:ext cx="874713" cy="44450"/>
          </a:xfrm>
          <a:prstGeom prst="line">
            <a:avLst/>
          </a:prstGeom>
          <a:noFill/>
          <a:ln w="38100">
            <a:solidFill>
              <a:schemeClr val="tx1"/>
            </a:solidFill>
            <a:round/>
            <a:headEnd/>
            <a:tailEnd/>
          </a:ln>
        </p:spPr>
        <p:txBody>
          <a:bodyPr/>
          <a:lstStyle/>
          <a:p>
            <a:endParaRPr lang="it-IT"/>
          </a:p>
        </p:txBody>
      </p:sp>
      <p:sp>
        <p:nvSpPr>
          <p:cNvPr id="61445" name="Rectangle 6"/>
          <p:cNvSpPr>
            <a:spLocks noChangeAspect="1" noChangeArrowheads="1"/>
          </p:cNvSpPr>
          <p:nvPr/>
        </p:nvSpPr>
        <p:spPr bwMode="auto">
          <a:xfrm>
            <a:off x="2281238" y="5565775"/>
            <a:ext cx="1063625" cy="231775"/>
          </a:xfrm>
          <a:prstGeom prst="rect">
            <a:avLst/>
          </a:prstGeom>
          <a:solidFill>
            <a:schemeClr val="bg1"/>
          </a:solidFill>
          <a:ln w="9525">
            <a:noFill/>
            <a:miter lim="800000"/>
            <a:headEnd/>
            <a:tailEnd/>
          </a:ln>
        </p:spPr>
        <p:txBody>
          <a:bodyPr wrap="none" anchor="ctr"/>
          <a:lstStyle/>
          <a:p>
            <a:endParaRPr lang="it-IT"/>
          </a:p>
        </p:txBody>
      </p:sp>
      <p:sp>
        <p:nvSpPr>
          <p:cNvPr id="61446" name="Rectangle 7"/>
          <p:cNvSpPr>
            <a:spLocks noChangeAspect="1" noChangeArrowheads="1"/>
          </p:cNvSpPr>
          <p:nvPr/>
        </p:nvSpPr>
        <p:spPr bwMode="auto">
          <a:xfrm>
            <a:off x="2333625" y="5551488"/>
            <a:ext cx="342900" cy="185737"/>
          </a:xfrm>
          <a:prstGeom prst="rect">
            <a:avLst/>
          </a:prstGeom>
          <a:solidFill>
            <a:schemeClr val="bg1"/>
          </a:solidFill>
          <a:ln w="9525">
            <a:noFill/>
            <a:miter lim="800000"/>
            <a:headEnd/>
            <a:tailEnd/>
          </a:ln>
        </p:spPr>
        <p:txBody>
          <a:bodyPr wrap="none" anchor="ctr"/>
          <a:lstStyle/>
          <a:p>
            <a:endParaRPr lang="it-IT"/>
          </a:p>
        </p:txBody>
      </p:sp>
      <p:grpSp>
        <p:nvGrpSpPr>
          <p:cNvPr id="61447" name="Group 8"/>
          <p:cNvGrpSpPr>
            <a:grpSpLocks/>
          </p:cNvGrpSpPr>
          <p:nvPr/>
        </p:nvGrpSpPr>
        <p:grpSpPr bwMode="auto">
          <a:xfrm rot="-589263">
            <a:off x="2781300" y="1533525"/>
            <a:ext cx="2879725" cy="1741488"/>
            <a:chOff x="1596" y="1038"/>
            <a:chExt cx="1814" cy="1097"/>
          </a:xfrm>
        </p:grpSpPr>
        <p:sp>
          <p:nvSpPr>
            <p:cNvPr id="61520" name="Freeform 9"/>
            <p:cNvSpPr>
              <a:spLocks/>
            </p:cNvSpPr>
            <p:nvPr/>
          </p:nvSpPr>
          <p:spPr bwMode="auto">
            <a:xfrm>
              <a:off x="1788" y="1196"/>
              <a:ext cx="715" cy="663"/>
            </a:xfrm>
            <a:custGeom>
              <a:avLst/>
              <a:gdLst>
                <a:gd name="T0" fmla="*/ 84 w 715"/>
                <a:gd name="T1" fmla="*/ 112 h 663"/>
                <a:gd name="T2" fmla="*/ 60 w 715"/>
                <a:gd name="T3" fmla="*/ 184 h 663"/>
                <a:gd name="T4" fmla="*/ 0 w 715"/>
                <a:gd name="T5" fmla="*/ 292 h 663"/>
                <a:gd name="T6" fmla="*/ 84 w 715"/>
                <a:gd name="T7" fmla="*/ 508 h 663"/>
                <a:gd name="T8" fmla="*/ 300 w 715"/>
                <a:gd name="T9" fmla="*/ 652 h 663"/>
                <a:gd name="T10" fmla="*/ 468 w 715"/>
                <a:gd name="T11" fmla="*/ 640 h 663"/>
                <a:gd name="T12" fmla="*/ 516 w 715"/>
                <a:gd name="T13" fmla="*/ 532 h 663"/>
                <a:gd name="T14" fmla="*/ 552 w 715"/>
                <a:gd name="T15" fmla="*/ 520 h 663"/>
                <a:gd name="T16" fmla="*/ 624 w 715"/>
                <a:gd name="T17" fmla="*/ 472 h 663"/>
                <a:gd name="T18" fmla="*/ 648 w 715"/>
                <a:gd name="T19" fmla="*/ 124 h 663"/>
                <a:gd name="T20" fmla="*/ 480 w 715"/>
                <a:gd name="T21" fmla="*/ 112 h 663"/>
                <a:gd name="T22" fmla="*/ 384 w 715"/>
                <a:gd name="T23" fmla="*/ 100 h 663"/>
                <a:gd name="T24" fmla="*/ 84 w 715"/>
                <a:gd name="T25" fmla="*/ 112 h 6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5"/>
                <a:gd name="T40" fmla="*/ 0 h 663"/>
                <a:gd name="T41" fmla="*/ 715 w 715"/>
                <a:gd name="T42" fmla="*/ 663 h 6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5" h="663">
                  <a:moveTo>
                    <a:pt x="84" y="112"/>
                  </a:moveTo>
                  <a:cubicBezTo>
                    <a:pt x="76" y="136"/>
                    <a:pt x="74" y="163"/>
                    <a:pt x="60" y="184"/>
                  </a:cubicBezTo>
                  <a:cubicBezTo>
                    <a:pt x="5" y="267"/>
                    <a:pt x="21" y="229"/>
                    <a:pt x="0" y="292"/>
                  </a:cubicBezTo>
                  <a:cubicBezTo>
                    <a:pt x="10" y="390"/>
                    <a:pt x="1" y="453"/>
                    <a:pt x="84" y="508"/>
                  </a:cubicBezTo>
                  <a:cubicBezTo>
                    <a:pt x="130" y="578"/>
                    <a:pt x="221" y="626"/>
                    <a:pt x="300" y="652"/>
                  </a:cubicBezTo>
                  <a:cubicBezTo>
                    <a:pt x="356" y="648"/>
                    <a:pt x="417" y="663"/>
                    <a:pt x="468" y="640"/>
                  </a:cubicBezTo>
                  <a:cubicBezTo>
                    <a:pt x="504" y="624"/>
                    <a:pt x="485" y="557"/>
                    <a:pt x="516" y="532"/>
                  </a:cubicBezTo>
                  <a:cubicBezTo>
                    <a:pt x="526" y="524"/>
                    <a:pt x="541" y="526"/>
                    <a:pt x="552" y="520"/>
                  </a:cubicBezTo>
                  <a:cubicBezTo>
                    <a:pt x="577" y="506"/>
                    <a:pt x="624" y="472"/>
                    <a:pt x="624" y="472"/>
                  </a:cubicBezTo>
                  <a:cubicBezTo>
                    <a:pt x="688" y="376"/>
                    <a:pt x="715" y="231"/>
                    <a:pt x="648" y="124"/>
                  </a:cubicBezTo>
                  <a:cubicBezTo>
                    <a:pt x="618" y="76"/>
                    <a:pt x="536" y="117"/>
                    <a:pt x="480" y="112"/>
                  </a:cubicBezTo>
                  <a:cubicBezTo>
                    <a:pt x="448" y="109"/>
                    <a:pt x="416" y="104"/>
                    <a:pt x="384" y="100"/>
                  </a:cubicBezTo>
                  <a:cubicBezTo>
                    <a:pt x="298" y="71"/>
                    <a:pt x="84" y="0"/>
                    <a:pt x="84" y="112"/>
                  </a:cubicBezTo>
                  <a:close/>
                </a:path>
              </a:pathLst>
            </a:custGeom>
            <a:solidFill>
              <a:srgbClr val="CC00FF"/>
            </a:solidFill>
            <a:ln w="9525">
              <a:solidFill>
                <a:schemeClr val="tx1"/>
              </a:solidFill>
              <a:round/>
              <a:headEnd/>
              <a:tailEnd/>
            </a:ln>
          </p:spPr>
          <p:txBody>
            <a:bodyPr/>
            <a:lstStyle/>
            <a:p>
              <a:endParaRPr lang="it-IT"/>
            </a:p>
          </p:txBody>
        </p:sp>
        <p:sp>
          <p:nvSpPr>
            <p:cNvPr id="61521" name="Freeform 10"/>
            <p:cNvSpPr>
              <a:spLocks/>
            </p:cNvSpPr>
            <p:nvPr/>
          </p:nvSpPr>
          <p:spPr bwMode="auto">
            <a:xfrm>
              <a:off x="1596" y="1130"/>
              <a:ext cx="283" cy="688"/>
            </a:xfrm>
            <a:custGeom>
              <a:avLst/>
              <a:gdLst>
                <a:gd name="T0" fmla="*/ 156 w 283"/>
                <a:gd name="T1" fmla="*/ 10 h 688"/>
                <a:gd name="T2" fmla="*/ 72 w 283"/>
                <a:gd name="T3" fmla="*/ 106 h 688"/>
                <a:gd name="T4" fmla="*/ 48 w 283"/>
                <a:gd name="T5" fmla="*/ 178 h 688"/>
                <a:gd name="T6" fmla="*/ 24 w 283"/>
                <a:gd name="T7" fmla="*/ 214 h 688"/>
                <a:gd name="T8" fmla="*/ 0 w 283"/>
                <a:gd name="T9" fmla="*/ 286 h 688"/>
                <a:gd name="T10" fmla="*/ 12 w 283"/>
                <a:gd name="T11" fmla="*/ 562 h 688"/>
                <a:gd name="T12" fmla="*/ 108 w 283"/>
                <a:gd name="T13" fmla="*/ 622 h 688"/>
                <a:gd name="T14" fmla="*/ 144 w 283"/>
                <a:gd name="T15" fmla="*/ 634 h 688"/>
                <a:gd name="T16" fmla="*/ 156 w 283"/>
                <a:gd name="T17" fmla="*/ 682 h 688"/>
                <a:gd name="T18" fmla="*/ 204 w 283"/>
                <a:gd name="T19" fmla="*/ 610 h 688"/>
                <a:gd name="T20" fmla="*/ 192 w 283"/>
                <a:gd name="T21" fmla="*/ 562 h 688"/>
                <a:gd name="T22" fmla="*/ 144 w 283"/>
                <a:gd name="T23" fmla="*/ 502 h 688"/>
                <a:gd name="T24" fmla="*/ 228 w 283"/>
                <a:gd name="T25" fmla="*/ 118 h 688"/>
                <a:gd name="T26" fmla="*/ 276 w 283"/>
                <a:gd name="T27" fmla="*/ 46 h 688"/>
                <a:gd name="T28" fmla="*/ 264 w 283"/>
                <a:gd name="T29" fmla="*/ 10 h 688"/>
                <a:gd name="T30" fmla="*/ 156 w 283"/>
                <a:gd name="T31" fmla="*/ 10 h 6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688"/>
                <a:gd name="T50" fmla="*/ 283 w 283"/>
                <a:gd name="T51" fmla="*/ 688 h 6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688">
                  <a:moveTo>
                    <a:pt x="156" y="10"/>
                  </a:moveTo>
                  <a:cubicBezTo>
                    <a:pt x="96" y="50"/>
                    <a:pt x="128" y="22"/>
                    <a:pt x="72" y="106"/>
                  </a:cubicBezTo>
                  <a:cubicBezTo>
                    <a:pt x="58" y="127"/>
                    <a:pt x="62" y="157"/>
                    <a:pt x="48" y="178"/>
                  </a:cubicBezTo>
                  <a:cubicBezTo>
                    <a:pt x="40" y="190"/>
                    <a:pt x="30" y="201"/>
                    <a:pt x="24" y="214"/>
                  </a:cubicBezTo>
                  <a:cubicBezTo>
                    <a:pt x="14" y="237"/>
                    <a:pt x="0" y="286"/>
                    <a:pt x="0" y="286"/>
                  </a:cubicBezTo>
                  <a:cubicBezTo>
                    <a:pt x="4" y="378"/>
                    <a:pt x="1" y="471"/>
                    <a:pt x="12" y="562"/>
                  </a:cubicBezTo>
                  <a:cubicBezTo>
                    <a:pt x="17" y="608"/>
                    <a:pt x="80" y="613"/>
                    <a:pt x="108" y="622"/>
                  </a:cubicBezTo>
                  <a:cubicBezTo>
                    <a:pt x="120" y="626"/>
                    <a:pt x="144" y="634"/>
                    <a:pt x="144" y="634"/>
                  </a:cubicBezTo>
                  <a:cubicBezTo>
                    <a:pt x="148" y="650"/>
                    <a:pt x="141" y="688"/>
                    <a:pt x="156" y="682"/>
                  </a:cubicBezTo>
                  <a:cubicBezTo>
                    <a:pt x="183" y="671"/>
                    <a:pt x="204" y="610"/>
                    <a:pt x="204" y="610"/>
                  </a:cubicBezTo>
                  <a:cubicBezTo>
                    <a:pt x="200" y="594"/>
                    <a:pt x="201" y="576"/>
                    <a:pt x="192" y="562"/>
                  </a:cubicBezTo>
                  <a:cubicBezTo>
                    <a:pt x="120" y="453"/>
                    <a:pt x="183" y="620"/>
                    <a:pt x="144" y="502"/>
                  </a:cubicBezTo>
                  <a:cubicBezTo>
                    <a:pt x="149" y="353"/>
                    <a:pt x="69" y="158"/>
                    <a:pt x="228" y="118"/>
                  </a:cubicBezTo>
                  <a:cubicBezTo>
                    <a:pt x="244" y="94"/>
                    <a:pt x="260" y="70"/>
                    <a:pt x="276" y="46"/>
                  </a:cubicBezTo>
                  <a:cubicBezTo>
                    <a:pt x="283" y="35"/>
                    <a:pt x="276" y="14"/>
                    <a:pt x="264" y="10"/>
                  </a:cubicBezTo>
                  <a:cubicBezTo>
                    <a:pt x="230" y="0"/>
                    <a:pt x="192" y="10"/>
                    <a:pt x="156" y="10"/>
                  </a:cubicBezTo>
                  <a:close/>
                </a:path>
              </a:pathLst>
            </a:custGeom>
            <a:solidFill>
              <a:srgbClr val="CC00FF"/>
            </a:solidFill>
            <a:ln w="9525">
              <a:solidFill>
                <a:schemeClr val="tx1"/>
              </a:solidFill>
              <a:round/>
              <a:headEnd/>
              <a:tailEnd/>
            </a:ln>
          </p:spPr>
          <p:txBody>
            <a:bodyPr/>
            <a:lstStyle/>
            <a:p>
              <a:endParaRPr lang="it-IT"/>
            </a:p>
          </p:txBody>
        </p:sp>
        <p:sp>
          <p:nvSpPr>
            <p:cNvPr id="61522" name="Freeform 11"/>
            <p:cNvSpPr>
              <a:spLocks/>
            </p:cNvSpPr>
            <p:nvPr/>
          </p:nvSpPr>
          <p:spPr bwMode="auto">
            <a:xfrm>
              <a:off x="1920" y="1038"/>
              <a:ext cx="709" cy="319"/>
            </a:xfrm>
            <a:custGeom>
              <a:avLst/>
              <a:gdLst>
                <a:gd name="T0" fmla="*/ 96 w 709"/>
                <a:gd name="T1" fmla="*/ 30 h 319"/>
                <a:gd name="T2" fmla="*/ 0 w 709"/>
                <a:gd name="T3" fmla="*/ 90 h 319"/>
                <a:gd name="T4" fmla="*/ 204 w 709"/>
                <a:gd name="T5" fmla="*/ 162 h 319"/>
                <a:gd name="T6" fmla="*/ 516 w 709"/>
                <a:gd name="T7" fmla="*/ 222 h 319"/>
                <a:gd name="T8" fmla="*/ 612 w 709"/>
                <a:gd name="T9" fmla="*/ 318 h 319"/>
                <a:gd name="T10" fmla="*/ 660 w 709"/>
                <a:gd name="T11" fmla="*/ 186 h 319"/>
                <a:gd name="T12" fmla="*/ 576 w 709"/>
                <a:gd name="T13" fmla="*/ 162 h 319"/>
                <a:gd name="T14" fmla="*/ 408 w 709"/>
                <a:gd name="T15" fmla="*/ 102 h 319"/>
                <a:gd name="T16" fmla="*/ 204 w 709"/>
                <a:gd name="T17" fmla="*/ 66 h 319"/>
                <a:gd name="T18" fmla="*/ 168 w 709"/>
                <a:gd name="T19" fmla="*/ 54 h 319"/>
                <a:gd name="T20" fmla="*/ 132 w 709"/>
                <a:gd name="T21" fmla="*/ 30 h 319"/>
                <a:gd name="T22" fmla="*/ 96 w 709"/>
                <a:gd name="T23" fmla="*/ 3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9"/>
                <a:gd name="T37" fmla="*/ 0 h 319"/>
                <a:gd name="T38" fmla="*/ 709 w 709"/>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9" h="319">
                  <a:moveTo>
                    <a:pt x="96" y="30"/>
                  </a:moveTo>
                  <a:cubicBezTo>
                    <a:pt x="39" y="44"/>
                    <a:pt x="19" y="32"/>
                    <a:pt x="0" y="90"/>
                  </a:cubicBezTo>
                  <a:cubicBezTo>
                    <a:pt x="48" y="163"/>
                    <a:pt x="124" y="153"/>
                    <a:pt x="204" y="162"/>
                  </a:cubicBezTo>
                  <a:cubicBezTo>
                    <a:pt x="316" y="199"/>
                    <a:pt x="393" y="212"/>
                    <a:pt x="516" y="222"/>
                  </a:cubicBezTo>
                  <a:cubicBezTo>
                    <a:pt x="551" y="257"/>
                    <a:pt x="571" y="291"/>
                    <a:pt x="612" y="318"/>
                  </a:cubicBezTo>
                  <a:cubicBezTo>
                    <a:pt x="694" y="302"/>
                    <a:pt x="709" y="319"/>
                    <a:pt x="660" y="186"/>
                  </a:cubicBezTo>
                  <a:cubicBezTo>
                    <a:pt x="658" y="182"/>
                    <a:pt x="596" y="167"/>
                    <a:pt x="576" y="162"/>
                  </a:cubicBezTo>
                  <a:cubicBezTo>
                    <a:pt x="551" y="88"/>
                    <a:pt x="487" y="110"/>
                    <a:pt x="408" y="102"/>
                  </a:cubicBezTo>
                  <a:cubicBezTo>
                    <a:pt x="340" y="79"/>
                    <a:pt x="276" y="74"/>
                    <a:pt x="204" y="66"/>
                  </a:cubicBezTo>
                  <a:cubicBezTo>
                    <a:pt x="192" y="62"/>
                    <a:pt x="179" y="60"/>
                    <a:pt x="168" y="54"/>
                  </a:cubicBezTo>
                  <a:cubicBezTo>
                    <a:pt x="155" y="48"/>
                    <a:pt x="145" y="36"/>
                    <a:pt x="132" y="30"/>
                  </a:cubicBezTo>
                  <a:cubicBezTo>
                    <a:pt x="62" y="0"/>
                    <a:pt x="78" y="12"/>
                    <a:pt x="96" y="30"/>
                  </a:cubicBezTo>
                  <a:close/>
                </a:path>
              </a:pathLst>
            </a:custGeom>
            <a:solidFill>
              <a:srgbClr val="CC00FF"/>
            </a:solidFill>
            <a:ln w="9525">
              <a:solidFill>
                <a:schemeClr val="tx1"/>
              </a:solidFill>
              <a:round/>
              <a:headEnd/>
              <a:tailEnd/>
            </a:ln>
          </p:spPr>
          <p:txBody>
            <a:bodyPr/>
            <a:lstStyle/>
            <a:p>
              <a:endParaRPr lang="it-IT"/>
            </a:p>
          </p:txBody>
        </p:sp>
        <p:sp>
          <p:nvSpPr>
            <p:cNvPr id="61523" name="Freeform 12"/>
            <p:cNvSpPr>
              <a:spLocks/>
            </p:cNvSpPr>
            <p:nvPr/>
          </p:nvSpPr>
          <p:spPr bwMode="auto">
            <a:xfrm>
              <a:off x="1764" y="1802"/>
              <a:ext cx="722" cy="240"/>
            </a:xfrm>
            <a:custGeom>
              <a:avLst/>
              <a:gdLst>
                <a:gd name="T0" fmla="*/ 168 w 722"/>
                <a:gd name="T1" fmla="*/ 10 h 240"/>
                <a:gd name="T2" fmla="*/ 0 w 722"/>
                <a:gd name="T3" fmla="*/ 82 h 240"/>
                <a:gd name="T4" fmla="*/ 12 w 722"/>
                <a:gd name="T5" fmla="*/ 118 h 240"/>
                <a:gd name="T6" fmla="*/ 84 w 722"/>
                <a:gd name="T7" fmla="*/ 142 h 240"/>
                <a:gd name="T8" fmla="*/ 120 w 722"/>
                <a:gd name="T9" fmla="*/ 166 h 240"/>
                <a:gd name="T10" fmla="*/ 228 w 722"/>
                <a:gd name="T11" fmla="*/ 202 h 240"/>
                <a:gd name="T12" fmla="*/ 300 w 722"/>
                <a:gd name="T13" fmla="*/ 226 h 240"/>
                <a:gd name="T14" fmla="*/ 336 w 722"/>
                <a:gd name="T15" fmla="*/ 238 h 240"/>
                <a:gd name="T16" fmla="*/ 516 w 722"/>
                <a:gd name="T17" fmla="*/ 226 h 240"/>
                <a:gd name="T18" fmla="*/ 588 w 722"/>
                <a:gd name="T19" fmla="*/ 178 h 240"/>
                <a:gd name="T20" fmla="*/ 648 w 722"/>
                <a:gd name="T21" fmla="*/ 70 h 240"/>
                <a:gd name="T22" fmla="*/ 672 w 722"/>
                <a:gd name="T23" fmla="*/ 34 h 240"/>
                <a:gd name="T24" fmla="*/ 708 w 722"/>
                <a:gd name="T25" fmla="*/ 10 h 240"/>
                <a:gd name="T26" fmla="*/ 588 w 722"/>
                <a:gd name="T27" fmla="*/ 22 h 240"/>
                <a:gd name="T28" fmla="*/ 528 w 722"/>
                <a:gd name="T29" fmla="*/ 106 h 240"/>
                <a:gd name="T30" fmla="*/ 492 w 722"/>
                <a:gd name="T31" fmla="*/ 142 h 240"/>
                <a:gd name="T32" fmla="*/ 180 w 722"/>
                <a:gd name="T33" fmla="*/ 106 h 240"/>
                <a:gd name="T34" fmla="*/ 168 w 722"/>
                <a:gd name="T35" fmla="*/ 10 h 2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
                <a:gd name="T55" fmla="*/ 0 h 240"/>
                <a:gd name="T56" fmla="*/ 722 w 722"/>
                <a:gd name="T57" fmla="*/ 240 h 2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 h="240">
                  <a:moveTo>
                    <a:pt x="168" y="10"/>
                  </a:moveTo>
                  <a:cubicBezTo>
                    <a:pt x="81" y="19"/>
                    <a:pt x="27" y="0"/>
                    <a:pt x="0" y="82"/>
                  </a:cubicBezTo>
                  <a:cubicBezTo>
                    <a:pt x="4" y="94"/>
                    <a:pt x="2" y="111"/>
                    <a:pt x="12" y="118"/>
                  </a:cubicBezTo>
                  <a:cubicBezTo>
                    <a:pt x="33" y="133"/>
                    <a:pt x="60" y="134"/>
                    <a:pt x="84" y="142"/>
                  </a:cubicBezTo>
                  <a:cubicBezTo>
                    <a:pt x="98" y="147"/>
                    <a:pt x="107" y="160"/>
                    <a:pt x="120" y="166"/>
                  </a:cubicBezTo>
                  <a:cubicBezTo>
                    <a:pt x="120" y="166"/>
                    <a:pt x="210" y="196"/>
                    <a:pt x="228" y="202"/>
                  </a:cubicBezTo>
                  <a:cubicBezTo>
                    <a:pt x="252" y="210"/>
                    <a:pt x="276" y="218"/>
                    <a:pt x="300" y="226"/>
                  </a:cubicBezTo>
                  <a:cubicBezTo>
                    <a:pt x="312" y="230"/>
                    <a:pt x="336" y="238"/>
                    <a:pt x="336" y="238"/>
                  </a:cubicBezTo>
                  <a:cubicBezTo>
                    <a:pt x="396" y="234"/>
                    <a:pt x="458" y="240"/>
                    <a:pt x="516" y="226"/>
                  </a:cubicBezTo>
                  <a:cubicBezTo>
                    <a:pt x="544" y="219"/>
                    <a:pt x="588" y="178"/>
                    <a:pt x="588" y="178"/>
                  </a:cubicBezTo>
                  <a:cubicBezTo>
                    <a:pt x="609" y="115"/>
                    <a:pt x="593" y="153"/>
                    <a:pt x="648" y="70"/>
                  </a:cubicBezTo>
                  <a:cubicBezTo>
                    <a:pt x="656" y="58"/>
                    <a:pt x="664" y="46"/>
                    <a:pt x="672" y="34"/>
                  </a:cubicBezTo>
                  <a:cubicBezTo>
                    <a:pt x="680" y="22"/>
                    <a:pt x="722" y="12"/>
                    <a:pt x="708" y="10"/>
                  </a:cubicBezTo>
                  <a:cubicBezTo>
                    <a:pt x="668" y="4"/>
                    <a:pt x="628" y="18"/>
                    <a:pt x="588" y="22"/>
                  </a:cubicBezTo>
                  <a:cubicBezTo>
                    <a:pt x="560" y="106"/>
                    <a:pt x="588" y="86"/>
                    <a:pt x="528" y="106"/>
                  </a:cubicBezTo>
                  <a:cubicBezTo>
                    <a:pt x="516" y="118"/>
                    <a:pt x="509" y="140"/>
                    <a:pt x="492" y="142"/>
                  </a:cubicBezTo>
                  <a:cubicBezTo>
                    <a:pt x="393" y="153"/>
                    <a:pt x="278" y="126"/>
                    <a:pt x="180" y="106"/>
                  </a:cubicBezTo>
                  <a:cubicBezTo>
                    <a:pt x="119" y="66"/>
                    <a:pt x="116" y="62"/>
                    <a:pt x="168" y="10"/>
                  </a:cubicBezTo>
                  <a:close/>
                </a:path>
              </a:pathLst>
            </a:custGeom>
            <a:solidFill>
              <a:srgbClr val="CC00FF"/>
            </a:solidFill>
            <a:ln w="9525">
              <a:solidFill>
                <a:schemeClr val="tx1"/>
              </a:solidFill>
              <a:round/>
              <a:headEnd/>
              <a:tailEnd/>
            </a:ln>
          </p:spPr>
          <p:txBody>
            <a:bodyPr/>
            <a:lstStyle/>
            <a:p>
              <a:endParaRPr lang="it-IT"/>
            </a:p>
          </p:txBody>
        </p:sp>
        <p:sp>
          <p:nvSpPr>
            <p:cNvPr id="61524" name="Freeform 13"/>
            <p:cNvSpPr>
              <a:spLocks/>
            </p:cNvSpPr>
            <p:nvPr/>
          </p:nvSpPr>
          <p:spPr bwMode="auto">
            <a:xfrm>
              <a:off x="2411" y="1392"/>
              <a:ext cx="229" cy="376"/>
            </a:xfrm>
            <a:custGeom>
              <a:avLst/>
              <a:gdLst>
                <a:gd name="T0" fmla="*/ 145 w 229"/>
                <a:gd name="T1" fmla="*/ 0 h 376"/>
                <a:gd name="T2" fmla="*/ 229 w 229"/>
                <a:gd name="T3" fmla="*/ 120 h 376"/>
                <a:gd name="T4" fmla="*/ 121 w 229"/>
                <a:gd name="T5" fmla="*/ 372 h 376"/>
                <a:gd name="T6" fmla="*/ 13 w 229"/>
                <a:gd name="T7" fmla="*/ 360 h 376"/>
                <a:gd name="T8" fmla="*/ 49 w 229"/>
                <a:gd name="T9" fmla="*/ 336 h 376"/>
                <a:gd name="T10" fmla="*/ 73 w 229"/>
                <a:gd name="T11" fmla="*/ 264 h 376"/>
                <a:gd name="T12" fmla="*/ 109 w 229"/>
                <a:gd name="T13" fmla="*/ 192 h 376"/>
                <a:gd name="T14" fmla="*/ 145 w 229"/>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376"/>
                <a:gd name="T26" fmla="*/ 229 w 229"/>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376">
                  <a:moveTo>
                    <a:pt x="145" y="0"/>
                  </a:moveTo>
                  <a:cubicBezTo>
                    <a:pt x="207" y="21"/>
                    <a:pt x="208" y="58"/>
                    <a:pt x="229" y="120"/>
                  </a:cubicBezTo>
                  <a:cubicBezTo>
                    <a:pt x="214" y="207"/>
                    <a:pt x="171" y="298"/>
                    <a:pt x="121" y="372"/>
                  </a:cubicBezTo>
                  <a:cubicBezTo>
                    <a:pt x="85" y="368"/>
                    <a:pt x="45" y="376"/>
                    <a:pt x="13" y="360"/>
                  </a:cubicBezTo>
                  <a:cubicBezTo>
                    <a:pt x="0" y="354"/>
                    <a:pt x="41" y="348"/>
                    <a:pt x="49" y="336"/>
                  </a:cubicBezTo>
                  <a:cubicBezTo>
                    <a:pt x="62" y="315"/>
                    <a:pt x="65" y="288"/>
                    <a:pt x="73" y="264"/>
                  </a:cubicBezTo>
                  <a:cubicBezTo>
                    <a:pt x="81" y="239"/>
                    <a:pt x="101" y="217"/>
                    <a:pt x="109" y="192"/>
                  </a:cubicBezTo>
                  <a:cubicBezTo>
                    <a:pt x="117" y="125"/>
                    <a:pt x="124" y="63"/>
                    <a:pt x="145" y="0"/>
                  </a:cubicBezTo>
                  <a:close/>
                </a:path>
              </a:pathLst>
            </a:custGeom>
            <a:solidFill>
              <a:srgbClr val="CC00FF"/>
            </a:solidFill>
            <a:ln w="9525">
              <a:solidFill>
                <a:schemeClr val="tx1"/>
              </a:solidFill>
              <a:round/>
              <a:headEnd/>
              <a:tailEnd/>
            </a:ln>
          </p:spPr>
          <p:txBody>
            <a:bodyPr/>
            <a:lstStyle/>
            <a:p>
              <a:endParaRPr lang="it-IT"/>
            </a:p>
          </p:txBody>
        </p:sp>
        <p:grpSp>
          <p:nvGrpSpPr>
            <p:cNvPr id="61525" name="Group 14"/>
            <p:cNvGrpSpPr>
              <a:grpSpLocks/>
            </p:cNvGrpSpPr>
            <p:nvPr/>
          </p:nvGrpSpPr>
          <p:grpSpPr bwMode="auto">
            <a:xfrm>
              <a:off x="2556" y="1224"/>
              <a:ext cx="854" cy="911"/>
              <a:chOff x="2556" y="1224"/>
              <a:chExt cx="854" cy="911"/>
            </a:xfrm>
          </p:grpSpPr>
          <p:sp>
            <p:nvSpPr>
              <p:cNvPr id="61526" name="Freeform 15"/>
              <p:cNvSpPr>
                <a:spLocks/>
              </p:cNvSpPr>
              <p:nvPr/>
            </p:nvSpPr>
            <p:spPr bwMode="auto">
              <a:xfrm>
                <a:off x="2694" y="1224"/>
                <a:ext cx="474" cy="732"/>
              </a:xfrm>
              <a:custGeom>
                <a:avLst/>
                <a:gdLst>
                  <a:gd name="T0" fmla="*/ 18 w 474"/>
                  <a:gd name="T1" fmla="*/ 0 h 732"/>
                  <a:gd name="T2" fmla="*/ 90 w 474"/>
                  <a:gd name="T3" fmla="*/ 12 h 732"/>
                  <a:gd name="T4" fmla="*/ 186 w 474"/>
                  <a:gd name="T5" fmla="*/ 96 h 732"/>
                  <a:gd name="T6" fmla="*/ 210 w 474"/>
                  <a:gd name="T7" fmla="*/ 132 h 732"/>
                  <a:gd name="T8" fmla="*/ 282 w 474"/>
                  <a:gd name="T9" fmla="*/ 180 h 732"/>
                  <a:gd name="T10" fmla="*/ 330 w 474"/>
                  <a:gd name="T11" fmla="*/ 228 h 732"/>
                  <a:gd name="T12" fmla="*/ 390 w 474"/>
                  <a:gd name="T13" fmla="*/ 276 h 732"/>
                  <a:gd name="T14" fmla="*/ 438 w 474"/>
                  <a:gd name="T15" fmla="*/ 324 h 732"/>
                  <a:gd name="T16" fmla="*/ 450 w 474"/>
                  <a:gd name="T17" fmla="*/ 360 h 732"/>
                  <a:gd name="T18" fmla="*/ 474 w 474"/>
                  <a:gd name="T19" fmla="*/ 396 h 732"/>
                  <a:gd name="T20" fmla="*/ 462 w 474"/>
                  <a:gd name="T21" fmla="*/ 540 h 732"/>
                  <a:gd name="T22" fmla="*/ 438 w 474"/>
                  <a:gd name="T23" fmla="*/ 612 h 732"/>
                  <a:gd name="T24" fmla="*/ 354 w 474"/>
                  <a:gd name="T25" fmla="*/ 636 h 732"/>
                  <a:gd name="T26" fmla="*/ 234 w 474"/>
                  <a:gd name="T27" fmla="*/ 732 h 732"/>
                  <a:gd name="T28" fmla="*/ 246 w 474"/>
                  <a:gd name="T29" fmla="*/ 588 h 732"/>
                  <a:gd name="T30" fmla="*/ 282 w 474"/>
                  <a:gd name="T31" fmla="*/ 576 h 732"/>
                  <a:gd name="T32" fmla="*/ 354 w 474"/>
                  <a:gd name="T33" fmla="*/ 528 h 732"/>
                  <a:gd name="T34" fmla="*/ 342 w 474"/>
                  <a:gd name="T35" fmla="*/ 444 h 732"/>
                  <a:gd name="T36" fmla="*/ 330 w 474"/>
                  <a:gd name="T37" fmla="*/ 384 h 732"/>
                  <a:gd name="T38" fmla="*/ 258 w 474"/>
                  <a:gd name="T39" fmla="*/ 372 h 732"/>
                  <a:gd name="T40" fmla="*/ 174 w 474"/>
                  <a:gd name="T41" fmla="*/ 300 h 732"/>
                  <a:gd name="T42" fmla="*/ 102 w 474"/>
                  <a:gd name="T43" fmla="*/ 156 h 732"/>
                  <a:gd name="T44" fmla="*/ 30 w 474"/>
                  <a:gd name="T45" fmla="*/ 132 h 732"/>
                  <a:gd name="T46" fmla="*/ 18 w 474"/>
                  <a:gd name="T47" fmla="*/ 0 h 7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4"/>
                  <a:gd name="T73" fmla="*/ 0 h 732"/>
                  <a:gd name="T74" fmla="*/ 474 w 474"/>
                  <a:gd name="T75" fmla="*/ 732 h 7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4" h="732">
                    <a:moveTo>
                      <a:pt x="18" y="0"/>
                    </a:moveTo>
                    <a:cubicBezTo>
                      <a:pt x="42" y="4"/>
                      <a:pt x="67" y="4"/>
                      <a:pt x="90" y="12"/>
                    </a:cubicBezTo>
                    <a:cubicBezTo>
                      <a:pt x="127" y="24"/>
                      <a:pt x="148" y="71"/>
                      <a:pt x="186" y="96"/>
                    </a:cubicBezTo>
                    <a:cubicBezTo>
                      <a:pt x="194" y="108"/>
                      <a:pt x="199" y="123"/>
                      <a:pt x="210" y="132"/>
                    </a:cubicBezTo>
                    <a:cubicBezTo>
                      <a:pt x="232" y="151"/>
                      <a:pt x="282" y="180"/>
                      <a:pt x="282" y="180"/>
                    </a:cubicBezTo>
                    <a:cubicBezTo>
                      <a:pt x="308" y="259"/>
                      <a:pt x="272" y="181"/>
                      <a:pt x="330" y="228"/>
                    </a:cubicBezTo>
                    <a:cubicBezTo>
                      <a:pt x="408" y="290"/>
                      <a:pt x="300" y="246"/>
                      <a:pt x="390" y="276"/>
                    </a:cubicBezTo>
                    <a:cubicBezTo>
                      <a:pt x="422" y="372"/>
                      <a:pt x="374" y="260"/>
                      <a:pt x="438" y="324"/>
                    </a:cubicBezTo>
                    <a:cubicBezTo>
                      <a:pt x="447" y="333"/>
                      <a:pt x="444" y="349"/>
                      <a:pt x="450" y="360"/>
                    </a:cubicBezTo>
                    <a:cubicBezTo>
                      <a:pt x="456" y="373"/>
                      <a:pt x="466" y="384"/>
                      <a:pt x="474" y="396"/>
                    </a:cubicBezTo>
                    <a:cubicBezTo>
                      <a:pt x="470" y="444"/>
                      <a:pt x="470" y="492"/>
                      <a:pt x="462" y="540"/>
                    </a:cubicBezTo>
                    <a:cubicBezTo>
                      <a:pt x="458" y="565"/>
                      <a:pt x="463" y="606"/>
                      <a:pt x="438" y="612"/>
                    </a:cubicBezTo>
                    <a:cubicBezTo>
                      <a:pt x="378" y="627"/>
                      <a:pt x="406" y="619"/>
                      <a:pt x="354" y="636"/>
                    </a:cubicBezTo>
                    <a:cubicBezTo>
                      <a:pt x="332" y="703"/>
                      <a:pt x="288" y="696"/>
                      <a:pt x="234" y="732"/>
                    </a:cubicBezTo>
                    <a:cubicBezTo>
                      <a:pt x="222" y="696"/>
                      <a:pt x="218" y="616"/>
                      <a:pt x="246" y="588"/>
                    </a:cubicBezTo>
                    <a:cubicBezTo>
                      <a:pt x="255" y="579"/>
                      <a:pt x="271" y="582"/>
                      <a:pt x="282" y="576"/>
                    </a:cubicBezTo>
                    <a:cubicBezTo>
                      <a:pt x="307" y="562"/>
                      <a:pt x="354" y="528"/>
                      <a:pt x="354" y="528"/>
                    </a:cubicBezTo>
                    <a:cubicBezTo>
                      <a:pt x="350" y="500"/>
                      <a:pt x="347" y="472"/>
                      <a:pt x="342" y="444"/>
                    </a:cubicBezTo>
                    <a:cubicBezTo>
                      <a:pt x="339" y="424"/>
                      <a:pt x="345" y="397"/>
                      <a:pt x="330" y="384"/>
                    </a:cubicBezTo>
                    <a:cubicBezTo>
                      <a:pt x="312" y="368"/>
                      <a:pt x="282" y="376"/>
                      <a:pt x="258" y="372"/>
                    </a:cubicBezTo>
                    <a:cubicBezTo>
                      <a:pt x="239" y="314"/>
                      <a:pt x="225" y="334"/>
                      <a:pt x="174" y="300"/>
                    </a:cubicBezTo>
                    <a:cubicBezTo>
                      <a:pt x="112" y="207"/>
                      <a:pt x="135" y="255"/>
                      <a:pt x="102" y="156"/>
                    </a:cubicBezTo>
                    <a:cubicBezTo>
                      <a:pt x="94" y="132"/>
                      <a:pt x="30" y="132"/>
                      <a:pt x="30" y="132"/>
                    </a:cubicBezTo>
                    <a:cubicBezTo>
                      <a:pt x="0" y="41"/>
                      <a:pt x="1" y="85"/>
                      <a:pt x="18" y="0"/>
                    </a:cubicBezTo>
                    <a:close/>
                  </a:path>
                </a:pathLst>
              </a:custGeom>
              <a:solidFill>
                <a:srgbClr val="CC00FF"/>
              </a:solidFill>
              <a:ln w="9525">
                <a:solidFill>
                  <a:schemeClr val="tx1"/>
                </a:solidFill>
                <a:round/>
                <a:headEnd/>
                <a:tailEnd/>
              </a:ln>
            </p:spPr>
            <p:txBody>
              <a:bodyPr/>
              <a:lstStyle/>
              <a:p>
                <a:endParaRPr lang="it-IT"/>
              </a:p>
            </p:txBody>
          </p:sp>
          <p:sp>
            <p:nvSpPr>
              <p:cNvPr id="61527" name="Freeform 16"/>
              <p:cNvSpPr>
                <a:spLocks/>
              </p:cNvSpPr>
              <p:nvPr/>
            </p:nvSpPr>
            <p:spPr bwMode="auto">
              <a:xfrm>
                <a:off x="2556" y="1696"/>
                <a:ext cx="854" cy="439"/>
              </a:xfrm>
              <a:custGeom>
                <a:avLst/>
                <a:gdLst>
                  <a:gd name="T0" fmla="*/ 252 w 854"/>
                  <a:gd name="T1" fmla="*/ 1 h 631"/>
                  <a:gd name="T2" fmla="*/ 0 w 854"/>
                  <a:gd name="T3" fmla="*/ 1 h 631"/>
                  <a:gd name="T4" fmla="*/ 132 w 854"/>
                  <a:gd name="T5" fmla="*/ 2 h 631"/>
                  <a:gd name="T6" fmla="*/ 168 w 854"/>
                  <a:gd name="T7" fmla="*/ 2 h 631"/>
                  <a:gd name="T8" fmla="*/ 312 w 854"/>
                  <a:gd name="T9" fmla="*/ 2 h 631"/>
                  <a:gd name="T10" fmla="*/ 480 w 854"/>
                  <a:gd name="T11" fmla="*/ 3 h 631"/>
                  <a:gd name="T12" fmla="*/ 648 w 854"/>
                  <a:gd name="T13" fmla="*/ 3 h 631"/>
                  <a:gd name="T14" fmla="*/ 672 w 854"/>
                  <a:gd name="T15" fmla="*/ 2 h 631"/>
                  <a:gd name="T16" fmla="*/ 744 w 854"/>
                  <a:gd name="T17" fmla="*/ 2 h 631"/>
                  <a:gd name="T18" fmla="*/ 804 w 854"/>
                  <a:gd name="T19" fmla="*/ 1 h 631"/>
                  <a:gd name="T20" fmla="*/ 708 w 854"/>
                  <a:gd name="T21" fmla="*/ 1 h 631"/>
                  <a:gd name="T22" fmla="*/ 672 w 854"/>
                  <a:gd name="T23" fmla="*/ 1 h 631"/>
                  <a:gd name="T24" fmla="*/ 648 w 854"/>
                  <a:gd name="T25" fmla="*/ 1 h 631"/>
                  <a:gd name="T26" fmla="*/ 612 w 854"/>
                  <a:gd name="T27" fmla="*/ 1 h 631"/>
                  <a:gd name="T28" fmla="*/ 564 w 854"/>
                  <a:gd name="T29" fmla="*/ 2 h 631"/>
                  <a:gd name="T30" fmla="*/ 492 w 854"/>
                  <a:gd name="T31" fmla="*/ 2 h 631"/>
                  <a:gd name="T32" fmla="*/ 264 w 854"/>
                  <a:gd name="T33" fmla="*/ 2 h 631"/>
                  <a:gd name="T34" fmla="*/ 192 w 854"/>
                  <a:gd name="T35" fmla="*/ 1 h 631"/>
                  <a:gd name="T36" fmla="*/ 252 w 854"/>
                  <a:gd name="T37" fmla="*/ 1 h 6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4"/>
                  <a:gd name="T58" fmla="*/ 0 h 631"/>
                  <a:gd name="T59" fmla="*/ 854 w 854"/>
                  <a:gd name="T60" fmla="*/ 631 h 6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4" h="631">
                    <a:moveTo>
                      <a:pt x="252" y="344"/>
                    </a:moveTo>
                    <a:cubicBezTo>
                      <a:pt x="142" y="271"/>
                      <a:pt x="39" y="287"/>
                      <a:pt x="0" y="404"/>
                    </a:cubicBezTo>
                    <a:cubicBezTo>
                      <a:pt x="35" y="456"/>
                      <a:pt x="78" y="461"/>
                      <a:pt x="132" y="488"/>
                    </a:cubicBezTo>
                    <a:cubicBezTo>
                      <a:pt x="145" y="494"/>
                      <a:pt x="155" y="506"/>
                      <a:pt x="168" y="512"/>
                    </a:cubicBezTo>
                    <a:cubicBezTo>
                      <a:pt x="206" y="529"/>
                      <a:pt x="276" y="536"/>
                      <a:pt x="312" y="560"/>
                    </a:cubicBezTo>
                    <a:cubicBezTo>
                      <a:pt x="365" y="596"/>
                      <a:pt x="419" y="608"/>
                      <a:pt x="480" y="620"/>
                    </a:cubicBezTo>
                    <a:cubicBezTo>
                      <a:pt x="536" y="616"/>
                      <a:pt x="597" y="631"/>
                      <a:pt x="648" y="608"/>
                    </a:cubicBezTo>
                    <a:cubicBezTo>
                      <a:pt x="671" y="598"/>
                      <a:pt x="664" y="560"/>
                      <a:pt x="672" y="536"/>
                    </a:cubicBezTo>
                    <a:cubicBezTo>
                      <a:pt x="686" y="495"/>
                      <a:pt x="730" y="469"/>
                      <a:pt x="744" y="428"/>
                    </a:cubicBezTo>
                    <a:cubicBezTo>
                      <a:pt x="766" y="361"/>
                      <a:pt x="787" y="293"/>
                      <a:pt x="804" y="224"/>
                    </a:cubicBezTo>
                    <a:cubicBezTo>
                      <a:pt x="793" y="55"/>
                      <a:pt x="854" y="0"/>
                      <a:pt x="708" y="44"/>
                    </a:cubicBezTo>
                    <a:cubicBezTo>
                      <a:pt x="694" y="48"/>
                      <a:pt x="684" y="60"/>
                      <a:pt x="672" y="68"/>
                    </a:cubicBezTo>
                    <a:cubicBezTo>
                      <a:pt x="636" y="175"/>
                      <a:pt x="687" y="14"/>
                      <a:pt x="648" y="272"/>
                    </a:cubicBezTo>
                    <a:cubicBezTo>
                      <a:pt x="648" y="272"/>
                      <a:pt x="618" y="362"/>
                      <a:pt x="612" y="380"/>
                    </a:cubicBezTo>
                    <a:cubicBezTo>
                      <a:pt x="603" y="407"/>
                      <a:pt x="591" y="443"/>
                      <a:pt x="564" y="452"/>
                    </a:cubicBezTo>
                    <a:cubicBezTo>
                      <a:pt x="540" y="460"/>
                      <a:pt x="492" y="476"/>
                      <a:pt x="492" y="476"/>
                    </a:cubicBezTo>
                    <a:cubicBezTo>
                      <a:pt x="418" y="461"/>
                      <a:pt x="331" y="450"/>
                      <a:pt x="264" y="416"/>
                    </a:cubicBezTo>
                    <a:cubicBezTo>
                      <a:pt x="171" y="369"/>
                      <a:pt x="282" y="410"/>
                      <a:pt x="192" y="380"/>
                    </a:cubicBezTo>
                    <a:cubicBezTo>
                      <a:pt x="235" y="351"/>
                      <a:pt x="215" y="362"/>
                      <a:pt x="252" y="344"/>
                    </a:cubicBezTo>
                    <a:close/>
                  </a:path>
                </a:pathLst>
              </a:custGeom>
              <a:solidFill>
                <a:srgbClr val="CC00FF"/>
              </a:solidFill>
              <a:ln w="9525">
                <a:solidFill>
                  <a:schemeClr val="tx1"/>
                </a:solidFill>
                <a:round/>
                <a:headEnd/>
                <a:tailEnd/>
              </a:ln>
            </p:spPr>
            <p:txBody>
              <a:bodyPr/>
              <a:lstStyle/>
              <a:p>
                <a:endParaRPr lang="it-IT"/>
              </a:p>
            </p:txBody>
          </p:sp>
          <p:sp>
            <p:nvSpPr>
              <p:cNvPr id="61528" name="Freeform 17"/>
              <p:cNvSpPr>
                <a:spLocks/>
              </p:cNvSpPr>
              <p:nvPr/>
            </p:nvSpPr>
            <p:spPr bwMode="auto">
              <a:xfrm>
                <a:off x="2640" y="1497"/>
                <a:ext cx="203" cy="361"/>
              </a:xfrm>
              <a:custGeom>
                <a:avLst/>
                <a:gdLst>
                  <a:gd name="T0" fmla="*/ 96 w 203"/>
                  <a:gd name="T1" fmla="*/ 3 h 361"/>
                  <a:gd name="T2" fmla="*/ 144 w 203"/>
                  <a:gd name="T3" fmla="*/ 51 h 361"/>
                  <a:gd name="T4" fmla="*/ 168 w 203"/>
                  <a:gd name="T5" fmla="*/ 87 h 361"/>
                  <a:gd name="T6" fmla="*/ 192 w 203"/>
                  <a:gd name="T7" fmla="*/ 159 h 361"/>
                  <a:gd name="T8" fmla="*/ 0 w 203"/>
                  <a:gd name="T9" fmla="*/ 315 h 361"/>
                  <a:gd name="T10" fmla="*/ 12 w 203"/>
                  <a:gd name="T11" fmla="*/ 279 h 361"/>
                  <a:gd name="T12" fmla="*/ 84 w 203"/>
                  <a:gd name="T13" fmla="*/ 231 h 361"/>
                  <a:gd name="T14" fmla="*/ 96 w 203"/>
                  <a:gd name="T15" fmla="*/ 3 h 361"/>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361"/>
                  <a:gd name="T26" fmla="*/ 203 w 203"/>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361">
                    <a:moveTo>
                      <a:pt x="96" y="3"/>
                    </a:moveTo>
                    <a:cubicBezTo>
                      <a:pt x="154" y="22"/>
                      <a:pt x="118" y="0"/>
                      <a:pt x="144" y="51"/>
                    </a:cubicBezTo>
                    <a:cubicBezTo>
                      <a:pt x="150" y="64"/>
                      <a:pt x="162" y="74"/>
                      <a:pt x="168" y="87"/>
                    </a:cubicBezTo>
                    <a:cubicBezTo>
                      <a:pt x="178" y="110"/>
                      <a:pt x="192" y="159"/>
                      <a:pt x="192" y="159"/>
                    </a:cubicBezTo>
                    <a:cubicBezTo>
                      <a:pt x="175" y="361"/>
                      <a:pt x="203" y="332"/>
                      <a:pt x="0" y="315"/>
                    </a:cubicBezTo>
                    <a:cubicBezTo>
                      <a:pt x="4" y="303"/>
                      <a:pt x="3" y="288"/>
                      <a:pt x="12" y="279"/>
                    </a:cubicBezTo>
                    <a:cubicBezTo>
                      <a:pt x="32" y="259"/>
                      <a:pt x="84" y="231"/>
                      <a:pt x="84" y="231"/>
                    </a:cubicBezTo>
                    <a:cubicBezTo>
                      <a:pt x="107" y="161"/>
                      <a:pt x="153" y="60"/>
                      <a:pt x="96" y="3"/>
                    </a:cubicBezTo>
                    <a:close/>
                  </a:path>
                </a:pathLst>
              </a:custGeom>
              <a:solidFill>
                <a:srgbClr val="CC00FF"/>
              </a:solidFill>
              <a:ln w="9525">
                <a:solidFill>
                  <a:schemeClr val="tx1"/>
                </a:solidFill>
                <a:round/>
                <a:headEnd/>
                <a:tailEnd/>
              </a:ln>
            </p:spPr>
            <p:txBody>
              <a:bodyPr/>
              <a:lstStyle/>
              <a:p>
                <a:endParaRPr lang="it-IT"/>
              </a:p>
            </p:txBody>
          </p:sp>
        </p:grpSp>
      </p:grpSp>
      <p:sp>
        <p:nvSpPr>
          <p:cNvPr id="61448" name="Freeform 18"/>
          <p:cNvSpPr>
            <a:spLocks noChangeAspect="1"/>
          </p:cNvSpPr>
          <p:nvPr/>
        </p:nvSpPr>
        <p:spPr bwMode="auto">
          <a:xfrm rot="16200000" flipH="1">
            <a:off x="5583237" y="2133601"/>
            <a:ext cx="542925" cy="24765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1449" name="Freeform 19"/>
          <p:cNvSpPr>
            <a:spLocks noChangeAspect="1"/>
          </p:cNvSpPr>
          <p:nvPr/>
        </p:nvSpPr>
        <p:spPr bwMode="auto">
          <a:xfrm rot="10800000" flipH="1">
            <a:off x="6321425" y="20367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1450" name="Freeform 20"/>
          <p:cNvSpPr>
            <a:spLocks noChangeAspect="1"/>
          </p:cNvSpPr>
          <p:nvPr/>
        </p:nvSpPr>
        <p:spPr bwMode="auto">
          <a:xfrm rot="10800000" flipH="1">
            <a:off x="7007225" y="19605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1451" name="Line 21"/>
          <p:cNvSpPr>
            <a:spLocks noChangeShapeType="1"/>
          </p:cNvSpPr>
          <p:nvPr/>
        </p:nvSpPr>
        <p:spPr bwMode="auto">
          <a:xfrm flipV="1">
            <a:off x="6000750" y="2152650"/>
            <a:ext cx="304800" cy="38100"/>
          </a:xfrm>
          <a:prstGeom prst="line">
            <a:avLst/>
          </a:prstGeom>
          <a:noFill/>
          <a:ln w="19050">
            <a:solidFill>
              <a:schemeClr val="tx1"/>
            </a:solidFill>
            <a:round/>
            <a:headEnd/>
            <a:tailEnd type="triangle" w="med" len="med"/>
          </a:ln>
        </p:spPr>
        <p:txBody>
          <a:bodyPr/>
          <a:lstStyle/>
          <a:p>
            <a:endParaRPr lang="it-IT"/>
          </a:p>
        </p:txBody>
      </p:sp>
      <p:sp>
        <p:nvSpPr>
          <p:cNvPr id="61452" name="Line 22"/>
          <p:cNvSpPr>
            <a:spLocks noChangeShapeType="1"/>
          </p:cNvSpPr>
          <p:nvPr/>
        </p:nvSpPr>
        <p:spPr bwMode="auto">
          <a:xfrm flipV="1">
            <a:off x="6686550" y="2095500"/>
            <a:ext cx="304800" cy="38100"/>
          </a:xfrm>
          <a:prstGeom prst="line">
            <a:avLst/>
          </a:prstGeom>
          <a:noFill/>
          <a:ln w="19050">
            <a:solidFill>
              <a:schemeClr val="tx1"/>
            </a:solidFill>
            <a:round/>
            <a:headEnd/>
            <a:tailEnd type="triangle" w="med" len="med"/>
          </a:ln>
        </p:spPr>
        <p:txBody>
          <a:bodyPr/>
          <a:lstStyle/>
          <a:p>
            <a:endParaRPr lang="it-IT"/>
          </a:p>
        </p:txBody>
      </p:sp>
      <p:sp>
        <p:nvSpPr>
          <p:cNvPr id="61453" name="Line 23"/>
          <p:cNvSpPr>
            <a:spLocks noChangeShapeType="1"/>
          </p:cNvSpPr>
          <p:nvPr/>
        </p:nvSpPr>
        <p:spPr bwMode="auto">
          <a:xfrm flipV="1">
            <a:off x="7391400" y="2019300"/>
            <a:ext cx="514350" cy="57150"/>
          </a:xfrm>
          <a:prstGeom prst="line">
            <a:avLst/>
          </a:prstGeom>
          <a:noFill/>
          <a:ln w="19050">
            <a:solidFill>
              <a:schemeClr val="tx1"/>
            </a:solidFill>
            <a:round/>
            <a:headEnd/>
            <a:tailEnd type="triangle" w="med" len="med"/>
          </a:ln>
        </p:spPr>
        <p:txBody>
          <a:bodyPr/>
          <a:lstStyle/>
          <a:p>
            <a:endParaRPr lang="it-IT"/>
          </a:p>
        </p:txBody>
      </p:sp>
      <p:sp>
        <p:nvSpPr>
          <p:cNvPr id="61454" name="Text Box 24"/>
          <p:cNvSpPr txBox="1">
            <a:spLocks noChangeArrowheads="1"/>
          </p:cNvSpPr>
          <p:nvPr/>
        </p:nvSpPr>
        <p:spPr bwMode="auto">
          <a:xfrm>
            <a:off x="7870825" y="1846263"/>
            <a:ext cx="593725" cy="366712"/>
          </a:xfrm>
          <a:prstGeom prst="rect">
            <a:avLst/>
          </a:prstGeom>
          <a:noFill/>
          <a:ln w="9525">
            <a:noFill/>
            <a:miter lim="800000"/>
            <a:headEnd/>
            <a:tailEnd/>
          </a:ln>
        </p:spPr>
        <p:txBody>
          <a:bodyPr wrap="none">
            <a:spAutoFit/>
          </a:bodyPr>
          <a:lstStyle/>
          <a:p>
            <a:pPr>
              <a:buFontTx/>
              <a:buChar char="•"/>
            </a:pPr>
            <a:r>
              <a:rPr lang="it-IT" sz="1800">
                <a:latin typeface="Arial" pitchFamily="34" charset="0"/>
              </a:rPr>
              <a:t> Tg</a:t>
            </a:r>
          </a:p>
        </p:txBody>
      </p:sp>
      <p:sp>
        <p:nvSpPr>
          <p:cNvPr id="61455" name="Rectangle 25"/>
          <p:cNvSpPr>
            <a:spLocks noChangeArrowheads="1"/>
          </p:cNvSpPr>
          <p:nvPr/>
        </p:nvSpPr>
        <p:spPr bwMode="auto">
          <a:xfrm>
            <a:off x="7010400" y="2709863"/>
            <a:ext cx="647700"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TPO</a:t>
            </a:r>
          </a:p>
        </p:txBody>
      </p:sp>
      <p:sp>
        <p:nvSpPr>
          <p:cNvPr id="61456" name="Text Box 26"/>
          <p:cNvSpPr txBox="1">
            <a:spLocks noChangeArrowheads="1"/>
          </p:cNvSpPr>
          <p:nvPr/>
        </p:nvSpPr>
        <p:spPr bwMode="auto">
          <a:xfrm>
            <a:off x="7858125" y="2322513"/>
            <a:ext cx="889000" cy="366712"/>
          </a:xfrm>
          <a:prstGeom prst="rect">
            <a:avLst/>
          </a:prstGeom>
          <a:noFill/>
          <a:ln w="9525">
            <a:noFill/>
            <a:miter lim="800000"/>
            <a:headEnd/>
            <a:tailEnd/>
          </a:ln>
        </p:spPr>
        <p:txBody>
          <a:bodyPr wrap="none">
            <a:spAutoFit/>
          </a:bodyPr>
          <a:lstStyle/>
          <a:p>
            <a:r>
              <a:rPr lang="it-IT" sz="1800">
                <a:latin typeface="Arial" pitchFamily="34" charset="0"/>
              </a:rPr>
              <a:t> Tg + I</a:t>
            </a:r>
            <a:r>
              <a:rPr lang="it-IT" sz="1800" baseline="30000">
                <a:latin typeface="Arial" pitchFamily="34" charset="0"/>
              </a:rPr>
              <a:t>-</a:t>
            </a:r>
          </a:p>
        </p:txBody>
      </p:sp>
      <p:sp>
        <p:nvSpPr>
          <p:cNvPr id="61457" name="Text Box 27"/>
          <p:cNvSpPr txBox="1">
            <a:spLocks noChangeArrowheads="1"/>
          </p:cNvSpPr>
          <p:nvPr/>
        </p:nvSpPr>
        <p:spPr bwMode="auto">
          <a:xfrm>
            <a:off x="7858125" y="3084513"/>
            <a:ext cx="1187450" cy="366712"/>
          </a:xfrm>
          <a:prstGeom prst="rect">
            <a:avLst/>
          </a:prstGeom>
          <a:noFill/>
          <a:ln w="9525">
            <a:noFill/>
            <a:miter lim="800000"/>
            <a:headEnd/>
            <a:tailEnd/>
          </a:ln>
        </p:spPr>
        <p:txBody>
          <a:bodyPr wrap="none">
            <a:spAutoFit/>
          </a:bodyPr>
          <a:lstStyle/>
          <a:p>
            <a:r>
              <a:rPr lang="it-IT" sz="1800">
                <a:latin typeface="Arial" pitchFamily="34" charset="0"/>
              </a:rPr>
              <a:t> Tg-T4/T3</a:t>
            </a:r>
            <a:endParaRPr lang="it-IT" sz="1800" baseline="30000">
              <a:latin typeface="Arial" pitchFamily="34" charset="0"/>
            </a:endParaRPr>
          </a:p>
        </p:txBody>
      </p:sp>
      <p:grpSp>
        <p:nvGrpSpPr>
          <p:cNvPr id="61458" name="Group 28"/>
          <p:cNvGrpSpPr>
            <a:grpSpLocks/>
          </p:cNvGrpSpPr>
          <p:nvPr/>
        </p:nvGrpSpPr>
        <p:grpSpPr bwMode="auto">
          <a:xfrm>
            <a:off x="7267575" y="3419475"/>
            <a:ext cx="1222375" cy="1268413"/>
            <a:chOff x="4626" y="2058"/>
            <a:chExt cx="770" cy="799"/>
          </a:xfrm>
        </p:grpSpPr>
        <p:grpSp>
          <p:nvGrpSpPr>
            <p:cNvPr id="61516" name="Group 29"/>
            <p:cNvGrpSpPr>
              <a:grpSpLocks/>
            </p:cNvGrpSpPr>
            <p:nvPr/>
          </p:nvGrpSpPr>
          <p:grpSpPr bwMode="auto">
            <a:xfrm>
              <a:off x="4626" y="2619"/>
              <a:ext cx="770" cy="238"/>
              <a:chOff x="4626" y="2619"/>
              <a:chExt cx="770" cy="238"/>
            </a:xfrm>
          </p:grpSpPr>
          <p:sp>
            <p:nvSpPr>
              <p:cNvPr id="61518" name="Arc 30"/>
              <p:cNvSpPr>
                <a:spLocks noChangeAspect="1"/>
              </p:cNvSpPr>
              <p:nvPr/>
            </p:nvSpPr>
            <p:spPr bwMode="auto">
              <a:xfrm flipV="1">
                <a:off x="5158" y="2619"/>
                <a:ext cx="238" cy="2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1519" name="Line 31"/>
              <p:cNvSpPr>
                <a:spLocks noChangeShapeType="1"/>
              </p:cNvSpPr>
              <p:nvPr/>
            </p:nvSpPr>
            <p:spPr bwMode="auto">
              <a:xfrm flipH="1">
                <a:off x="4626" y="2857"/>
                <a:ext cx="534" cy="0"/>
              </a:xfrm>
              <a:prstGeom prst="line">
                <a:avLst/>
              </a:prstGeom>
              <a:noFill/>
              <a:ln w="19050">
                <a:solidFill>
                  <a:schemeClr val="tx1"/>
                </a:solidFill>
                <a:round/>
                <a:headEnd/>
                <a:tailEnd type="triangle" w="med" len="med"/>
              </a:ln>
            </p:spPr>
            <p:txBody>
              <a:bodyPr/>
              <a:lstStyle/>
              <a:p>
                <a:endParaRPr lang="it-IT"/>
              </a:p>
            </p:txBody>
          </p:sp>
        </p:grpSp>
        <p:sp>
          <p:nvSpPr>
            <p:cNvPr id="61517" name="Line 32"/>
            <p:cNvSpPr>
              <a:spLocks noChangeShapeType="1"/>
            </p:cNvSpPr>
            <p:nvPr/>
          </p:nvSpPr>
          <p:spPr bwMode="auto">
            <a:xfrm flipH="1" flipV="1">
              <a:off x="5396" y="2058"/>
              <a:ext cx="0" cy="564"/>
            </a:xfrm>
            <a:prstGeom prst="line">
              <a:avLst/>
            </a:prstGeom>
            <a:noFill/>
            <a:ln w="19050">
              <a:solidFill>
                <a:schemeClr val="tx1"/>
              </a:solidFill>
              <a:round/>
              <a:headEnd/>
              <a:tailEnd/>
            </a:ln>
          </p:spPr>
          <p:txBody>
            <a:bodyPr/>
            <a:lstStyle/>
            <a:p>
              <a:endParaRPr lang="it-IT"/>
            </a:p>
          </p:txBody>
        </p:sp>
      </p:grpSp>
      <p:sp>
        <p:nvSpPr>
          <p:cNvPr id="61459" name="Oval 33"/>
          <p:cNvSpPr>
            <a:spLocks noChangeArrowheads="1"/>
          </p:cNvSpPr>
          <p:nvPr/>
        </p:nvSpPr>
        <p:spPr bwMode="auto">
          <a:xfrm>
            <a:off x="6629400" y="3524250"/>
            <a:ext cx="1066800" cy="590550"/>
          </a:xfrm>
          <a:prstGeom prst="ellipse">
            <a:avLst/>
          </a:prstGeom>
          <a:solidFill>
            <a:srgbClr val="00FF00"/>
          </a:solidFill>
          <a:ln w="9525">
            <a:solidFill>
              <a:schemeClr val="tx1"/>
            </a:solidFill>
            <a:round/>
            <a:headEnd/>
            <a:tailEnd/>
          </a:ln>
        </p:spPr>
        <p:txBody>
          <a:bodyPr wrap="none" anchor="ctr"/>
          <a:lstStyle/>
          <a:p>
            <a:pPr algn="ctr"/>
            <a:r>
              <a:rPr lang="it-IT" sz="1800">
                <a:latin typeface="Arial" pitchFamily="34" charset="0"/>
              </a:rPr>
              <a:t>Pendrin</a:t>
            </a:r>
          </a:p>
        </p:txBody>
      </p:sp>
      <p:sp>
        <p:nvSpPr>
          <p:cNvPr id="61460" name="Line 34"/>
          <p:cNvSpPr>
            <a:spLocks noChangeShapeType="1"/>
          </p:cNvSpPr>
          <p:nvPr/>
        </p:nvSpPr>
        <p:spPr bwMode="auto">
          <a:xfrm>
            <a:off x="6276975" y="3514725"/>
            <a:ext cx="1504950" cy="0"/>
          </a:xfrm>
          <a:prstGeom prst="line">
            <a:avLst/>
          </a:prstGeom>
          <a:noFill/>
          <a:ln w="19050">
            <a:solidFill>
              <a:schemeClr val="tx1"/>
            </a:solidFill>
            <a:round/>
            <a:headEnd/>
            <a:tailEnd type="triangle" w="med" len="med"/>
          </a:ln>
        </p:spPr>
        <p:txBody>
          <a:bodyPr/>
          <a:lstStyle/>
          <a:p>
            <a:endParaRPr lang="it-IT"/>
          </a:p>
        </p:txBody>
      </p:sp>
      <p:sp>
        <p:nvSpPr>
          <p:cNvPr id="61461" name="Line 35"/>
          <p:cNvSpPr>
            <a:spLocks noChangeShapeType="1"/>
          </p:cNvSpPr>
          <p:nvPr/>
        </p:nvSpPr>
        <p:spPr bwMode="auto">
          <a:xfrm>
            <a:off x="6276975" y="4129088"/>
            <a:ext cx="1504950" cy="0"/>
          </a:xfrm>
          <a:prstGeom prst="line">
            <a:avLst/>
          </a:prstGeom>
          <a:noFill/>
          <a:ln w="19050">
            <a:solidFill>
              <a:schemeClr val="tx1"/>
            </a:solidFill>
            <a:round/>
            <a:headEnd/>
            <a:tailEnd type="triangle" w="med" len="med"/>
          </a:ln>
        </p:spPr>
        <p:txBody>
          <a:bodyPr/>
          <a:lstStyle/>
          <a:p>
            <a:endParaRPr lang="it-IT"/>
          </a:p>
        </p:txBody>
      </p:sp>
      <p:sp>
        <p:nvSpPr>
          <p:cNvPr id="61462" name="Text Box 36"/>
          <p:cNvSpPr txBox="1">
            <a:spLocks noChangeArrowheads="1"/>
          </p:cNvSpPr>
          <p:nvPr/>
        </p:nvSpPr>
        <p:spPr bwMode="auto">
          <a:xfrm>
            <a:off x="6000750"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1463" name="Text Box 37"/>
          <p:cNvSpPr txBox="1">
            <a:spLocks noChangeArrowheads="1"/>
          </p:cNvSpPr>
          <p:nvPr/>
        </p:nvSpPr>
        <p:spPr bwMode="auto">
          <a:xfrm>
            <a:off x="6000750"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1464" name="Text Box 38"/>
          <p:cNvSpPr txBox="1">
            <a:spLocks noChangeArrowheads="1"/>
          </p:cNvSpPr>
          <p:nvPr/>
        </p:nvSpPr>
        <p:spPr bwMode="auto">
          <a:xfrm>
            <a:off x="7743825"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1465" name="Text Box 39"/>
          <p:cNvSpPr txBox="1">
            <a:spLocks noChangeArrowheads="1"/>
          </p:cNvSpPr>
          <p:nvPr/>
        </p:nvSpPr>
        <p:spPr bwMode="auto">
          <a:xfrm>
            <a:off x="7743825"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1466" name="Oval 40"/>
          <p:cNvSpPr>
            <a:spLocks noChangeArrowheads="1"/>
          </p:cNvSpPr>
          <p:nvPr/>
        </p:nvSpPr>
        <p:spPr bwMode="auto">
          <a:xfrm>
            <a:off x="6019800" y="4514850"/>
            <a:ext cx="400050" cy="361950"/>
          </a:xfrm>
          <a:prstGeom prst="ellipse">
            <a:avLst/>
          </a:prstGeom>
          <a:solidFill>
            <a:srgbClr val="FF6600"/>
          </a:solidFill>
          <a:ln w="9525">
            <a:solidFill>
              <a:schemeClr val="tx1"/>
            </a:solidFill>
            <a:round/>
            <a:headEnd/>
            <a:tailEnd/>
          </a:ln>
        </p:spPr>
        <p:txBody>
          <a:bodyPr wrap="none" anchor="ctr"/>
          <a:lstStyle/>
          <a:p>
            <a:pPr algn="ctr"/>
            <a:r>
              <a:rPr lang="it-IT" sz="1800">
                <a:latin typeface="Arial" pitchFamily="34" charset="0"/>
              </a:rPr>
              <a:t>Tg</a:t>
            </a:r>
          </a:p>
        </p:txBody>
      </p:sp>
      <p:sp>
        <p:nvSpPr>
          <p:cNvPr id="61467" name="Line 41"/>
          <p:cNvSpPr>
            <a:spLocks noChangeShapeType="1"/>
          </p:cNvSpPr>
          <p:nvPr/>
        </p:nvSpPr>
        <p:spPr bwMode="auto">
          <a:xfrm flipH="1">
            <a:off x="6496050" y="4691063"/>
            <a:ext cx="361950" cy="0"/>
          </a:xfrm>
          <a:prstGeom prst="line">
            <a:avLst/>
          </a:prstGeom>
          <a:noFill/>
          <a:ln w="19050">
            <a:solidFill>
              <a:schemeClr val="tx1"/>
            </a:solidFill>
            <a:round/>
            <a:headEnd/>
            <a:tailEnd type="triangle" w="med" len="med"/>
          </a:ln>
        </p:spPr>
        <p:txBody>
          <a:bodyPr/>
          <a:lstStyle/>
          <a:p>
            <a:endParaRPr lang="it-IT"/>
          </a:p>
        </p:txBody>
      </p:sp>
      <p:sp>
        <p:nvSpPr>
          <p:cNvPr id="61468" name="Line 42"/>
          <p:cNvSpPr>
            <a:spLocks noChangeShapeType="1"/>
          </p:cNvSpPr>
          <p:nvPr/>
        </p:nvSpPr>
        <p:spPr bwMode="auto">
          <a:xfrm flipH="1">
            <a:off x="5988050" y="4851400"/>
            <a:ext cx="114300" cy="88900"/>
          </a:xfrm>
          <a:prstGeom prst="line">
            <a:avLst/>
          </a:prstGeom>
          <a:noFill/>
          <a:ln w="9525">
            <a:solidFill>
              <a:schemeClr val="tx1"/>
            </a:solidFill>
            <a:round/>
            <a:headEnd/>
            <a:tailEnd/>
          </a:ln>
        </p:spPr>
        <p:txBody>
          <a:bodyPr/>
          <a:lstStyle/>
          <a:p>
            <a:endParaRPr lang="it-IT"/>
          </a:p>
        </p:txBody>
      </p:sp>
      <p:sp>
        <p:nvSpPr>
          <p:cNvPr id="61469" name="Line 43"/>
          <p:cNvSpPr>
            <a:spLocks noChangeShapeType="1"/>
          </p:cNvSpPr>
          <p:nvPr/>
        </p:nvSpPr>
        <p:spPr bwMode="auto">
          <a:xfrm flipH="1" flipV="1">
            <a:off x="6330950" y="4838700"/>
            <a:ext cx="114300" cy="88900"/>
          </a:xfrm>
          <a:prstGeom prst="line">
            <a:avLst/>
          </a:prstGeom>
          <a:noFill/>
          <a:ln w="9525">
            <a:solidFill>
              <a:schemeClr val="tx1"/>
            </a:solidFill>
            <a:round/>
            <a:headEnd/>
            <a:tailEnd/>
          </a:ln>
        </p:spPr>
        <p:txBody>
          <a:bodyPr/>
          <a:lstStyle/>
          <a:p>
            <a:endParaRPr lang="it-IT"/>
          </a:p>
        </p:txBody>
      </p:sp>
      <p:sp>
        <p:nvSpPr>
          <p:cNvPr id="61470" name="Text Box 44"/>
          <p:cNvSpPr txBox="1">
            <a:spLocks noChangeArrowheads="1"/>
          </p:cNvSpPr>
          <p:nvPr/>
        </p:nvSpPr>
        <p:spPr bwMode="auto">
          <a:xfrm>
            <a:off x="57435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T4</a:t>
            </a:r>
          </a:p>
        </p:txBody>
      </p:sp>
      <p:sp>
        <p:nvSpPr>
          <p:cNvPr id="61471" name="Text Box 45"/>
          <p:cNvSpPr txBox="1">
            <a:spLocks noChangeArrowheads="1"/>
          </p:cNvSpPr>
          <p:nvPr/>
        </p:nvSpPr>
        <p:spPr bwMode="auto">
          <a:xfrm>
            <a:off x="62261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61472" name="Line 46"/>
          <p:cNvSpPr>
            <a:spLocks noChangeShapeType="1"/>
          </p:cNvSpPr>
          <p:nvPr/>
        </p:nvSpPr>
        <p:spPr bwMode="auto">
          <a:xfrm flipH="1">
            <a:off x="5353050" y="4691063"/>
            <a:ext cx="609600" cy="0"/>
          </a:xfrm>
          <a:prstGeom prst="line">
            <a:avLst/>
          </a:prstGeom>
          <a:noFill/>
          <a:ln w="9525">
            <a:solidFill>
              <a:schemeClr val="tx1"/>
            </a:solidFill>
            <a:round/>
            <a:headEnd/>
            <a:tailEnd type="triangle" w="med" len="med"/>
          </a:ln>
        </p:spPr>
        <p:txBody>
          <a:bodyPr/>
          <a:lstStyle/>
          <a:p>
            <a:endParaRPr lang="it-IT"/>
          </a:p>
        </p:txBody>
      </p:sp>
      <p:sp>
        <p:nvSpPr>
          <p:cNvPr id="61473" name="Text Box 47"/>
          <p:cNvSpPr txBox="1">
            <a:spLocks noChangeArrowheads="1"/>
          </p:cNvSpPr>
          <p:nvPr/>
        </p:nvSpPr>
        <p:spPr bwMode="auto">
          <a:xfrm>
            <a:off x="4311650" y="4362450"/>
            <a:ext cx="1073150" cy="641350"/>
          </a:xfrm>
          <a:prstGeom prst="rect">
            <a:avLst/>
          </a:prstGeom>
          <a:noFill/>
          <a:ln w="9525">
            <a:noFill/>
            <a:miter lim="800000"/>
            <a:headEnd/>
            <a:tailEnd/>
          </a:ln>
        </p:spPr>
        <p:txBody>
          <a:bodyPr wrap="none">
            <a:spAutoFit/>
          </a:bodyPr>
          <a:lstStyle/>
          <a:p>
            <a:pPr algn="ctr"/>
            <a:r>
              <a:rPr lang="it-IT" sz="1800">
                <a:latin typeface="Arial" pitchFamily="34" charset="0"/>
              </a:rPr>
              <a:t>MIT, DIT</a:t>
            </a:r>
          </a:p>
          <a:p>
            <a:pPr algn="ctr"/>
            <a:r>
              <a:rPr lang="it-IT" sz="1800">
                <a:latin typeface="Arial" pitchFamily="34" charset="0"/>
              </a:rPr>
              <a:t>T3 + T4</a:t>
            </a:r>
          </a:p>
        </p:txBody>
      </p:sp>
      <p:sp>
        <p:nvSpPr>
          <p:cNvPr id="61474" name="Arc 48"/>
          <p:cNvSpPr>
            <a:spLocks noChangeAspect="1"/>
          </p:cNvSpPr>
          <p:nvPr/>
        </p:nvSpPr>
        <p:spPr bwMode="auto">
          <a:xfrm flipH="1">
            <a:off x="4857750" y="3500438"/>
            <a:ext cx="644525" cy="587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1475" name="Line 49"/>
          <p:cNvSpPr>
            <a:spLocks noChangeShapeType="1"/>
          </p:cNvSpPr>
          <p:nvPr/>
        </p:nvSpPr>
        <p:spPr bwMode="auto">
          <a:xfrm>
            <a:off x="4857750" y="4073525"/>
            <a:ext cx="0" cy="342900"/>
          </a:xfrm>
          <a:prstGeom prst="line">
            <a:avLst/>
          </a:prstGeom>
          <a:noFill/>
          <a:ln w="19050">
            <a:solidFill>
              <a:schemeClr val="tx1"/>
            </a:solidFill>
            <a:round/>
            <a:headEnd/>
            <a:tailEnd type="triangle" w="med" len="med"/>
          </a:ln>
        </p:spPr>
        <p:txBody>
          <a:bodyPr/>
          <a:lstStyle/>
          <a:p>
            <a:endParaRPr lang="it-IT"/>
          </a:p>
        </p:txBody>
      </p:sp>
      <p:sp>
        <p:nvSpPr>
          <p:cNvPr id="61476" name="Line 50"/>
          <p:cNvSpPr>
            <a:spLocks noChangeShapeType="1"/>
          </p:cNvSpPr>
          <p:nvPr/>
        </p:nvSpPr>
        <p:spPr bwMode="auto">
          <a:xfrm>
            <a:off x="5486400" y="3498850"/>
            <a:ext cx="520700" cy="0"/>
          </a:xfrm>
          <a:prstGeom prst="line">
            <a:avLst/>
          </a:prstGeom>
          <a:noFill/>
          <a:ln w="19050">
            <a:solidFill>
              <a:schemeClr val="tx1"/>
            </a:solidFill>
            <a:round/>
            <a:headEnd/>
            <a:tailEnd type="triangle" w="med" len="med"/>
          </a:ln>
        </p:spPr>
        <p:txBody>
          <a:bodyPr/>
          <a:lstStyle/>
          <a:p>
            <a:endParaRPr lang="it-IT"/>
          </a:p>
        </p:txBody>
      </p:sp>
      <p:sp>
        <p:nvSpPr>
          <p:cNvPr id="61477" name="Oval 51"/>
          <p:cNvSpPr>
            <a:spLocks noChangeArrowheads="1"/>
          </p:cNvSpPr>
          <p:nvPr/>
        </p:nvSpPr>
        <p:spPr bwMode="auto">
          <a:xfrm>
            <a:off x="1143000" y="3321050"/>
            <a:ext cx="647700" cy="59055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NIS</a:t>
            </a:r>
          </a:p>
        </p:txBody>
      </p:sp>
      <p:sp>
        <p:nvSpPr>
          <p:cNvPr id="61478" name="Line 52"/>
          <p:cNvSpPr>
            <a:spLocks noChangeShapeType="1"/>
          </p:cNvSpPr>
          <p:nvPr/>
        </p:nvSpPr>
        <p:spPr bwMode="auto">
          <a:xfrm>
            <a:off x="714375" y="3311525"/>
            <a:ext cx="1504950" cy="0"/>
          </a:xfrm>
          <a:prstGeom prst="line">
            <a:avLst/>
          </a:prstGeom>
          <a:noFill/>
          <a:ln w="19050">
            <a:solidFill>
              <a:schemeClr val="tx1"/>
            </a:solidFill>
            <a:round/>
            <a:headEnd/>
            <a:tailEnd type="triangle" w="med" len="med"/>
          </a:ln>
        </p:spPr>
        <p:txBody>
          <a:bodyPr/>
          <a:lstStyle/>
          <a:p>
            <a:endParaRPr lang="it-IT"/>
          </a:p>
        </p:txBody>
      </p:sp>
      <p:sp>
        <p:nvSpPr>
          <p:cNvPr id="61479" name="Line 53"/>
          <p:cNvSpPr>
            <a:spLocks noChangeShapeType="1"/>
          </p:cNvSpPr>
          <p:nvPr/>
        </p:nvSpPr>
        <p:spPr bwMode="auto">
          <a:xfrm>
            <a:off x="714375" y="3921125"/>
            <a:ext cx="1504950" cy="0"/>
          </a:xfrm>
          <a:prstGeom prst="line">
            <a:avLst/>
          </a:prstGeom>
          <a:noFill/>
          <a:ln w="19050">
            <a:solidFill>
              <a:schemeClr val="tx1"/>
            </a:solidFill>
            <a:round/>
            <a:headEnd/>
            <a:tailEnd type="triangle" w="med" len="med"/>
          </a:ln>
        </p:spPr>
        <p:txBody>
          <a:bodyPr/>
          <a:lstStyle/>
          <a:p>
            <a:endParaRPr lang="it-IT"/>
          </a:p>
        </p:txBody>
      </p:sp>
      <p:sp>
        <p:nvSpPr>
          <p:cNvPr id="61480" name="Text Box 54"/>
          <p:cNvSpPr txBox="1">
            <a:spLocks noChangeArrowheads="1"/>
          </p:cNvSpPr>
          <p:nvPr/>
        </p:nvSpPr>
        <p:spPr bwMode="auto">
          <a:xfrm>
            <a:off x="209550" y="31162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1481" name="Text Box 55"/>
          <p:cNvSpPr txBox="1">
            <a:spLocks noChangeArrowheads="1"/>
          </p:cNvSpPr>
          <p:nvPr/>
        </p:nvSpPr>
        <p:spPr bwMode="auto">
          <a:xfrm>
            <a:off x="438150"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1482" name="Text Box 56"/>
          <p:cNvSpPr txBox="1">
            <a:spLocks noChangeArrowheads="1"/>
          </p:cNvSpPr>
          <p:nvPr/>
        </p:nvSpPr>
        <p:spPr bwMode="auto">
          <a:xfrm>
            <a:off x="2181225"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1483" name="Text Box 57"/>
          <p:cNvSpPr txBox="1">
            <a:spLocks noChangeArrowheads="1"/>
          </p:cNvSpPr>
          <p:nvPr/>
        </p:nvSpPr>
        <p:spPr bwMode="auto">
          <a:xfrm>
            <a:off x="2181225" y="31289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1484" name="Oval 58"/>
          <p:cNvSpPr>
            <a:spLocks noChangeArrowheads="1"/>
          </p:cNvSpPr>
          <p:nvPr/>
        </p:nvSpPr>
        <p:spPr bwMode="auto">
          <a:xfrm>
            <a:off x="1009650" y="4433888"/>
            <a:ext cx="914400" cy="388937"/>
          </a:xfrm>
          <a:prstGeom prst="ellipse">
            <a:avLst/>
          </a:prstGeom>
          <a:solidFill>
            <a:srgbClr val="FFFF00"/>
          </a:solidFill>
          <a:ln w="9525">
            <a:solidFill>
              <a:schemeClr val="tx1"/>
            </a:solidFill>
            <a:round/>
            <a:headEnd/>
            <a:tailEnd/>
          </a:ln>
        </p:spPr>
        <p:txBody>
          <a:bodyPr wrap="none" anchor="ctr"/>
          <a:lstStyle/>
          <a:p>
            <a:pPr algn="ctr"/>
            <a:r>
              <a:rPr lang="it-IT" sz="1800">
                <a:latin typeface="Arial" pitchFamily="34" charset="0"/>
              </a:rPr>
              <a:t>TSHR</a:t>
            </a:r>
          </a:p>
        </p:txBody>
      </p:sp>
      <p:sp>
        <p:nvSpPr>
          <p:cNvPr id="61485" name="Oval 59"/>
          <p:cNvSpPr>
            <a:spLocks noChangeArrowheads="1"/>
          </p:cNvSpPr>
          <p:nvPr/>
        </p:nvSpPr>
        <p:spPr bwMode="auto">
          <a:xfrm>
            <a:off x="946150" y="4489450"/>
            <a:ext cx="177800" cy="279400"/>
          </a:xfrm>
          <a:prstGeom prst="ellipse">
            <a:avLst/>
          </a:prstGeom>
          <a:solidFill>
            <a:schemeClr val="tx1"/>
          </a:solidFill>
          <a:ln w="9525">
            <a:solidFill>
              <a:schemeClr val="tx1"/>
            </a:solidFill>
            <a:round/>
            <a:headEnd/>
            <a:tailEnd/>
          </a:ln>
        </p:spPr>
        <p:txBody>
          <a:bodyPr wrap="none" anchor="ctr"/>
          <a:lstStyle/>
          <a:p>
            <a:endParaRPr lang="it-IT"/>
          </a:p>
        </p:txBody>
      </p:sp>
      <p:sp>
        <p:nvSpPr>
          <p:cNvPr id="61486" name="Text Box 60"/>
          <p:cNvSpPr txBox="1">
            <a:spLocks noChangeArrowheads="1"/>
          </p:cNvSpPr>
          <p:nvPr/>
        </p:nvSpPr>
        <p:spPr bwMode="auto">
          <a:xfrm>
            <a:off x="320675" y="4446588"/>
            <a:ext cx="641350" cy="366712"/>
          </a:xfrm>
          <a:prstGeom prst="rect">
            <a:avLst/>
          </a:prstGeom>
          <a:noFill/>
          <a:ln w="9525">
            <a:noFill/>
            <a:miter lim="800000"/>
            <a:headEnd/>
            <a:tailEnd/>
          </a:ln>
        </p:spPr>
        <p:txBody>
          <a:bodyPr wrap="none">
            <a:spAutoFit/>
          </a:bodyPr>
          <a:lstStyle/>
          <a:p>
            <a:r>
              <a:rPr lang="it-IT" sz="1800">
                <a:latin typeface="Arial" pitchFamily="34" charset="0"/>
              </a:rPr>
              <a:t>TSH</a:t>
            </a:r>
          </a:p>
        </p:txBody>
      </p:sp>
      <p:sp>
        <p:nvSpPr>
          <p:cNvPr id="61487" name="Line 61"/>
          <p:cNvSpPr>
            <a:spLocks noChangeShapeType="1"/>
          </p:cNvSpPr>
          <p:nvPr/>
        </p:nvSpPr>
        <p:spPr bwMode="auto">
          <a:xfrm>
            <a:off x="714375" y="2346325"/>
            <a:ext cx="1504950" cy="0"/>
          </a:xfrm>
          <a:prstGeom prst="line">
            <a:avLst/>
          </a:prstGeom>
          <a:noFill/>
          <a:ln w="19050">
            <a:solidFill>
              <a:schemeClr val="tx1"/>
            </a:solidFill>
            <a:round/>
            <a:headEnd/>
            <a:tailEnd type="triangle" w="med" len="med"/>
          </a:ln>
        </p:spPr>
        <p:txBody>
          <a:bodyPr/>
          <a:lstStyle/>
          <a:p>
            <a:endParaRPr lang="it-IT"/>
          </a:p>
        </p:txBody>
      </p:sp>
      <p:sp>
        <p:nvSpPr>
          <p:cNvPr id="61488" name="Line 62"/>
          <p:cNvSpPr>
            <a:spLocks noChangeShapeType="1"/>
          </p:cNvSpPr>
          <p:nvPr/>
        </p:nvSpPr>
        <p:spPr bwMode="auto">
          <a:xfrm>
            <a:off x="714375" y="2965450"/>
            <a:ext cx="1504950" cy="0"/>
          </a:xfrm>
          <a:prstGeom prst="line">
            <a:avLst/>
          </a:prstGeom>
          <a:noFill/>
          <a:ln w="19050">
            <a:solidFill>
              <a:schemeClr val="tx1"/>
            </a:solidFill>
            <a:round/>
            <a:headEnd type="triangle" w="med" len="med"/>
            <a:tailEnd/>
          </a:ln>
        </p:spPr>
        <p:txBody>
          <a:bodyPr/>
          <a:lstStyle/>
          <a:p>
            <a:endParaRPr lang="it-IT"/>
          </a:p>
        </p:txBody>
      </p:sp>
      <p:sp>
        <p:nvSpPr>
          <p:cNvPr id="61489" name="Text Box 63"/>
          <p:cNvSpPr txBox="1">
            <a:spLocks noChangeArrowheads="1"/>
          </p:cNvSpPr>
          <p:nvPr/>
        </p:nvSpPr>
        <p:spPr bwMode="auto">
          <a:xfrm>
            <a:off x="209550" y="2151063"/>
            <a:ext cx="552450" cy="366712"/>
          </a:xfrm>
          <a:prstGeom prst="rect">
            <a:avLst/>
          </a:prstGeom>
          <a:noFill/>
          <a:ln w="9525">
            <a:noFill/>
            <a:miter lim="800000"/>
            <a:headEnd/>
            <a:tailEnd/>
          </a:ln>
        </p:spPr>
        <p:txBody>
          <a:bodyPr wrap="none">
            <a:spAutoFit/>
          </a:bodyPr>
          <a:lstStyle/>
          <a:p>
            <a:r>
              <a:rPr lang="it-IT" sz="1800">
                <a:latin typeface="Arial" pitchFamily="34" charset="0"/>
              </a:rPr>
              <a:t>2K</a:t>
            </a:r>
            <a:r>
              <a:rPr lang="it-IT" sz="1800" baseline="30000">
                <a:latin typeface="Arial" pitchFamily="34" charset="0"/>
              </a:rPr>
              <a:t>+</a:t>
            </a:r>
          </a:p>
        </p:txBody>
      </p:sp>
      <p:sp>
        <p:nvSpPr>
          <p:cNvPr id="61490" name="Text Box 64"/>
          <p:cNvSpPr txBox="1">
            <a:spLocks noChangeArrowheads="1"/>
          </p:cNvSpPr>
          <p:nvPr/>
        </p:nvSpPr>
        <p:spPr bwMode="auto">
          <a:xfrm>
            <a:off x="95250" y="2782888"/>
            <a:ext cx="692150" cy="366712"/>
          </a:xfrm>
          <a:prstGeom prst="rect">
            <a:avLst/>
          </a:prstGeom>
          <a:noFill/>
          <a:ln w="9525">
            <a:noFill/>
            <a:miter lim="800000"/>
            <a:headEnd/>
            <a:tailEnd/>
          </a:ln>
        </p:spPr>
        <p:txBody>
          <a:bodyPr wrap="none">
            <a:spAutoFit/>
          </a:bodyPr>
          <a:lstStyle/>
          <a:p>
            <a:r>
              <a:rPr lang="it-IT" sz="1800">
                <a:latin typeface="Arial" pitchFamily="34" charset="0"/>
              </a:rPr>
              <a:t>3Na</a:t>
            </a:r>
            <a:r>
              <a:rPr lang="it-IT" sz="1800" baseline="30000">
                <a:latin typeface="Arial" pitchFamily="34" charset="0"/>
              </a:rPr>
              <a:t>+</a:t>
            </a:r>
          </a:p>
        </p:txBody>
      </p:sp>
      <p:sp>
        <p:nvSpPr>
          <p:cNvPr id="61491" name="Oval 65"/>
          <p:cNvSpPr>
            <a:spLocks noChangeArrowheads="1"/>
          </p:cNvSpPr>
          <p:nvPr/>
        </p:nvSpPr>
        <p:spPr bwMode="auto">
          <a:xfrm>
            <a:off x="977900" y="2355850"/>
            <a:ext cx="965200" cy="590550"/>
          </a:xfrm>
          <a:prstGeom prst="ellipse">
            <a:avLst/>
          </a:prstGeom>
          <a:solidFill>
            <a:srgbClr val="FF0000"/>
          </a:solidFill>
          <a:ln w="9525">
            <a:solidFill>
              <a:schemeClr val="tx1"/>
            </a:solidFill>
            <a:round/>
            <a:headEnd/>
            <a:tailEnd/>
          </a:ln>
        </p:spPr>
        <p:txBody>
          <a:bodyPr wrap="none" anchor="ctr"/>
          <a:lstStyle/>
          <a:p>
            <a:pPr algn="ctr"/>
            <a:r>
              <a:rPr lang="it-IT" sz="1800">
                <a:latin typeface="Arial" pitchFamily="34" charset="0"/>
              </a:rPr>
              <a:t>ATPasi</a:t>
            </a:r>
          </a:p>
        </p:txBody>
      </p:sp>
      <p:sp>
        <p:nvSpPr>
          <p:cNvPr id="61492" name="Text Box 66"/>
          <p:cNvSpPr txBox="1">
            <a:spLocks noChangeArrowheads="1"/>
          </p:cNvSpPr>
          <p:nvPr/>
        </p:nvSpPr>
        <p:spPr bwMode="auto">
          <a:xfrm>
            <a:off x="2006600" y="4308475"/>
            <a:ext cx="1428750" cy="641350"/>
          </a:xfrm>
          <a:prstGeom prst="rect">
            <a:avLst/>
          </a:prstGeom>
          <a:noFill/>
          <a:ln w="9525">
            <a:noFill/>
            <a:miter lim="800000"/>
            <a:headEnd/>
            <a:tailEnd/>
          </a:ln>
        </p:spPr>
        <p:txBody>
          <a:bodyPr wrap="none">
            <a:spAutoFit/>
          </a:bodyPr>
          <a:lstStyle/>
          <a:p>
            <a:r>
              <a:rPr lang="it-IT" sz="1800">
                <a:latin typeface="Arial" pitchFamily="34" charset="0"/>
              </a:rPr>
              <a:t>Second</a:t>
            </a:r>
          </a:p>
          <a:p>
            <a:r>
              <a:rPr lang="it-IT" sz="1800">
                <a:latin typeface="Arial" pitchFamily="34" charset="0"/>
              </a:rPr>
              <a:t>messengers</a:t>
            </a:r>
          </a:p>
        </p:txBody>
      </p:sp>
      <p:grpSp>
        <p:nvGrpSpPr>
          <p:cNvPr id="61493" name="Group 67"/>
          <p:cNvGrpSpPr>
            <a:grpSpLocks noChangeAspect="1"/>
          </p:cNvGrpSpPr>
          <p:nvPr/>
        </p:nvGrpSpPr>
        <p:grpSpPr bwMode="auto">
          <a:xfrm flipH="1" flipV="1">
            <a:off x="2938463" y="3611563"/>
            <a:ext cx="328612" cy="885825"/>
            <a:chOff x="5208" y="1968"/>
            <a:chExt cx="300" cy="596"/>
          </a:xfrm>
        </p:grpSpPr>
        <p:sp>
          <p:nvSpPr>
            <p:cNvPr id="61514" name="Arc 68"/>
            <p:cNvSpPr>
              <a:spLocks noChangeAspect="1"/>
            </p:cNvSpPr>
            <p:nvPr/>
          </p:nvSpPr>
          <p:spPr bwMode="auto">
            <a:xfrm flipH="1">
              <a:off x="5208" y="1968"/>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1515" name="Arc 69"/>
            <p:cNvSpPr>
              <a:spLocks noChangeAspect="1"/>
            </p:cNvSpPr>
            <p:nvPr/>
          </p:nvSpPr>
          <p:spPr bwMode="auto">
            <a:xfrm flipH="1" flipV="1">
              <a:off x="5208" y="2264"/>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grpSp>
      <p:sp>
        <p:nvSpPr>
          <p:cNvPr id="61494" name="Line 70"/>
          <p:cNvSpPr>
            <a:spLocks noChangeShapeType="1"/>
          </p:cNvSpPr>
          <p:nvPr/>
        </p:nvSpPr>
        <p:spPr bwMode="auto">
          <a:xfrm flipH="1">
            <a:off x="2038350" y="4830763"/>
            <a:ext cx="2406650" cy="566737"/>
          </a:xfrm>
          <a:prstGeom prst="line">
            <a:avLst/>
          </a:prstGeom>
          <a:noFill/>
          <a:ln w="19050">
            <a:solidFill>
              <a:schemeClr val="tx1"/>
            </a:solidFill>
            <a:prstDash val="sysDot"/>
            <a:round/>
            <a:headEnd/>
            <a:tailEnd type="triangle" w="med" len="med"/>
          </a:ln>
        </p:spPr>
        <p:txBody>
          <a:bodyPr/>
          <a:lstStyle/>
          <a:p>
            <a:endParaRPr lang="it-IT"/>
          </a:p>
        </p:txBody>
      </p:sp>
      <p:sp>
        <p:nvSpPr>
          <p:cNvPr id="61495" name="Arc 71"/>
          <p:cNvSpPr>
            <a:spLocks noChangeAspect="1"/>
          </p:cNvSpPr>
          <p:nvPr/>
        </p:nvSpPr>
        <p:spPr bwMode="auto">
          <a:xfrm flipH="1">
            <a:off x="1403350" y="5440363"/>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p:spPr>
        <p:txBody>
          <a:bodyPr wrap="none" anchor="ctr"/>
          <a:lstStyle/>
          <a:p>
            <a:endParaRPr lang="it-IT"/>
          </a:p>
        </p:txBody>
      </p:sp>
      <p:sp>
        <p:nvSpPr>
          <p:cNvPr id="61496" name="Arc 72"/>
          <p:cNvSpPr>
            <a:spLocks noChangeAspect="1"/>
          </p:cNvSpPr>
          <p:nvPr/>
        </p:nvSpPr>
        <p:spPr bwMode="auto">
          <a:xfrm flipH="1">
            <a:off x="3263900" y="3233738"/>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1497" name="Text Box 73"/>
          <p:cNvSpPr txBox="1">
            <a:spLocks noChangeArrowheads="1"/>
          </p:cNvSpPr>
          <p:nvPr/>
        </p:nvSpPr>
        <p:spPr bwMode="auto">
          <a:xfrm>
            <a:off x="996950" y="5784850"/>
            <a:ext cx="844550" cy="366713"/>
          </a:xfrm>
          <a:prstGeom prst="rect">
            <a:avLst/>
          </a:prstGeom>
          <a:noFill/>
          <a:ln w="9525">
            <a:noFill/>
            <a:miter lim="800000"/>
            <a:headEnd/>
            <a:tailEnd/>
          </a:ln>
        </p:spPr>
        <p:txBody>
          <a:bodyPr wrap="none">
            <a:spAutoFit/>
          </a:bodyPr>
          <a:lstStyle/>
          <a:p>
            <a:pPr algn="ctr"/>
            <a:r>
              <a:rPr lang="it-IT" sz="1800">
                <a:latin typeface="Arial" pitchFamily="34" charset="0"/>
              </a:rPr>
              <a:t>T3, T4</a:t>
            </a:r>
          </a:p>
        </p:txBody>
      </p:sp>
      <p:sp>
        <p:nvSpPr>
          <p:cNvPr id="61498" name="Line 74"/>
          <p:cNvSpPr>
            <a:spLocks noChangeShapeType="1"/>
          </p:cNvSpPr>
          <p:nvPr/>
        </p:nvSpPr>
        <p:spPr bwMode="auto">
          <a:xfrm flipH="1">
            <a:off x="1860550" y="3606800"/>
            <a:ext cx="1054100" cy="0"/>
          </a:xfrm>
          <a:prstGeom prst="line">
            <a:avLst/>
          </a:prstGeom>
          <a:noFill/>
          <a:ln w="19050">
            <a:solidFill>
              <a:schemeClr val="tx1"/>
            </a:solidFill>
            <a:prstDash val="sysDot"/>
            <a:round/>
            <a:headEnd/>
            <a:tailEnd type="triangle" w="med" len="med"/>
          </a:ln>
        </p:spPr>
        <p:txBody>
          <a:bodyPr/>
          <a:lstStyle/>
          <a:p>
            <a:endParaRPr lang="it-IT"/>
          </a:p>
        </p:txBody>
      </p:sp>
      <p:sp>
        <p:nvSpPr>
          <p:cNvPr id="61499" name="Text Box 75"/>
          <p:cNvSpPr txBox="1">
            <a:spLocks noChangeArrowheads="1"/>
          </p:cNvSpPr>
          <p:nvPr/>
        </p:nvSpPr>
        <p:spPr bwMode="auto">
          <a:xfrm>
            <a:off x="1920875" y="333851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1500" name="Line 76"/>
          <p:cNvSpPr>
            <a:spLocks noChangeShapeType="1"/>
          </p:cNvSpPr>
          <p:nvPr/>
        </p:nvSpPr>
        <p:spPr bwMode="auto">
          <a:xfrm>
            <a:off x="3263900" y="3600450"/>
            <a:ext cx="0" cy="304800"/>
          </a:xfrm>
          <a:prstGeom prst="line">
            <a:avLst/>
          </a:prstGeom>
          <a:noFill/>
          <a:ln w="19050">
            <a:solidFill>
              <a:schemeClr val="tx1"/>
            </a:solidFill>
            <a:prstDash val="sysDot"/>
            <a:round/>
            <a:headEnd/>
            <a:tailEnd/>
          </a:ln>
        </p:spPr>
        <p:txBody>
          <a:bodyPr/>
          <a:lstStyle/>
          <a:p>
            <a:endParaRPr lang="it-IT"/>
          </a:p>
        </p:txBody>
      </p:sp>
      <p:sp>
        <p:nvSpPr>
          <p:cNvPr id="61501" name="Line 77"/>
          <p:cNvSpPr>
            <a:spLocks noChangeShapeType="1"/>
          </p:cNvSpPr>
          <p:nvPr/>
        </p:nvSpPr>
        <p:spPr bwMode="auto">
          <a:xfrm>
            <a:off x="3638550" y="3238500"/>
            <a:ext cx="2203450" cy="0"/>
          </a:xfrm>
          <a:prstGeom prst="line">
            <a:avLst/>
          </a:prstGeom>
          <a:noFill/>
          <a:ln w="19050">
            <a:solidFill>
              <a:schemeClr val="tx1"/>
            </a:solidFill>
            <a:prstDash val="sysDot"/>
            <a:round/>
            <a:headEnd/>
            <a:tailEnd/>
          </a:ln>
        </p:spPr>
        <p:txBody>
          <a:bodyPr/>
          <a:lstStyle/>
          <a:p>
            <a:endParaRPr lang="it-IT"/>
          </a:p>
        </p:txBody>
      </p:sp>
      <p:sp>
        <p:nvSpPr>
          <p:cNvPr id="61502" name="Text Box 78"/>
          <p:cNvSpPr txBox="1">
            <a:spLocks noChangeArrowheads="1"/>
          </p:cNvSpPr>
          <p:nvPr/>
        </p:nvSpPr>
        <p:spPr bwMode="auto">
          <a:xfrm>
            <a:off x="3559175" y="316706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1503" name="Line 79"/>
          <p:cNvSpPr>
            <a:spLocks noChangeShapeType="1"/>
          </p:cNvSpPr>
          <p:nvPr/>
        </p:nvSpPr>
        <p:spPr bwMode="auto">
          <a:xfrm flipV="1">
            <a:off x="5829300" y="3019425"/>
            <a:ext cx="1162050" cy="219075"/>
          </a:xfrm>
          <a:prstGeom prst="line">
            <a:avLst/>
          </a:prstGeom>
          <a:noFill/>
          <a:ln w="19050">
            <a:solidFill>
              <a:schemeClr val="tx1"/>
            </a:solidFill>
            <a:prstDash val="sysDot"/>
            <a:round/>
            <a:headEnd/>
            <a:tailEnd type="triangle" w="med" len="med"/>
          </a:ln>
        </p:spPr>
        <p:txBody>
          <a:bodyPr/>
          <a:lstStyle/>
          <a:p>
            <a:endParaRPr lang="it-IT"/>
          </a:p>
        </p:txBody>
      </p:sp>
      <p:sp>
        <p:nvSpPr>
          <p:cNvPr id="61504" name="Text Box 80"/>
          <p:cNvSpPr txBox="1">
            <a:spLocks noChangeArrowheads="1"/>
          </p:cNvSpPr>
          <p:nvPr/>
        </p:nvSpPr>
        <p:spPr bwMode="auto">
          <a:xfrm>
            <a:off x="3424238" y="3700463"/>
            <a:ext cx="1530350" cy="366712"/>
          </a:xfrm>
          <a:prstGeom prst="rect">
            <a:avLst/>
          </a:prstGeom>
          <a:noFill/>
          <a:ln w="9525">
            <a:noFill/>
            <a:miter lim="800000"/>
            <a:headEnd/>
            <a:tailEnd/>
          </a:ln>
        </p:spPr>
        <p:txBody>
          <a:bodyPr wrap="none">
            <a:spAutoFit/>
          </a:bodyPr>
          <a:lstStyle/>
          <a:p>
            <a:r>
              <a:rPr lang="it-IT" sz="1800">
                <a:latin typeface="Arial" pitchFamily="34" charset="0"/>
              </a:rPr>
              <a:t>Dealogenase</a:t>
            </a:r>
          </a:p>
        </p:txBody>
      </p:sp>
      <p:sp>
        <p:nvSpPr>
          <p:cNvPr id="61505" name="Text Box 81"/>
          <p:cNvSpPr txBox="1">
            <a:spLocks noChangeArrowheads="1"/>
          </p:cNvSpPr>
          <p:nvPr/>
        </p:nvSpPr>
        <p:spPr bwMode="auto">
          <a:xfrm>
            <a:off x="736600" y="6261100"/>
            <a:ext cx="1403350" cy="366713"/>
          </a:xfrm>
          <a:prstGeom prst="rect">
            <a:avLst/>
          </a:prstGeom>
          <a:noFill/>
          <a:ln w="9525">
            <a:noFill/>
            <a:miter lim="800000"/>
            <a:headEnd/>
            <a:tailEnd/>
          </a:ln>
        </p:spPr>
        <p:txBody>
          <a:bodyPr wrap="none">
            <a:spAutoFit/>
          </a:bodyPr>
          <a:lstStyle/>
          <a:p>
            <a:pPr algn="ctr"/>
            <a:r>
              <a:rPr lang="it-IT" sz="1800">
                <a:latin typeface="Arial" pitchFamily="34" charset="0"/>
              </a:rPr>
              <a:t>Baso-lateral</a:t>
            </a:r>
          </a:p>
        </p:txBody>
      </p:sp>
      <p:sp>
        <p:nvSpPr>
          <p:cNvPr id="61506" name="Text Box 82"/>
          <p:cNvSpPr txBox="1">
            <a:spLocks noChangeArrowheads="1"/>
          </p:cNvSpPr>
          <p:nvPr/>
        </p:nvSpPr>
        <p:spPr bwMode="auto">
          <a:xfrm>
            <a:off x="7124700" y="6262688"/>
            <a:ext cx="704850" cy="366712"/>
          </a:xfrm>
          <a:prstGeom prst="rect">
            <a:avLst/>
          </a:prstGeom>
          <a:noFill/>
          <a:ln w="9525">
            <a:noFill/>
            <a:miter lim="800000"/>
            <a:headEnd/>
            <a:tailEnd/>
          </a:ln>
        </p:spPr>
        <p:txBody>
          <a:bodyPr wrap="none">
            <a:spAutoFit/>
          </a:bodyPr>
          <a:lstStyle/>
          <a:p>
            <a:pPr algn="ctr"/>
            <a:r>
              <a:rPr lang="it-IT" sz="1800">
                <a:latin typeface="Arial" pitchFamily="34" charset="0"/>
              </a:rPr>
              <a:t>Apex</a:t>
            </a:r>
          </a:p>
        </p:txBody>
      </p:sp>
      <p:sp>
        <p:nvSpPr>
          <p:cNvPr id="61507" name="Text Box 83"/>
          <p:cNvSpPr txBox="1">
            <a:spLocks noChangeArrowheads="1"/>
          </p:cNvSpPr>
          <p:nvPr/>
        </p:nvSpPr>
        <p:spPr bwMode="auto">
          <a:xfrm>
            <a:off x="7721600" y="1128713"/>
            <a:ext cx="882650" cy="366712"/>
          </a:xfrm>
          <a:prstGeom prst="rect">
            <a:avLst/>
          </a:prstGeom>
          <a:noFill/>
          <a:ln w="9525">
            <a:noFill/>
            <a:miter lim="800000"/>
            <a:headEnd/>
            <a:tailEnd/>
          </a:ln>
        </p:spPr>
        <p:txBody>
          <a:bodyPr wrap="none">
            <a:spAutoFit/>
          </a:bodyPr>
          <a:lstStyle/>
          <a:p>
            <a:pPr algn="ctr"/>
            <a:r>
              <a:rPr lang="it-IT" sz="1800">
                <a:latin typeface="Arial" pitchFamily="34" charset="0"/>
              </a:rPr>
              <a:t>Colloid</a:t>
            </a:r>
          </a:p>
        </p:txBody>
      </p:sp>
      <p:sp>
        <p:nvSpPr>
          <p:cNvPr id="61508" name="Rectangle 85"/>
          <p:cNvSpPr>
            <a:spLocks noChangeArrowheads="1"/>
          </p:cNvSpPr>
          <p:nvPr/>
        </p:nvSpPr>
        <p:spPr bwMode="auto">
          <a:xfrm>
            <a:off x="6564313" y="2306638"/>
            <a:ext cx="741362"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DUOX</a:t>
            </a:r>
          </a:p>
        </p:txBody>
      </p:sp>
      <p:sp>
        <p:nvSpPr>
          <p:cNvPr id="61509" name="Line 86"/>
          <p:cNvSpPr>
            <a:spLocks noChangeShapeType="1"/>
          </p:cNvSpPr>
          <p:nvPr/>
        </p:nvSpPr>
        <p:spPr bwMode="auto">
          <a:xfrm rot="19436044" flipV="1">
            <a:off x="5719763" y="2906713"/>
            <a:ext cx="908050" cy="50800"/>
          </a:xfrm>
          <a:prstGeom prst="line">
            <a:avLst/>
          </a:prstGeom>
          <a:noFill/>
          <a:ln w="19050">
            <a:solidFill>
              <a:schemeClr val="tx1"/>
            </a:solidFill>
            <a:prstDash val="sysDot"/>
            <a:round/>
            <a:headEnd/>
            <a:tailEnd type="triangle" w="med" len="med"/>
          </a:ln>
        </p:spPr>
        <p:txBody>
          <a:bodyPr/>
          <a:lstStyle/>
          <a:p>
            <a:endParaRPr lang="it-IT"/>
          </a:p>
        </p:txBody>
      </p:sp>
      <p:sp>
        <p:nvSpPr>
          <p:cNvPr id="61510" name="Text Box 87"/>
          <p:cNvSpPr txBox="1">
            <a:spLocks noChangeArrowheads="1"/>
          </p:cNvSpPr>
          <p:nvPr/>
        </p:nvSpPr>
        <p:spPr bwMode="auto">
          <a:xfrm>
            <a:off x="7197725" y="2176463"/>
            <a:ext cx="758825" cy="366712"/>
          </a:xfrm>
          <a:prstGeom prst="rect">
            <a:avLst/>
          </a:prstGeom>
          <a:noFill/>
          <a:ln w="9525">
            <a:noFill/>
            <a:miter lim="800000"/>
            <a:headEnd/>
            <a:tailEnd/>
          </a:ln>
        </p:spPr>
        <p:txBody>
          <a:bodyPr wrap="none">
            <a:spAutoFit/>
          </a:bodyPr>
          <a:lstStyle/>
          <a:p>
            <a:r>
              <a:rPr lang="it-IT" sz="1800">
                <a:latin typeface="Arial" pitchFamily="34" charset="0"/>
              </a:rPr>
              <a:t> H</a:t>
            </a:r>
            <a:r>
              <a:rPr lang="it-IT" sz="1800" baseline="-25000">
                <a:latin typeface="Arial" pitchFamily="34" charset="0"/>
              </a:rPr>
              <a:t>2</a:t>
            </a:r>
            <a:r>
              <a:rPr lang="it-IT" sz="1800">
                <a:latin typeface="Arial" pitchFamily="34" charset="0"/>
              </a:rPr>
              <a:t>O</a:t>
            </a:r>
            <a:r>
              <a:rPr lang="it-IT" sz="1800" baseline="-25000">
                <a:latin typeface="Arial" pitchFamily="34" charset="0"/>
              </a:rPr>
              <a:t>2</a:t>
            </a:r>
          </a:p>
        </p:txBody>
      </p:sp>
      <p:sp>
        <p:nvSpPr>
          <p:cNvPr id="61511" name="Arc 88"/>
          <p:cNvSpPr>
            <a:spLocks noChangeAspect="1"/>
          </p:cNvSpPr>
          <p:nvPr/>
        </p:nvSpPr>
        <p:spPr bwMode="auto">
          <a:xfrm>
            <a:off x="7642225" y="2484438"/>
            <a:ext cx="103188" cy="1158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1512" name="AutoShape 89"/>
          <p:cNvSpPr>
            <a:spLocks/>
          </p:cNvSpPr>
          <p:nvPr/>
        </p:nvSpPr>
        <p:spPr bwMode="auto">
          <a:xfrm>
            <a:off x="1952625" y="4349750"/>
            <a:ext cx="152400" cy="558800"/>
          </a:xfrm>
          <a:prstGeom prst="leftBrace">
            <a:avLst>
              <a:gd name="adj1" fmla="val 30556"/>
              <a:gd name="adj2" fmla="val 50000"/>
            </a:avLst>
          </a:prstGeom>
          <a:noFill/>
          <a:ln w="9525">
            <a:solidFill>
              <a:schemeClr val="tx1"/>
            </a:solidFill>
            <a:round/>
            <a:headEnd/>
            <a:tailEnd/>
          </a:ln>
        </p:spPr>
        <p:txBody>
          <a:bodyPr wrap="none" anchor="ctr"/>
          <a:lstStyle/>
          <a:p>
            <a:endParaRPr lang="it-IT"/>
          </a:p>
        </p:txBody>
      </p:sp>
      <p:sp>
        <p:nvSpPr>
          <p:cNvPr id="90" name="Rectangle 2"/>
          <p:cNvSpPr txBox="1">
            <a:spLocks noChangeArrowheads="1"/>
          </p:cNvSpPr>
          <p:nvPr/>
        </p:nvSpPr>
        <p:spPr>
          <a:xfrm>
            <a:off x="685800" y="117475"/>
            <a:ext cx="7772400" cy="1143000"/>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rPr>
              <a:t>Molecular events involved in thyroid hormone dyshormonogenesis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rc 2"/>
          <p:cNvSpPr>
            <a:spLocks noChangeAspect="1"/>
          </p:cNvSpPr>
          <p:nvPr/>
        </p:nvSpPr>
        <p:spPr bwMode="auto">
          <a:xfrm flipH="1">
            <a:off x="7607300" y="2514600"/>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2466" name="Arc 3"/>
          <p:cNvSpPr>
            <a:spLocks noChangeAspect="1"/>
          </p:cNvSpPr>
          <p:nvPr/>
        </p:nvSpPr>
        <p:spPr bwMode="auto">
          <a:xfrm flipH="1" flipV="1">
            <a:off x="7607300" y="2886075"/>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triangle" w="med" len="med"/>
            <a:tailEnd/>
          </a:ln>
        </p:spPr>
        <p:txBody>
          <a:bodyPr wrap="none" anchor="ctr"/>
          <a:lstStyle/>
          <a:p>
            <a:endParaRPr lang="it-IT"/>
          </a:p>
        </p:txBody>
      </p:sp>
      <p:sp>
        <p:nvSpPr>
          <p:cNvPr id="62467" name="Freeform 4"/>
          <p:cNvSpPr>
            <a:spLocks noChangeAspect="1"/>
          </p:cNvSpPr>
          <p:nvPr/>
        </p:nvSpPr>
        <p:spPr bwMode="auto">
          <a:xfrm>
            <a:off x="1458913" y="1276350"/>
            <a:ext cx="6172200" cy="4514850"/>
          </a:xfrm>
          <a:custGeom>
            <a:avLst/>
            <a:gdLst>
              <a:gd name="T0" fmla="*/ 2147483647 w 4321"/>
              <a:gd name="T1" fmla="*/ 2147483647 h 3191"/>
              <a:gd name="T2" fmla="*/ 2147483647 w 4321"/>
              <a:gd name="T3" fmla="*/ 2147483647 h 3191"/>
              <a:gd name="T4" fmla="*/ 2147483647 w 4321"/>
              <a:gd name="T5" fmla="*/ 2147483647 h 3191"/>
              <a:gd name="T6" fmla="*/ 2147483647 w 4321"/>
              <a:gd name="T7" fmla="*/ 2147483647 h 3191"/>
              <a:gd name="T8" fmla="*/ 2147483647 w 4321"/>
              <a:gd name="T9" fmla="*/ 2147483647 h 3191"/>
              <a:gd name="T10" fmla="*/ 2147483647 w 4321"/>
              <a:gd name="T11" fmla="*/ 2147483647 h 3191"/>
              <a:gd name="T12" fmla="*/ 2147483647 w 4321"/>
              <a:gd name="T13" fmla="*/ 2147483647 h 3191"/>
              <a:gd name="T14" fmla="*/ 2147483647 w 4321"/>
              <a:gd name="T15" fmla="*/ 2147483647 h 3191"/>
              <a:gd name="T16" fmla="*/ 2147483647 w 4321"/>
              <a:gd name="T17" fmla="*/ 2147483647 h 3191"/>
              <a:gd name="T18" fmla="*/ 2147483647 w 4321"/>
              <a:gd name="T19" fmla="*/ 2147483647 h 3191"/>
              <a:gd name="T20" fmla="*/ 2147483647 w 4321"/>
              <a:gd name="T21" fmla="*/ 2147483647 h 3191"/>
              <a:gd name="T22" fmla="*/ 2147483647 w 4321"/>
              <a:gd name="T23" fmla="*/ 2147483647 h 3191"/>
              <a:gd name="T24" fmla="*/ 2147483647 w 4321"/>
              <a:gd name="T25" fmla="*/ 2147483647 h 3191"/>
              <a:gd name="T26" fmla="*/ 2147483647 w 4321"/>
              <a:gd name="T27" fmla="*/ 2147483647 h 3191"/>
              <a:gd name="T28" fmla="*/ 2147483647 w 4321"/>
              <a:gd name="T29" fmla="*/ 2147483647 h 3191"/>
              <a:gd name="T30" fmla="*/ 2147483647 w 4321"/>
              <a:gd name="T31" fmla="*/ 2147483647 h 3191"/>
              <a:gd name="T32" fmla="*/ 2147483647 w 4321"/>
              <a:gd name="T33" fmla="*/ 2147483647 h 3191"/>
              <a:gd name="T34" fmla="*/ 2147483647 w 4321"/>
              <a:gd name="T35" fmla="*/ 2147483647 h 3191"/>
              <a:gd name="T36" fmla="*/ 2147483647 w 4321"/>
              <a:gd name="T37" fmla="*/ 2147483647 h 3191"/>
              <a:gd name="T38" fmla="*/ 2147483647 w 4321"/>
              <a:gd name="T39" fmla="*/ 2147483647 h 3191"/>
              <a:gd name="T40" fmla="*/ 2147483647 w 4321"/>
              <a:gd name="T41" fmla="*/ 2147483647 h 3191"/>
              <a:gd name="T42" fmla="*/ 2147483647 w 4321"/>
              <a:gd name="T43" fmla="*/ 2147483647 h 3191"/>
              <a:gd name="T44" fmla="*/ 2147483647 w 4321"/>
              <a:gd name="T45" fmla="*/ 2147483647 h 3191"/>
              <a:gd name="T46" fmla="*/ 2147483647 w 4321"/>
              <a:gd name="T47" fmla="*/ 2147483647 h 3191"/>
              <a:gd name="T48" fmla="*/ 2147483647 w 4321"/>
              <a:gd name="T49" fmla="*/ 2147483647 h 3191"/>
              <a:gd name="T50" fmla="*/ 2147483647 w 4321"/>
              <a:gd name="T51" fmla="*/ 2147483647 h 3191"/>
              <a:gd name="T52" fmla="*/ 2147483647 w 4321"/>
              <a:gd name="T53" fmla="*/ 2147483647 h 3191"/>
              <a:gd name="T54" fmla="*/ 2147483647 w 4321"/>
              <a:gd name="T55" fmla="*/ 2147483647 h 3191"/>
              <a:gd name="T56" fmla="*/ 2147483647 w 4321"/>
              <a:gd name="T57" fmla="*/ 2147483647 h 3191"/>
              <a:gd name="T58" fmla="*/ 2147483647 w 4321"/>
              <a:gd name="T59" fmla="*/ 2147483647 h 3191"/>
              <a:gd name="T60" fmla="*/ 2147483647 w 4321"/>
              <a:gd name="T61" fmla="*/ 2147483647 h 3191"/>
              <a:gd name="T62" fmla="*/ 2147483647 w 4321"/>
              <a:gd name="T63" fmla="*/ 2147483647 h 3191"/>
              <a:gd name="T64" fmla="*/ 2147483647 w 4321"/>
              <a:gd name="T65" fmla="*/ 2147483647 h 3191"/>
              <a:gd name="T66" fmla="*/ 0 w 4321"/>
              <a:gd name="T67" fmla="*/ 2147483647 h 3191"/>
              <a:gd name="T68" fmla="*/ 2147483647 w 4321"/>
              <a:gd name="T69" fmla="*/ 2147483647 h 3191"/>
              <a:gd name="T70" fmla="*/ 2147483647 w 4321"/>
              <a:gd name="T71" fmla="*/ 2147483647 h 3191"/>
              <a:gd name="T72" fmla="*/ 2147483647 w 4321"/>
              <a:gd name="T73" fmla="*/ 2147483647 h 3191"/>
              <a:gd name="T74" fmla="*/ 2147483647 w 4321"/>
              <a:gd name="T75" fmla="*/ 2147483647 h 3191"/>
              <a:gd name="T76" fmla="*/ 2147483647 w 4321"/>
              <a:gd name="T77" fmla="*/ 2147483647 h 3191"/>
              <a:gd name="T78" fmla="*/ 2147483647 w 4321"/>
              <a:gd name="T79" fmla="*/ 2147483647 h 3191"/>
              <a:gd name="T80" fmla="*/ 2147483647 w 4321"/>
              <a:gd name="T81" fmla="*/ 0 h 3191"/>
              <a:gd name="T82" fmla="*/ 2147483647 w 4321"/>
              <a:gd name="T83" fmla="*/ 2147483647 h 3191"/>
              <a:gd name="T84" fmla="*/ 2147483647 w 4321"/>
              <a:gd name="T85" fmla="*/ 2147483647 h 3191"/>
              <a:gd name="T86" fmla="*/ 2147483647 w 4321"/>
              <a:gd name="T87" fmla="*/ 2147483647 h 3191"/>
              <a:gd name="T88" fmla="*/ 2147483647 w 4321"/>
              <a:gd name="T89" fmla="*/ 2147483647 h 3191"/>
              <a:gd name="T90" fmla="*/ 2147483647 w 4321"/>
              <a:gd name="T91" fmla="*/ 2147483647 h 3191"/>
              <a:gd name="T92" fmla="*/ 2147483647 w 4321"/>
              <a:gd name="T93" fmla="*/ 2147483647 h 3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21"/>
              <a:gd name="T142" fmla="*/ 0 h 3191"/>
              <a:gd name="T143" fmla="*/ 4321 w 4321"/>
              <a:gd name="T144" fmla="*/ 3191 h 3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21" h="3191">
                <a:moveTo>
                  <a:pt x="3732" y="396"/>
                </a:moveTo>
                <a:cubicBezTo>
                  <a:pt x="3808" y="400"/>
                  <a:pt x="3884" y="399"/>
                  <a:pt x="3960" y="408"/>
                </a:cubicBezTo>
                <a:cubicBezTo>
                  <a:pt x="3976" y="410"/>
                  <a:pt x="4147" y="465"/>
                  <a:pt x="4152" y="468"/>
                </a:cubicBezTo>
                <a:cubicBezTo>
                  <a:pt x="4235" y="523"/>
                  <a:pt x="4197" y="507"/>
                  <a:pt x="4260" y="528"/>
                </a:cubicBezTo>
                <a:cubicBezTo>
                  <a:pt x="4271" y="561"/>
                  <a:pt x="4291" y="601"/>
                  <a:pt x="4260" y="636"/>
                </a:cubicBezTo>
                <a:cubicBezTo>
                  <a:pt x="4231" y="669"/>
                  <a:pt x="4059" y="680"/>
                  <a:pt x="4032" y="684"/>
                </a:cubicBezTo>
                <a:cubicBezTo>
                  <a:pt x="3948" y="695"/>
                  <a:pt x="3851" y="721"/>
                  <a:pt x="3780" y="768"/>
                </a:cubicBezTo>
                <a:cubicBezTo>
                  <a:pt x="3784" y="788"/>
                  <a:pt x="3782" y="810"/>
                  <a:pt x="3792" y="828"/>
                </a:cubicBezTo>
                <a:cubicBezTo>
                  <a:pt x="3800" y="841"/>
                  <a:pt x="3848" y="863"/>
                  <a:pt x="3864" y="864"/>
                </a:cubicBezTo>
                <a:cubicBezTo>
                  <a:pt x="3964" y="871"/>
                  <a:pt x="4064" y="872"/>
                  <a:pt x="4164" y="876"/>
                </a:cubicBezTo>
                <a:cubicBezTo>
                  <a:pt x="4208" y="891"/>
                  <a:pt x="4245" y="898"/>
                  <a:pt x="4284" y="924"/>
                </a:cubicBezTo>
                <a:cubicBezTo>
                  <a:pt x="4292" y="948"/>
                  <a:pt x="4300" y="972"/>
                  <a:pt x="4308" y="996"/>
                </a:cubicBezTo>
                <a:cubicBezTo>
                  <a:pt x="4321" y="1035"/>
                  <a:pt x="4251" y="1066"/>
                  <a:pt x="4224" y="1068"/>
                </a:cubicBezTo>
                <a:cubicBezTo>
                  <a:pt x="4108" y="1075"/>
                  <a:pt x="3992" y="1076"/>
                  <a:pt x="3876" y="1080"/>
                </a:cubicBezTo>
                <a:cubicBezTo>
                  <a:pt x="3864" y="1084"/>
                  <a:pt x="3849" y="1083"/>
                  <a:pt x="3840" y="1092"/>
                </a:cubicBezTo>
                <a:cubicBezTo>
                  <a:pt x="3805" y="1127"/>
                  <a:pt x="3842" y="1176"/>
                  <a:pt x="3876" y="1188"/>
                </a:cubicBezTo>
                <a:cubicBezTo>
                  <a:pt x="3943" y="1212"/>
                  <a:pt x="3999" y="1215"/>
                  <a:pt x="4068" y="1224"/>
                </a:cubicBezTo>
                <a:cubicBezTo>
                  <a:pt x="4123" y="1242"/>
                  <a:pt x="4181" y="1254"/>
                  <a:pt x="4236" y="1272"/>
                </a:cubicBezTo>
                <a:cubicBezTo>
                  <a:pt x="4240" y="1278"/>
                  <a:pt x="4279" y="1330"/>
                  <a:pt x="4272" y="1344"/>
                </a:cubicBezTo>
                <a:cubicBezTo>
                  <a:pt x="4266" y="1355"/>
                  <a:pt x="4248" y="1352"/>
                  <a:pt x="4236" y="1356"/>
                </a:cubicBezTo>
                <a:cubicBezTo>
                  <a:pt x="4164" y="1428"/>
                  <a:pt x="4222" y="1386"/>
                  <a:pt x="4056" y="1404"/>
                </a:cubicBezTo>
                <a:cubicBezTo>
                  <a:pt x="3987" y="1412"/>
                  <a:pt x="3922" y="1425"/>
                  <a:pt x="3864" y="1464"/>
                </a:cubicBezTo>
                <a:cubicBezTo>
                  <a:pt x="3835" y="1550"/>
                  <a:pt x="3886" y="1537"/>
                  <a:pt x="3960" y="1548"/>
                </a:cubicBezTo>
                <a:cubicBezTo>
                  <a:pt x="4003" y="1562"/>
                  <a:pt x="4112" y="1586"/>
                  <a:pt x="4152" y="1608"/>
                </a:cubicBezTo>
                <a:cubicBezTo>
                  <a:pt x="4177" y="1622"/>
                  <a:pt x="4224" y="1656"/>
                  <a:pt x="4224" y="1656"/>
                </a:cubicBezTo>
                <a:cubicBezTo>
                  <a:pt x="4263" y="1715"/>
                  <a:pt x="4259" y="1737"/>
                  <a:pt x="4200" y="1776"/>
                </a:cubicBezTo>
                <a:cubicBezTo>
                  <a:pt x="4172" y="1772"/>
                  <a:pt x="4144" y="1770"/>
                  <a:pt x="4116" y="1764"/>
                </a:cubicBezTo>
                <a:cubicBezTo>
                  <a:pt x="4091" y="1758"/>
                  <a:pt x="4044" y="1740"/>
                  <a:pt x="4044" y="1740"/>
                </a:cubicBezTo>
                <a:cubicBezTo>
                  <a:pt x="3972" y="1748"/>
                  <a:pt x="3908" y="1753"/>
                  <a:pt x="3840" y="1776"/>
                </a:cubicBezTo>
                <a:cubicBezTo>
                  <a:pt x="3832" y="1788"/>
                  <a:pt x="3807" y="1801"/>
                  <a:pt x="3816" y="1812"/>
                </a:cubicBezTo>
                <a:cubicBezTo>
                  <a:pt x="3832" y="1832"/>
                  <a:pt x="3864" y="1828"/>
                  <a:pt x="3888" y="1836"/>
                </a:cubicBezTo>
                <a:cubicBezTo>
                  <a:pt x="4005" y="1875"/>
                  <a:pt x="4090" y="1876"/>
                  <a:pt x="4224" y="1884"/>
                </a:cubicBezTo>
                <a:cubicBezTo>
                  <a:pt x="4236" y="1888"/>
                  <a:pt x="4257" y="1884"/>
                  <a:pt x="4260" y="1896"/>
                </a:cubicBezTo>
                <a:cubicBezTo>
                  <a:pt x="4278" y="1959"/>
                  <a:pt x="4227" y="1999"/>
                  <a:pt x="4176" y="2016"/>
                </a:cubicBezTo>
                <a:cubicBezTo>
                  <a:pt x="4071" y="2051"/>
                  <a:pt x="3959" y="2049"/>
                  <a:pt x="3852" y="2076"/>
                </a:cubicBezTo>
                <a:cubicBezTo>
                  <a:pt x="3860" y="2088"/>
                  <a:pt x="3864" y="2104"/>
                  <a:pt x="3876" y="2112"/>
                </a:cubicBezTo>
                <a:cubicBezTo>
                  <a:pt x="3929" y="2145"/>
                  <a:pt x="4042" y="2163"/>
                  <a:pt x="4104" y="2172"/>
                </a:cubicBezTo>
                <a:cubicBezTo>
                  <a:pt x="4128" y="2180"/>
                  <a:pt x="4152" y="2188"/>
                  <a:pt x="4176" y="2196"/>
                </a:cubicBezTo>
                <a:cubicBezTo>
                  <a:pt x="4188" y="2200"/>
                  <a:pt x="4212" y="2208"/>
                  <a:pt x="4212" y="2208"/>
                </a:cubicBezTo>
                <a:cubicBezTo>
                  <a:pt x="4220" y="2232"/>
                  <a:pt x="4244" y="2256"/>
                  <a:pt x="4236" y="2280"/>
                </a:cubicBezTo>
                <a:cubicBezTo>
                  <a:pt x="4194" y="2405"/>
                  <a:pt x="3891" y="2339"/>
                  <a:pt x="3852" y="2340"/>
                </a:cubicBezTo>
                <a:cubicBezTo>
                  <a:pt x="3844" y="2352"/>
                  <a:pt x="3830" y="2362"/>
                  <a:pt x="3828" y="2376"/>
                </a:cubicBezTo>
                <a:cubicBezTo>
                  <a:pt x="3826" y="2392"/>
                  <a:pt x="3830" y="2411"/>
                  <a:pt x="3840" y="2424"/>
                </a:cubicBezTo>
                <a:cubicBezTo>
                  <a:pt x="3848" y="2434"/>
                  <a:pt x="3864" y="2433"/>
                  <a:pt x="3876" y="2436"/>
                </a:cubicBezTo>
                <a:cubicBezTo>
                  <a:pt x="3927" y="2451"/>
                  <a:pt x="3980" y="2460"/>
                  <a:pt x="4032" y="2472"/>
                </a:cubicBezTo>
                <a:cubicBezTo>
                  <a:pt x="4052" y="2476"/>
                  <a:pt x="4072" y="2479"/>
                  <a:pt x="4092" y="2484"/>
                </a:cubicBezTo>
                <a:cubicBezTo>
                  <a:pt x="4116" y="2491"/>
                  <a:pt x="4164" y="2508"/>
                  <a:pt x="4164" y="2508"/>
                </a:cubicBezTo>
                <a:cubicBezTo>
                  <a:pt x="4196" y="2604"/>
                  <a:pt x="4148" y="2492"/>
                  <a:pt x="4212" y="2556"/>
                </a:cubicBezTo>
                <a:cubicBezTo>
                  <a:pt x="4221" y="2565"/>
                  <a:pt x="4218" y="2581"/>
                  <a:pt x="4224" y="2592"/>
                </a:cubicBezTo>
                <a:cubicBezTo>
                  <a:pt x="4230" y="2605"/>
                  <a:pt x="4240" y="2616"/>
                  <a:pt x="4248" y="2628"/>
                </a:cubicBezTo>
                <a:cubicBezTo>
                  <a:pt x="4084" y="2683"/>
                  <a:pt x="3922" y="2659"/>
                  <a:pt x="3744" y="2664"/>
                </a:cubicBezTo>
                <a:cubicBezTo>
                  <a:pt x="3613" y="2708"/>
                  <a:pt x="3812" y="2638"/>
                  <a:pt x="3672" y="2700"/>
                </a:cubicBezTo>
                <a:cubicBezTo>
                  <a:pt x="3627" y="2720"/>
                  <a:pt x="3575" y="2732"/>
                  <a:pt x="3528" y="2748"/>
                </a:cubicBezTo>
                <a:cubicBezTo>
                  <a:pt x="3443" y="2776"/>
                  <a:pt x="3353" y="2820"/>
                  <a:pt x="3264" y="2832"/>
                </a:cubicBezTo>
                <a:cubicBezTo>
                  <a:pt x="3220" y="2838"/>
                  <a:pt x="3176" y="2840"/>
                  <a:pt x="3132" y="2844"/>
                </a:cubicBezTo>
                <a:cubicBezTo>
                  <a:pt x="3001" y="2870"/>
                  <a:pt x="2875" y="2910"/>
                  <a:pt x="2748" y="2952"/>
                </a:cubicBezTo>
                <a:cubicBezTo>
                  <a:pt x="2703" y="2967"/>
                  <a:pt x="2656" y="3012"/>
                  <a:pt x="2604" y="3012"/>
                </a:cubicBezTo>
                <a:cubicBezTo>
                  <a:pt x="2148" y="3016"/>
                  <a:pt x="1692" y="3020"/>
                  <a:pt x="1236" y="3024"/>
                </a:cubicBezTo>
                <a:cubicBezTo>
                  <a:pt x="1170" y="3035"/>
                  <a:pt x="1128" y="3048"/>
                  <a:pt x="1068" y="3072"/>
                </a:cubicBezTo>
                <a:cubicBezTo>
                  <a:pt x="1045" y="3081"/>
                  <a:pt x="996" y="3096"/>
                  <a:pt x="996" y="3096"/>
                </a:cubicBezTo>
                <a:cubicBezTo>
                  <a:pt x="932" y="3191"/>
                  <a:pt x="842" y="3139"/>
                  <a:pt x="720" y="3132"/>
                </a:cubicBezTo>
                <a:cubicBezTo>
                  <a:pt x="724" y="3092"/>
                  <a:pt x="743" y="3051"/>
                  <a:pt x="732" y="3012"/>
                </a:cubicBezTo>
                <a:cubicBezTo>
                  <a:pt x="728" y="2996"/>
                  <a:pt x="700" y="3002"/>
                  <a:pt x="684" y="3000"/>
                </a:cubicBezTo>
                <a:cubicBezTo>
                  <a:pt x="568" y="2988"/>
                  <a:pt x="452" y="2985"/>
                  <a:pt x="336" y="2976"/>
                </a:cubicBezTo>
                <a:cubicBezTo>
                  <a:pt x="279" y="2962"/>
                  <a:pt x="229" y="2949"/>
                  <a:pt x="180" y="2916"/>
                </a:cubicBezTo>
                <a:cubicBezTo>
                  <a:pt x="148" y="2868"/>
                  <a:pt x="118" y="2807"/>
                  <a:pt x="84" y="2760"/>
                </a:cubicBezTo>
                <a:cubicBezTo>
                  <a:pt x="74" y="2746"/>
                  <a:pt x="58" y="2737"/>
                  <a:pt x="48" y="2724"/>
                </a:cubicBezTo>
                <a:cubicBezTo>
                  <a:pt x="30" y="2701"/>
                  <a:pt x="0" y="2652"/>
                  <a:pt x="0" y="2652"/>
                </a:cubicBezTo>
                <a:cubicBezTo>
                  <a:pt x="4" y="2124"/>
                  <a:pt x="4" y="1596"/>
                  <a:pt x="12" y="1068"/>
                </a:cubicBezTo>
                <a:cubicBezTo>
                  <a:pt x="14" y="964"/>
                  <a:pt x="20" y="859"/>
                  <a:pt x="36" y="756"/>
                </a:cubicBezTo>
                <a:cubicBezTo>
                  <a:pt x="39" y="739"/>
                  <a:pt x="62" y="733"/>
                  <a:pt x="72" y="720"/>
                </a:cubicBezTo>
                <a:cubicBezTo>
                  <a:pt x="90" y="697"/>
                  <a:pt x="104" y="672"/>
                  <a:pt x="120" y="648"/>
                </a:cubicBezTo>
                <a:cubicBezTo>
                  <a:pt x="188" y="546"/>
                  <a:pt x="232" y="405"/>
                  <a:pt x="336" y="336"/>
                </a:cubicBezTo>
                <a:cubicBezTo>
                  <a:pt x="344" y="324"/>
                  <a:pt x="349" y="309"/>
                  <a:pt x="360" y="300"/>
                </a:cubicBezTo>
                <a:cubicBezTo>
                  <a:pt x="382" y="281"/>
                  <a:pt x="432" y="252"/>
                  <a:pt x="432" y="252"/>
                </a:cubicBezTo>
                <a:cubicBezTo>
                  <a:pt x="461" y="209"/>
                  <a:pt x="484" y="173"/>
                  <a:pt x="528" y="144"/>
                </a:cubicBezTo>
                <a:cubicBezTo>
                  <a:pt x="536" y="132"/>
                  <a:pt x="541" y="117"/>
                  <a:pt x="552" y="108"/>
                </a:cubicBezTo>
                <a:cubicBezTo>
                  <a:pt x="562" y="100"/>
                  <a:pt x="577" y="102"/>
                  <a:pt x="588" y="96"/>
                </a:cubicBezTo>
                <a:cubicBezTo>
                  <a:pt x="601" y="90"/>
                  <a:pt x="611" y="78"/>
                  <a:pt x="624" y="72"/>
                </a:cubicBezTo>
                <a:cubicBezTo>
                  <a:pt x="647" y="62"/>
                  <a:pt x="672" y="56"/>
                  <a:pt x="696" y="48"/>
                </a:cubicBezTo>
                <a:cubicBezTo>
                  <a:pt x="710" y="43"/>
                  <a:pt x="719" y="30"/>
                  <a:pt x="732" y="24"/>
                </a:cubicBezTo>
                <a:cubicBezTo>
                  <a:pt x="755" y="14"/>
                  <a:pt x="804" y="0"/>
                  <a:pt x="804" y="0"/>
                </a:cubicBezTo>
                <a:cubicBezTo>
                  <a:pt x="841" y="25"/>
                  <a:pt x="884" y="54"/>
                  <a:pt x="924" y="72"/>
                </a:cubicBezTo>
                <a:cubicBezTo>
                  <a:pt x="947" y="82"/>
                  <a:pt x="996" y="96"/>
                  <a:pt x="996" y="96"/>
                </a:cubicBezTo>
                <a:cubicBezTo>
                  <a:pt x="1028" y="48"/>
                  <a:pt x="1048" y="38"/>
                  <a:pt x="1104" y="24"/>
                </a:cubicBezTo>
                <a:cubicBezTo>
                  <a:pt x="1294" y="31"/>
                  <a:pt x="1422" y="41"/>
                  <a:pt x="1596" y="60"/>
                </a:cubicBezTo>
                <a:cubicBezTo>
                  <a:pt x="1687" y="83"/>
                  <a:pt x="1780" y="88"/>
                  <a:pt x="1872" y="108"/>
                </a:cubicBezTo>
                <a:cubicBezTo>
                  <a:pt x="1933" y="122"/>
                  <a:pt x="2019" y="139"/>
                  <a:pt x="2076" y="168"/>
                </a:cubicBezTo>
                <a:cubicBezTo>
                  <a:pt x="2124" y="192"/>
                  <a:pt x="2100" y="199"/>
                  <a:pt x="2160" y="204"/>
                </a:cubicBezTo>
                <a:cubicBezTo>
                  <a:pt x="2236" y="211"/>
                  <a:pt x="2312" y="212"/>
                  <a:pt x="2388" y="216"/>
                </a:cubicBezTo>
                <a:cubicBezTo>
                  <a:pt x="2497" y="252"/>
                  <a:pt x="2579" y="296"/>
                  <a:pt x="2676" y="360"/>
                </a:cubicBezTo>
                <a:cubicBezTo>
                  <a:pt x="2687" y="367"/>
                  <a:pt x="2753" y="382"/>
                  <a:pt x="2760" y="384"/>
                </a:cubicBezTo>
                <a:cubicBezTo>
                  <a:pt x="2873" y="416"/>
                  <a:pt x="2991" y="433"/>
                  <a:pt x="3108" y="444"/>
                </a:cubicBezTo>
                <a:cubicBezTo>
                  <a:pt x="3973" y="425"/>
                  <a:pt x="3440" y="469"/>
                  <a:pt x="3732" y="396"/>
                </a:cubicBezTo>
                <a:close/>
              </a:path>
            </a:pathLst>
          </a:custGeom>
          <a:solidFill>
            <a:srgbClr val="FFCCFF"/>
          </a:solidFill>
          <a:ln w="38100">
            <a:solidFill>
              <a:schemeClr val="tx1"/>
            </a:solidFill>
            <a:round/>
            <a:headEnd/>
            <a:tailEnd/>
          </a:ln>
        </p:spPr>
        <p:txBody>
          <a:bodyPr/>
          <a:lstStyle/>
          <a:p>
            <a:endParaRPr lang="it-IT"/>
          </a:p>
        </p:txBody>
      </p:sp>
      <p:sp>
        <p:nvSpPr>
          <p:cNvPr id="62468" name="Line 5"/>
          <p:cNvSpPr>
            <a:spLocks noChangeAspect="1" noChangeShapeType="1"/>
          </p:cNvSpPr>
          <p:nvPr/>
        </p:nvSpPr>
        <p:spPr bwMode="auto">
          <a:xfrm>
            <a:off x="2470150" y="5505450"/>
            <a:ext cx="874713" cy="44450"/>
          </a:xfrm>
          <a:prstGeom prst="line">
            <a:avLst/>
          </a:prstGeom>
          <a:noFill/>
          <a:ln w="38100">
            <a:solidFill>
              <a:schemeClr val="tx1"/>
            </a:solidFill>
            <a:round/>
            <a:headEnd/>
            <a:tailEnd/>
          </a:ln>
        </p:spPr>
        <p:txBody>
          <a:bodyPr/>
          <a:lstStyle/>
          <a:p>
            <a:endParaRPr lang="it-IT"/>
          </a:p>
        </p:txBody>
      </p:sp>
      <p:sp>
        <p:nvSpPr>
          <p:cNvPr id="62469" name="Rectangle 6"/>
          <p:cNvSpPr>
            <a:spLocks noChangeAspect="1" noChangeArrowheads="1"/>
          </p:cNvSpPr>
          <p:nvPr/>
        </p:nvSpPr>
        <p:spPr bwMode="auto">
          <a:xfrm>
            <a:off x="2281238" y="5565775"/>
            <a:ext cx="1063625" cy="231775"/>
          </a:xfrm>
          <a:prstGeom prst="rect">
            <a:avLst/>
          </a:prstGeom>
          <a:solidFill>
            <a:schemeClr val="bg1"/>
          </a:solidFill>
          <a:ln w="9525">
            <a:noFill/>
            <a:miter lim="800000"/>
            <a:headEnd/>
            <a:tailEnd/>
          </a:ln>
        </p:spPr>
        <p:txBody>
          <a:bodyPr wrap="none" anchor="ctr"/>
          <a:lstStyle/>
          <a:p>
            <a:endParaRPr lang="it-IT"/>
          </a:p>
        </p:txBody>
      </p:sp>
      <p:sp>
        <p:nvSpPr>
          <p:cNvPr id="62470" name="Rectangle 7"/>
          <p:cNvSpPr>
            <a:spLocks noChangeAspect="1" noChangeArrowheads="1"/>
          </p:cNvSpPr>
          <p:nvPr/>
        </p:nvSpPr>
        <p:spPr bwMode="auto">
          <a:xfrm>
            <a:off x="2333625" y="5551488"/>
            <a:ext cx="342900" cy="185737"/>
          </a:xfrm>
          <a:prstGeom prst="rect">
            <a:avLst/>
          </a:prstGeom>
          <a:solidFill>
            <a:schemeClr val="bg1"/>
          </a:solidFill>
          <a:ln w="9525">
            <a:noFill/>
            <a:miter lim="800000"/>
            <a:headEnd/>
            <a:tailEnd/>
          </a:ln>
        </p:spPr>
        <p:txBody>
          <a:bodyPr wrap="none" anchor="ctr"/>
          <a:lstStyle/>
          <a:p>
            <a:endParaRPr lang="it-IT"/>
          </a:p>
        </p:txBody>
      </p:sp>
      <p:grpSp>
        <p:nvGrpSpPr>
          <p:cNvPr id="62471" name="Group 8"/>
          <p:cNvGrpSpPr>
            <a:grpSpLocks/>
          </p:cNvGrpSpPr>
          <p:nvPr/>
        </p:nvGrpSpPr>
        <p:grpSpPr bwMode="auto">
          <a:xfrm rot="-589263">
            <a:off x="2781300" y="1533525"/>
            <a:ext cx="2879725" cy="1741488"/>
            <a:chOff x="1596" y="1038"/>
            <a:chExt cx="1814" cy="1097"/>
          </a:xfrm>
        </p:grpSpPr>
        <p:sp>
          <p:nvSpPr>
            <p:cNvPr id="62545" name="Freeform 9"/>
            <p:cNvSpPr>
              <a:spLocks/>
            </p:cNvSpPr>
            <p:nvPr/>
          </p:nvSpPr>
          <p:spPr bwMode="auto">
            <a:xfrm>
              <a:off x="1788" y="1196"/>
              <a:ext cx="715" cy="663"/>
            </a:xfrm>
            <a:custGeom>
              <a:avLst/>
              <a:gdLst>
                <a:gd name="T0" fmla="*/ 84 w 715"/>
                <a:gd name="T1" fmla="*/ 112 h 663"/>
                <a:gd name="T2" fmla="*/ 60 w 715"/>
                <a:gd name="T3" fmla="*/ 184 h 663"/>
                <a:gd name="T4" fmla="*/ 0 w 715"/>
                <a:gd name="T5" fmla="*/ 292 h 663"/>
                <a:gd name="T6" fmla="*/ 84 w 715"/>
                <a:gd name="T7" fmla="*/ 508 h 663"/>
                <a:gd name="T8" fmla="*/ 300 w 715"/>
                <a:gd name="T9" fmla="*/ 652 h 663"/>
                <a:gd name="T10" fmla="*/ 468 w 715"/>
                <a:gd name="T11" fmla="*/ 640 h 663"/>
                <a:gd name="T12" fmla="*/ 516 w 715"/>
                <a:gd name="T13" fmla="*/ 532 h 663"/>
                <a:gd name="T14" fmla="*/ 552 w 715"/>
                <a:gd name="T15" fmla="*/ 520 h 663"/>
                <a:gd name="T16" fmla="*/ 624 w 715"/>
                <a:gd name="T17" fmla="*/ 472 h 663"/>
                <a:gd name="T18" fmla="*/ 648 w 715"/>
                <a:gd name="T19" fmla="*/ 124 h 663"/>
                <a:gd name="T20" fmla="*/ 480 w 715"/>
                <a:gd name="T21" fmla="*/ 112 h 663"/>
                <a:gd name="T22" fmla="*/ 384 w 715"/>
                <a:gd name="T23" fmla="*/ 100 h 663"/>
                <a:gd name="T24" fmla="*/ 84 w 715"/>
                <a:gd name="T25" fmla="*/ 112 h 6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5"/>
                <a:gd name="T40" fmla="*/ 0 h 663"/>
                <a:gd name="T41" fmla="*/ 715 w 715"/>
                <a:gd name="T42" fmla="*/ 663 h 6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5" h="663">
                  <a:moveTo>
                    <a:pt x="84" y="112"/>
                  </a:moveTo>
                  <a:cubicBezTo>
                    <a:pt x="76" y="136"/>
                    <a:pt x="74" y="163"/>
                    <a:pt x="60" y="184"/>
                  </a:cubicBezTo>
                  <a:cubicBezTo>
                    <a:pt x="5" y="267"/>
                    <a:pt x="21" y="229"/>
                    <a:pt x="0" y="292"/>
                  </a:cubicBezTo>
                  <a:cubicBezTo>
                    <a:pt x="10" y="390"/>
                    <a:pt x="1" y="453"/>
                    <a:pt x="84" y="508"/>
                  </a:cubicBezTo>
                  <a:cubicBezTo>
                    <a:pt x="130" y="578"/>
                    <a:pt x="221" y="626"/>
                    <a:pt x="300" y="652"/>
                  </a:cubicBezTo>
                  <a:cubicBezTo>
                    <a:pt x="356" y="648"/>
                    <a:pt x="417" y="663"/>
                    <a:pt x="468" y="640"/>
                  </a:cubicBezTo>
                  <a:cubicBezTo>
                    <a:pt x="504" y="624"/>
                    <a:pt x="485" y="557"/>
                    <a:pt x="516" y="532"/>
                  </a:cubicBezTo>
                  <a:cubicBezTo>
                    <a:pt x="526" y="524"/>
                    <a:pt x="541" y="526"/>
                    <a:pt x="552" y="520"/>
                  </a:cubicBezTo>
                  <a:cubicBezTo>
                    <a:pt x="577" y="506"/>
                    <a:pt x="624" y="472"/>
                    <a:pt x="624" y="472"/>
                  </a:cubicBezTo>
                  <a:cubicBezTo>
                    <a:pt x="688" y="376"/>
                    <a:pt x="715" y="231"/>
                    <a:pt x="648" y="124"/>
                  </a:cubicBezTo>
                  <a:cubicBezTo>
                    <a:pt x="618" y="76"/>
                    <a:pt x="536" y="117"/>
                    <a:pt x="480" y="112"/>
                  </a:cubicBezTo>
                  <a:cubicBezTo>
                    <a:pt x="448" y="109"/>
                    <a:pt x="416" y="104"/>
                    <a:pt x="384" y="100"/>
                  </a:cubicBezTo>
                  <a:cubicBezTo>
                    <a:pt x="298" y="71"/>
                    <a:pt x="84" y="0"/>
                    <a:pt x="84" y="112"/>
                  </a:cubicBezTo>
                  <a:close/>
                </a:path>
              </a:pathLst>
            </a:custGeom>
            <a:solidFill>
              <a:srgbClr val="CC00FF"/>
            </a:solidFill>
            <a:ln w="9525">
              <a:solidFill>
                <a:schemeClr val="tx1"/>
              </a:solidFill>
              <a:round/>
              <a:headEnd/>
              <a:tailEnd/>
            </a:ln>
          </p:spPr>
          <p:txBody>
            <a:bodyPr/>
            <a:lstStyle/>
            <a:p>
              <a:endParaRPr lang="it-IT"/>
            </a:p>
          </p:txBody>
        </p:sp>
        <p:sp>
          <p:nvSpPr>
            <p:cNvPr id="62546" name="Freeform 10"/>
            <p:cNvSpPr>
              <a:spLocks/>
            </p:cNvSpPr>
            <p:nvPr/>
          </p:nvSpPr>
          <p:spPr bwMode="auto">
            <a:xfrm>
              <a:off x="1596" y="1130"/>
              <a:ext cx="283" cy="688"/>
            </a:xfrm>
            <a:custGeom>
              <a:avLst/>
              <a:gdLst>
                <a:gd name="T0" fmla="*/ 156 w 283"/>
                <a:gd name="T1" fmla="*/ 10 h 688"/>
                <a:gd name="T2" fmla="*/ 72 w 283"/>
                <a:gd name="T3" fmla="*/ 106 h 688"/>
                <a:gd name="T4" fmla="*/ 48 w 283"/>
                <a:gd name="T5" fmla="*/ 178 h 688"/>
                <a:gd name="T6" fmla="*/ 24 w 283"/>
                <a:gd name="T7" fmla="*/ 214 h 688"/>
                <a:gd name="T8" fmla="*/ 0 w 283"/>
                <a:gd name="T9" fmla="*/ 286 h 688"/>
                <a:gd name="T10" fmla="*/ 12 w 283"/>
                <a:gd name="T11" fmla="*/ 562 h 688"/>
                <a:gd name="T12" fmla="*/ 108 w 283"/>
                <a:gd name="T13" fmla="*/ 622 h 688"/>
                <a:gd name="T14" fmla="*/ 144 w 283"/>
                <a:gd name="T15" fmla="*/ 634 h 688"/>
                <a:gd name="T16" fmla="*/ 156 w 283"/>
                <a:gd name="T17" fmla="*/ 682 h 688"/>
                <a:gd name="T18" fmla="*/ 204 w 283"/>
                <a:gd name="T19" fmla="*/ 610 h 688"/>
                <a:gd name="T20" fmla="*/ 192 w 283"/>
                <a:gd name="T21" fmla="*/ 562 h 688"/>
                <a:gd name="T22" fmla="*/ 144 w 283"/>
                <a:gd name="T23" fmla="*/ 502 h 688"/>
                <a:gd name="T24" fmla="*/ 228 w 283"/>
                <a:gd name="T25" fmla="*/ 118 h 688"/>
                <a:gd name="T26" fmla="*/ 276 w 283"/>
                <a:gd name="T27" fmla="*/ 46 h 688"/>
                <a:gd name="T28" fmla="*/ 264 w 283"/>
                <a:gd name="T29" fmla="*/ 10 h 688"/>
                <a:gd name="T30" fmla="*/ 156 w 283"/>
                <a:gd name="T31" fmla="*/ 10 h 6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688"/>
                <a:gd name="T50" fmla="*/ 283 w 283"/>
                <a:gd name="T51" fmla="*/ 688 h 6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688">
                  <a:moveTo>
                    <a:pt x="156" y="10"/>
                  </a:moveTo>
                  <a:cubicBezTo>
                    <a:pt x="96" y="50"/>
                    <a:pt x="128" y="22"/>
                    <a:pt x="72" y="106"/>
                  </a:cubicBezTo>
                  <a:cubicBezTo>
                    <a:pt x="58" y="127"/>
                    <a:pt x="62" y="157"/>
                    <a:pt x="48" y="178"/>
                  </a:cubicBezTo>
                  <a:cubicBezTo>
                    <a:pt x="40" y="190"/>
                    <a:pt x="30" y="201"/>
                    <a:pt x="24" y="214"/>
                  </a:cubicBezTo>
                  <a:cubicBezTo>
                    <a:pt x="14" y="237"/>
                    <a:pt x="0" y="286"/>
                    <a:pt x="0" y="286"/>
                  </a:cubicBezTo>
                  <a:cubicBezTo>
                    <a:pt x="4" y="378"/>
                    <a:pt x="1" y="471"/>
                    <a:pt x="12" y="562"/>
                  </a:cubicBezTo>
                  <a:cubicBezTo>
                    <a:pt x="17" y="608"/>
                    <a:pt x="80" y="613"/>
                    <a:pt x="108" y="622"/>
                  </a:cubicBezTo>
                  <a:cubicBezTo>
                    <a:pt x="120" y="626"/>
                    <a:pt x="144" y="634"/>
                    <a:pt x="144" y="634"/>
                  </a:cubicBezTo>
                  <a:cubicBezTo>
                    <a:pt x="148" y="650"/>
                    <a:pt x="141" y="688"/>
                    <a:pt x="156" y="682"/>
                  </a:cubicBezTo>
                  <a:cubicBezTo>
                    <a:pt x="183" y="671"/>
                    <a:pt x="204" y="610"/>
                    <a:pt x="204" y="610"/>
                  </a:cubicBezTo>
                  <a:cubicBezTo>
                    <a:pt x="200" y="594"/>
                    <a:pt x="201" y="576"/>
                    <a:pt x="192" y="562"/>
                  </a:cubicBezTo>
                  <a:cubicBezTo>
                    <a:pt x="120" y="453"/>
                    <a:pt x="183" y="620"/>
                    <a:pt x="144" y="502"/>
                  </a:cubicBezTo>
                  <a:cubicBezTo>
                    <a:pt x="149" y="353"/>
                    <a:pt x="69" y="158"/>
                    <a:pt x="228" y="118"/>
                  </a:cubicBezTo>
                  <a:cubicBezTo>
                    <a:pt x="244" y="94"/>
                    <a:pt x="260" y="70"/>
                    <a:pt x="276" y="46"/>
                  </a:cubicBezTo>
                  <a:cubicBezTo>
                    <a:pt x="283" y="35"/>
                    <a:pt x="276" y="14"/>
                    <a:pt x="264" y="10"/>
                  </a:cubicBezTo>
                  <a:cubicBezTo>
                    <a:pt x="230" y="0"/>
                    <a:pt x="192" y="10"/>
                    <a:pt x="156" y="10"/>
                  </a:cubicBezTo>
                  <a:close/>
                </a:path>
              </a:pathLst>
            </a:custGeom>
            <a:solidFill>
              <a:srgbClr val="CC00FF"/>
            </a:solidFill>
            <a:ln w="9525">
              <a:solidFill>
                <a:schemeClr val="tx1"/>
              </a:solidFill>
              <a:round/>
              <a:headEnd/>
              <a:tailEnd/>
            </a:ln>
          </p:spPr>
          <p:txBody>
            <a:bodyPr/>
            <a:lstStyle/>
            <a:p>
              <a:endParaRPr lang="it-IT"/>
            </a:p>
          </p:txBody>
        </p:sp>
        <p:sp>
          <p:nvSpPr>
            <p:cNvPr id="62547" name="Freeform 11"/>
            <p:cNvSpPr>
              <a:spLocks/>
            </p:cNvSpPr>
            <p:nvPr/>
          </p:nvSpPr>
          <p:spPr bwMode="auto">
            <a:xfrm>
              <a:off x="1920" y="1038"/>
              <a:ext cx="709" cy="319"/>
            </a:xfrm>
            <a:custGeom>
              <a:avLst/>
              <a:gdLst>
                <a:gd name="T0" fmla="*/ 96 w 709"/>
                <a:gd name="T1" fmla="*/ 30 h 319"/>
                <a:gd name="T2" fmla="*/ 0 w 709"/>
                <a:gd name="T3" fmla="*/ 90 h 319"/>
                <a:gd name="T4" fmla="*/ 204 w 709"/>
                <a:gd name="T5" fmla="*/ 162 h 319"/>
                <a:gd name="T6" fmla="*/ 516 w 709"/>
                <a:gd name="T7" fmla="*/ 222 h 319"/>
                <a:gd name="T8" fmla="*/ 612 w 709"/>
                <a:gd name="T9" fmla="*/ 318 h 319"/>
                <a:gd name="T10" fmla="*/ 660 w 709"/>
                <a:gd name="T11" fmla="*/ 186 h 319"/>
                <a:gd name="T12" fmla="*/ 576 w 709"/>
                <a:gd name="T13" fmla="*/ 162 h 319"/>
                <a:gd name="T14" fmla="*/ 408 w 709"/>
                <a:gd name="T15" fmla="*/ 102 h 319"/>
                <a:gd name="T16" fmla="*/ 204 w 709"/>
                <a:gd name="T17" fmla="*/ 66 h 319"/>
                <a:gd name="T18" fmla="*/ 168 w 709"/>
                <a:gd name="T19" fmla="*/ 54 h 319"/>
                <a:gd name="T20" fmla="*/ 132 w 709"/>
                <a:gd name="T21" fmla="*/ 30 h 319"/>
                <a:gd name="T22" fmla="*/ 96 w 709"/>
                <a:gd name="T23" fmla="*/ 3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9"/>
                <a:gd name="T37" fmla="*/ 0 h 319"/>
                <a:gd name="T38" fmla="*/ 709 w 709"/>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9" h="319">
                  <a:moveTo>
                    <a:pt x="96" y="30"/>
                  </a:moveTo>
                  <a:cubicBezTo>
                    <a:pt x="39" y="44"/>
                    <a:pt x="19" y="32"/>
                    <a:pt x="0" y="90"/>
                  </a:cubicBezTo>
                  <a:cubicBezTo>
                    <a:pt x="48" y="163"/>
                    <a:pt x="124" y="153"/>
                    <a:pt x="204" y="162"/>
                  </a:cubicBezTo>
                  <a:cubicBezTo>
                    <a:pt x="316" y="199"/>
                    <a:pt x="393" y="212"/>
                    <a:pt x="516" y="222"/>
                  </a:cubicBezTo>
                  <a:cubicBezTo>
                    <a:pt x="551" y="257"/>
                    <a:pt x="571" y="291"/>
                    <a:pt x="612" y="318"/>
                  </a:cubicBezTo>
                  <a:cubicBezTo>
                    <a:pt x="694" y="302"/>
                    <a:pt x="709" y="319"/>
                    <a:pt x="660" y="186"/>
                  </a:cubicBezTo>
                  <a:cubicBezTo>
                    <a:pt x="658" y="182"/>
                    <a:pt x="596" y="167"/>
                    <a:pt x="576" y="162"/>
                  </a:cubicBezTo>
                  <a:cubicBezTo>
                    <a:pt x="551" y="88"/>
                    <a:pt x="487" y="110"/>
                    <a:pt x="408" y="102"/>
                  </a:cubicBezTo>
                  <a:cubicBezTo>
                    <a:pt x="340" y="79"/>
                    <a:pt x="276" y="74"/>
                    <a:pt x="204" y="66"/>
                  </a:cubicBezTo>
                  <a:cubicBezTo>
                    <a:pt x="192" y="62"/>
                    <a:pt x="179" y="60"/>
                    <a:pt x="168" y="54"/>
                  </a:cubicBezTo>
                  <a:cubicBezTo>
                    <a:pt x="155" y="48"/>
                    <a:pt x="145" y="36"/>
                    <a:pt x="132" y="30"/>
                  </a:cubicBezTo>
                  <a:cubicBezTo>
                    <a:pt x="62" y="0"/>
                    <a:pt x="78" y="12"/>
                    <a:pt x="96" y="30"/>
                  </a:cubicBezTo>
                  <a:close/>
                </a:path>
              </a:pathLst>
            </a:custGeom>
            <a:solidFill>
              <a:srgbClr val="CC00FF"/>
            </a:solidFill>
            <a:ln w="9525">
              <a:solidFill>
                <a:schemeClr val="tx1"/>
              </a:solidFill>
              <a:round/>
              <a:headEnd/>
              <a:tailEnd/>
            </a:ln>
          </p:spPr>
          <p:txBody>
            <a:bodyPr/>
            <a:lstStyle/>
            <a:p>
              <a:endParaRPr lang="it-IT"/>
            </a:p>
          </p:txBody>
        </p:sp>
        <p:sp>
          <p:nvSpPr>
            <p:cNvPr id="62548" name="Freeform 12"/>
            <p:cNvSpPr>
              <a:spLocks/>
            </p:cNvSpPr>
            <p:nvPr/>
          </p:nvSpPr>
          <p:spPr bwMode="auto">
            <a:xfrm>
              <a:off x="1764" y="1802"/>
              <a:ext cx="722" cy="240"/>
            </a:xfrm>
            <a:custGeom>
              <a:avLst/>
              <a:gdLst>
                <a:gd name="T0" fmla="*/ 168 w 722"/>
                <a:gd name="T1" fmla="*/ 10 h 240"/>
                <a:gd name="T2" fmla="*/ 0 w 722"/>
                <a:gd name="T3" fmla="*/ 82 h 240"/>
                <a:gd name="T4" fmla="*/ 12 w 722"/>
                <a:gd name="T5" fmla="*/ 118 h 240"/>
                <a:gd name="T6" fmla="*/ 84 w 722"/>
                <a:gd name="T7" fmla="*/ 142 h 240"/>
                <a:gd name="T8" fmla="*/ 120 w 722"/>
                <a:gd name="T9" fmla="*/ 166 h 240"/>
                <a:gd name="T10" fmla="*/ 228 w 722"/>
                <a:gd name="T11" fmla="*/ 202 h 240"/>
                <a:gd name="T12" fmla="*/ 300 w 722"/>
                <a:gd name="T13" fmla="*/ 226 h 240"/>
                <a:gd name="T14" fmla="*/ 336 w 722"/>
                <a:gd name="T15" fmla="*/ 238 h 240"/>
                <a:gd name="T16" fmla="*/ 516 w 722"/>
                <a:gd name="T17" fmla="*/ 226 h 240"/>
                <a:gd name="T18" fmla="*/ 588 w 722"/>
                <a:gd name="T19" fmla="*/ 178 h 240"/>
                <a:gd name="T20" fmla="*/ 648 w 722"/>
                <a:gd name="T21" fmla="*/ 70 h 240"/>
                <a:gd name="T22" fmla="*/ 672 w 722"/>
                <a:gd name="T23" fmla="*/ 34 h 240"/>
                <a:gd name="T24" fmla="*/ 708 w 722"/>
                <a:gd name="T25" fmla="*/ 10 h 240"/>
                <a:gd name="T26" fmla="*/ 588 w 722"/>
                <a:gd name="T27" fmla="*/ 22 h 240"/>
                <a:gd name="T28" fmla="*/ 528 w 722"/>
                <a:gd name="T29" fmla="*/ 106 h 240"/>
                <a:gd name="T30" fmla="*/ 492 w 722"/>
                <a:gd name="T31" fmla="*/ 142 h 240"/>
                <a:gd name="T32" fmla="*/ 180 w 722"/>
                <a:gd name="T33" fmla="*/ 106 h 240"/>
                <a:gd name="T34" fmla="*/ 168 w 722"/>
                <a:gd name="T35" fmla="*/ 10 h 2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
                <a:gd name="T55" fmla="*/ 0 h 240"/>
                <a:gd name="T56" fmla="*/ 722 w 722"/>
                <a:gd name="T57" fmla="*/ 240 h 2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 h="240">
                  <a:moveTo>
                    <a:pt x="168" y="10"/>
                  </a:moveTo>
                  <a:cubicBezTo>
                    <a:pt x="81" y="19"/>
                    <a:pt x="27" y="0"/>
                    <a:pt x="0" y="82"/>
                  </a:cubicBezTo>
                  <a:cubicBezTo>
                    <a:pt x="4" y="94"/>
                    <a:pt x="2" y="111"/>
                    <a:pt x="12" y="118"/>
                  </a:cubicBezTo>
                  <a:cubicBezTo>
                    <a:pt x="33" y="133"/>
                    <a:pt x="60" y="134"/>
                    <a:pt x="84" y="142"/>
                  </a:cubicBezTo>
                  <a:cubicBezTo>
                    <a:pt x="98" y="147"/>
                    <a:pt x="107" y="160"/>
                    <a:pt x="120" y="166"/>
                  </a:cubicBezTo>
                  <a:cubicBezTo>
                    <a:pt x="120" y="166"/>
                    <a:pt x="210" y="196"/>
                    <a:pt x="228" y="202"/>
                  </a:cubicBezTo>
                  <a:cubicBezTo>
                    <a:pt x="252" y="210"/>
                    <a:pt x="276" y="218"/>
                    <a:pt x="300" y="226"/>
                  </a:cubicBezTo>
                  <a:cubicBezTo>
                    <a:pt x="312" y="230"/>
                    <a:pt x="336" y="238"/>
                    <a:pt x="336" y="238"/>
                  </a:cubicBezTo>
                  <a:cubicBezTo>
                    <a:pt x="396" y="234"/>
                    <a:pt x="458" y="240"/>
                    <a:pt x="516" y="226"/>
                  </a:cubicBezTo>
                  <a:cubicBezTo>
                    <a:pt x="544" y="219"/>
                    <a:pt x="588" y="178"/>
                    <a:pt x="588" y="178"/>
                  </a:cubicBezTo>
                  <a:cubicBezTo>
                    <a:pt x="609" y="115"/>
                    <a:pt x="593" y="153"/>
                    <a:pt x="648" y="70"/>
                  </a:cubicBezTo>
                  <a:cubicBezTo>
                    <a:pt x="656" y="58"/>
                    <a:pt x="664" y="46"/>
                    <a:pt x="672" y="34"/>
                  </a:cubicBezTo>
                  <a:cubicBezTo>
                    <a:pt x="680" y="22"/>
                    <a:pt x="722" y="12"/>
                    <a:pt x="708" y="10"/>
                  </a:cubicBezTo>
                  <a:cubicBezTo>
                    <a:pt x="668" y="4"/>
                    <a:pt x="628" y="18"/>
                    <a:pt x="588" y="22"/>
                  </a:cubicBezTo>
                  <a:cubicBezTo>
                    <a:pt x="560" y="106"/>
                    <a:pt x="588" y="86"/>
                    <a:pt x="528" y="106"/>
                  </a:cubicBezTo>
                  <a:cubicBezTo>
                    <a:pt x="516" y="118"/>
                    <a:pt x="509" y="140"/>
                    <a:pt x="492" y="142"/>
                  </a:cubicBezTo>
                  <a:cubicBezTo>
                    <a:pt x="393" y="153"/>
                    <a:pt x="278" y="126"/>
                    <a:pt x="180" y="106"/>
                  </a:cubicBezTo>
                  <a:cubicBezTo>
                    <a:pt x="119" y="66"/>
                    <a:pt x="116" y="62"/>
                    <a:pt x="168" y="10"/>
                  </a:cubicBezTo>
                  <a:close/>
                </a:path>
              </a:pathLst>
            </a:custGeom>
            <a:solidFill>
              <a:srgbClr val="CC00FF"/>
            </a:solidFill>
            <a:ln w="9525">
              <a:solidFill>
                <a:schemeClr val="tx1"/>
              </a:solidFill>
              <a:round/>
              <a:headEnd/>
              <a:tailEnd/>
            </a:ln>
          </p:spPr>
          <p:txBody>
            <a:bodyPr/>
            <a:lstStyle/>
            <a:p>
              <a:endParaRPr lang="it-IT"/>
            </a:p>
          </p:txBody>
        </p:sp>
        <p:sp>
          <p:nvSpPr>
            <p:cNvPr id="62549" name="Freeform 13"/>
            <p:cNvSpPr>
              <a:spLocks/>
            </p:cNvSpPr>
            <p:nvPr/>
          </p:nvSpPr>
          <p:spPr bwMode="auto">
            <a:xfrm>
              <a:off x="2411" y="1392"/>
              <a:ext cx="229" cy="376"/>
            </a:xfrm>
            <a:custGeom>
              <a:avLst/>
              <a:gdLst>
                <a:gd name="T0" fmla="*/ 145 w 229"/>
                <a:gd name="T1" fmla="*/ 0 h 376"/>
                <a:gd name="T2" fmla="*/ 229 w 229"/>
                <a:gd name="T3" fmla="*/ 120 h 376"/>
                <a:gd name="T4" fmla="*/ 121 w 229"/>
                <a:gd name="T5" fmla="*/ 372 h 376"/>
                <a:gd name="T6" fmla="*/ 13 w 229"/>
                <a:gd name="T7" fmla="*/ 360 h 376"/>
                <a:gd name="T8" fmla="*/ 49 w 229"/>
                <a:gd name="T9" fmla="*/ 336 h 376"/>
                <a:gd name="T10" fmla="*/ 73 w 229"/>
                <a:gd name="T11" fmla="*/ 264 h 376"/>
                <a:gd name="T12" fmla="*/ 109 w 229"/>
                <a:gd name="T13" fmla="*/ 192 h 376"/>
                <a:gd name="T14" fmla="*/ 145 w 229"/>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376"/>
                <a:gd name="T26" fmla="*/ 229 w 229"/>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376">
                  <a:moveTo>
                    <a:pt x="145" y="0"/>
                  </a:moveTo>
                  <a:cubicBezTo>
                    <a:pt x="207" y="21"/>
                    <a:pt x="208" y="58"/>
                    <a:pt x="229" y="120"/>
                  </a:cubicBezTo>
                  <a:cubicBezTo>
                    <a:pt x="214" y="207"/>
                    <a:pt x="171" y="298"/>
                    <a:pt x="121" y="372"/>
                  </a:cubicBezTo>
                  <a:cubicBezTo>
                    <a:pt x="85" y="368"/>
                    <a:pt x="45" y="376"/>
                    <a:pt x="13" y="360"/>
                  </a:cubicBezTo>
                  <a:cubicBezTo>
                    <a:pt x="0" y="354"/>
                    <a:pt x="41" y="348"/>
                    <a:pt x="49" y="336"/>
                  </a:cubicBezTo>
                  <a:cubicBezTo>
                    <a:pt x="62" y="315"/>
                    <a:pt x="65" y="288"/>
                    <a:pt x="73" y="264"/>
                  </a:cubicBezTo>
                  <a:cubicBezTo>
                    <a:pt x="81" y="239"/>
                    <a:pt x="101" y="217"/>
                    <a:pt x="109" y="192"/>
                  </a:cubicBezTo>
                  <a:cubicBezTo>
                    <a:pt x="117" y="125"/>
                    <a:pt x="124" y="63"/>
                    <a:pt x="145" y="0"/>
                  </a:cubicBezTo>
                  <a:close/>
                </a:path>
              </a:pathLst>
            </a:custGeom>
            <a:solidFill>
              <a:srgbClr val="CC00FF"/>
            </a:solidFill>
            <a:ln w="9525">
              <a:solidFill>
                <a:schemeClr val="tx1"/>
              </a:solidFill>
              <a:round/>
              <a:headEnd/>
              <a:tailEnd/>
            </a:ln>
          </p:spPr>
          <p:txBody>
            <a:bodyPr/>
            <a:lstStyle/>
            <a:p>
              <a:endParaRPr lang="it-IT"/>
            </a:p>
          </p:txBody>
        </p:sp>
        <p:grpSp>
          <p:nvGrpSpPr>
            <p:cNvPr id="62550" name="Group 14"/>
            <p:cNvGrpSpPr>
              <a:grpSpLocks/>
            </p:cNvGrpSpPr>
            <p:nvPr/>
          </p:nvGrpSpPr>
          <p:grpSpPr bwMode="auto">
            <a:xfrm>
              <a:off x="2556" y="1224"/>
              <a:ext cx="854" cy="911"/>
              <a:chOff x="2556" y="1224"/>
              <a:chExt cx="854" cy="911"/>
            </a:xfrm>
          </p:grpSpPr>
          <p:sp>
            <p:nvSpPr>
              <p:cNvPr id="62551" name="Freeform 15"/>
              <p:cNvSpPr>
                <a:spLocks/>
              </p:cNvSpPr>
              <p:nvPr/>
            </p:nvSpPr>
            <p:spPr bwMode="auto">
              <a:xfrm>
                <a:off x="2694" y="1224"/>
                <a:ext cx="474" cy="732"/>
              </a:xfrm>
              <a:custGeom>
                <a:avLst/>
                <a:gdLst>
                  <a:gd name="T0" fmla="*/ 18 w 474"/>
                  <a:gd name="T1" fmla="*/ 0 h 732"/>
                  <a:gd name="T2" fmla="*/ 90 w 474"/>
                  <a:gd name="T3" fmla="*/ 12 h 732"/>
                  <a:gd name="T4" fmla="*/ 186 w 474"/>
                  <a:gd name="T5" fmla="*/ 96 h 732"/>
                  <a:gd name="T6" fmla="*/ 210 w 474"/>
                  <a:gd name="T7" fmla="*/ 132 h 732"/>
                  <a:gd name="T8" fmla="*/ 282 w 474"/>
                  <a:gd name="T9" fmla="*/ 180 h 732"/>
                  <a:gd name="T10" fmla="*/ 330 w 474"/>
                  <a:gd name="T11" fmla="*/ 228 h 732"/>
                  <a:gd name="T12" fmla="*/ 390 w 474"/>
                  <a:gd name="T13" fmla="*/ 276 h 732"/>
                  <a:gd name="T14" fmla="*/ 438 w 474"/>
                  <a:gd name="T15" fmla="*/ 324 h 732"/>
                  <a:gd name="T16" fmla="*/ 450 w 474"/>
                  <a:gd name="T17" fmla="*/ 360 h 732"/>
                  <a:gd name="T18" fmla="*/ 474 w 474"/>
                  <a:gd name="T19" fmla="*/ 396 h 732"/>
                  <a:gd name="T20" fmla="*/ 462 w 474"/>
                  <a:gd name="T21" fmla="*/ 540 h 732"/>
                  <a:gd name="T22" fmla="*/ 438 w 474"/>
                  <a:gd name="T23" fmla="*/ 612 h 732"/>
                  <a:gd name="T24" fmla="*/ 354 w 474"/>
                  <a:gd name="T25" fmla="*/ 636 h 732"/>
                  <a:gd name="T26" fmla="*/ 234 w 474"/>
                  <a:gd name="T27" fmla="*/ 732 h 732"/>
                  <a:gd name="T28" fmla="*/ 246 w 474"/>
                  <a:gd name="T29" fmla="*/ 588 h 732"/>
                  <a:gd name="T30" fmla="*/ 282 w 474"/>
                  <a:gd name="T31" fmla="*/ 576 h 732"/>
                  <a:gd name="T32" fmla="*/ 354 w 474"/>
                  <a:gd name="T33" fmla="*/ 528 h 732"/>
                  <a:gd name="T34" fmla="*/ 342 w 474"/>
                  <a:gd name="T35" fmla="*/ 444 h 732"/>
                  <a:gd name="T36" fmla="*/ 330 w 474"/>
                  <a:gd name="T37" fmla="*/ 384 h 732"/>
                  <a:gd name="T38" fmla="*/ 258 w 474"/>
                  <a:gd name="T39" fmla="*/ 372 h 732"/>
                  <a:gd name="T40" fmla="*/ 174 w 474"/>
                  <a:gd name="T41" fmla="*/ 300 h 732"/>
                  <a:gd name="T42" fmla="*/ 102 w 474"/>
                  <a:gd name="T43" fmla="*/ 156 h 732"/>
                  <a:gd name="T44" fmla="*/ 30 w 474"/>
                  <a:gd name="T45" fmla="*/ 132 h 732"/>
                  <a:gd name="T46" fmla="*/ 18 w 474"/>
                  <a:gd name="T47" fmla="*/ 0 h 7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4"/>
                  <a:gd name="T73" fmla="*/ 0 h 732"/>
                  <a:gd name="T74" fmla="*/ 474 w 474"/>
                  <a:gd name="T75" fmla="*/ 732 h 7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4" h="732">
                    <a:moveTo>
                      <a:pt x="18" y="0"/>
                    </a:moveTo>
                    <a:cubicBezTo>
                      <a:pt x="42" y="4"/>
                      <a:pt x="67" y="4"/>
                      <a:pt x="90" y="12"/>
                    </a:cubicBezTo>
                    <a:cubicBezTo>
                      <a:pt x="127" y="24"/>
                      <a:pt x="148" y="71"/>
                      <a:pt x="186" y="96"/>
                    </a:cubicBezTo>
                    <a:cubicBezTo>
                      <a:pt x="194" y="108"/>
                      <a:pt x="199" y="123"/>
                      <a:pt x="210" y="132"/>
                    </a:cubicBezTo>
                    <a:cubicBezTo>
                      <a:pt x="232" y="151"/>
                      <a:pt x="282" y="180"/>
                      <a:pt x="282" y="180"/>
                    </a:cubicBezTo>
                    <a:cubicBezTo>
                      <a:pt x="308" y="259"/>
                      <a:pt x="272" y="181"/>
                      <a:pt x="330" y="228"/>
                    </a:cubicBezTo>
                    <a:cubicBezTo>
                      <a:pt x="408" y="290"/>
                      <a:pt x="300" y="246"/>
                      <a:pt x="390" y="276"/>
                    </a:cubicBezTo>
                    <a:cubicBezTo>
                      <a:pt x="422" y="372"/>
                      <a:pt x="374" y="260"/>
                      <a:pt x="438" y="324"/>
                    </a:cubicBezTo>
                    <a:cubicBezTo>
                      <a:pt x="447" y="333"/>
                      <a:pt x="444" y="349"/>
                      <a:pt x="450" y="360"/>
                    </a:cubicBezTo>
                    <a:cubicBezTo>
                      <a:pt x="456" y="373"/>
                      <a:pt x="466" y="384"/>
                      <a:pt x="474" y="396"/>
                    </a:cubicBezTo>
                    <a:cubicBezTo>
                      <a:pt x="470" y="444"/>
                      <a:pt x="470" y="492"/>
                      <a:pt x="462" y="540"/>
                    </a:cubicBezTo>
                    <a:cubicBezTo>
                      <a:pt x="458" y="565"/>
                      <a:pt x="463" y="606"/>
                      <a:pt x="438" y="612"/>
                    </a:cubicBezTo>
                    <a:cubicBezTo>
                      <a:pt x="378" y="627"/>
                      <a:pt x="406" y="619"/>
                      <a:pt x="354" y="636"/>
                    </a:cubicBezTo>
                    <a:cubicBezTo>
                      <a:pt x="332" y="703"/>
                      <a:pt x="288" y="696"/>
                      <a:pt x="234" y="732"/>
                    </a:cubicBezTo>
                    <a:cubicBezTo>
                      <a:pt x="222" y="696"/>
                      <a:pt x="218" y="616"/>
                      <a:pt x="246" y="588"/>
                    </a:cubicBezTo>
                    <a:cubicBezTo>
                      <a:pt x="255" y="579"/>
                      <a:pt x="271" y="582"/>
                      <a:pt x="282" y="576"/>
                    </a:cubicBezTo>
                    <a:cubicBezTo>
                      <a:pt x="307" y="562"/>
                      <a:pt x="354" y="528"/>
                      <a:pt x="354" y="528"/>
                    </a:cubicBezTo>
                    <a:cubicBezTo>
                      <a:pt x="350" y="500"/>
                      <a:pt x="347" y="472"/>
                      <a:pt x="342" y="444"/>
                    </a:cubicBezTo>
                    <a:cubicBezTo>
                      <a:pt x="339" y="424"/>
                      <a:pt x="345" y="397"/>
                      <a:pt x="330" y="384"/>
                    </a:cubicBezTo>
                    <a:cubicBezTo>
                      <a:pt x="312" y="368"/>
                      <a:pt x="282" y="376"/>
                      <a:pt x="258" y="372"/>
                    </a:cubicBezTo>
                    <a:cubicBezTo>
                      <a:pt x="239" y="314"/>
                      <a:pt x="225" y="334"/>
                      <a:pt x="174" y="300"/>
                    </a:cubicBezTo>
                    <a:cubicBezTo>
                      <a:pt x="112" y="207"/>
                      <a:pt x="135" y="255"/>
                      <a:pt x="102" y="156"/>
                    </a:cubicBezTo>
                    <a:cubicBezTo>
                      <a:pt x="94" y="132"/>
                      <a:pt x="30" y="132"/>
                      <a:pt x="30" y="132"/>
                    </a:cubicBezTo>
                    <a:cubicBezTo>
                      <a:pt x="0" y="41"/>
                      <a:pt x="1" y="85"/>
                      <a:pt x="18" y="0"/>
                    </a:cubicBezTo>
                    <a:close/>
                  </a:path>
                </a:pathLst>
              </a:custGeom>
              <a:solidFill>
                <a:srgbClr val="CC00FF"/>
              </a:solidFill>
              <a:ln w="9525">
                <a:solidFill>
                  <a:schemeClr val="tx1"/>
                </a:solidFill>
                <a:round/>
                <a:headEnd/>
                <a:tailEnd/>
              </a:ln>
            </p:spPr>
            <p:txBody>
              <a:bodyPr/>
              <a:lstStyle/>
              <a:p>
                <a:endParaRPr lang="it-IT"/>
              </a:p>
            </p:txBody>
          </p:sp>
          <p:sp>
            <p:nvSpPr>
              <p:cNvPr id="62552" name="Freeform 16"/>
              <p:cNvSpPr>
                <a:spLocks/>
              </p:cNvSpPr>
              <p:nvPr/>
            </p:nvSpPr>
            <p:spPr bwMode="auto">
              <a:xfrm>
                <a:off x="2556" y="1696"/>
                <a:ext cx="854" cy="439"/>
              </a:xfrm>
              <a:custGeom>
                <a:avLst/>
                <a:gdLst>
                  <a:gd name="T0" fmla="*/ 252 w 854"/>
                  <a:gd name="T1" fmla="*/ 1 h 631"/>
                  <a:gd name="T2" fmla="*/ 0 w 854"/>
                  <a:gd name="T3" fmla="*/ 1 h 631"/>
                  <a:gd name="T4" fmla="*/ 132 w 854"/>
                  <a:gd name="T5" fmla="*/ 2 h 631"/>
                  <a:gd name="T6" fmla="*/ 168 w 854"/>
                  <a:gd name="T7" fmla="*/ 2 h 631"/>
                  <a:gd name="T8" fmla="*/ 312 w 854"/>
                  <a:gd name="T9" fmla="*/ 2 h 631"/>
                  <a:gd name="T10" fmla="*/ 480 w 854"/>
                  <a:gd name="T11" fmla="*/ 3 h 631"/>
                  <a:gd name="T12" fmla="*/ 648 w 854"/>
                  <a:gd name="T13" fmla="*/ 3 h 631"/>
                  <a:gd name="T14" fmla="*/ 672 w 854"/>
                  <a:gd name="T15" fmla="*/ 2 h 631"/>
                  <a:gd name="T16" fmla="*/ 744 w 854"/>
                  <a:gd name="T17" fmla="*/ 2 h 631"/>
                  <a:gd name="T18" fmla="*/ 804 w 854"/>
                  <a:gd name="T19" fmla="*/ 1 h 631"/>
                  <a:gd name="T20" fmla="*/ 708 w 854"/>
                  <a:gd name="T21" fmla="*/ 1 h 631"/>
                  <a:gd name="T22" fmla="*/ 672 w 854"/>
                  <a:gd name="T23" fmla="*/ 1 h 631"/>
                  <a:gd name="T24" fmla="*/ 648 w 854"/>
                  <a:gd name="T25" fmla="*/ 1 h 631"/>
                  <a:gd name="T26" fmla="*/ 612 w 854"/>
                  <a:gd name="T27" fmla="*/ 1 h 631"/>
                  <a:gd name="T28" fmla="*/ 564 w 854"/>
                  <a:gd name="T29" fmla="*/ 2 h 631"/>
                  <a:gd name="T30" fmla="*/ 492 w 854"/>
                  <a:gd name="T31" fmla="*/ 2 h 631"/>
                  <a:gd name="T32" fmla="*/ 264 w 854"/>
                  <a:gd name="T33" fmla="*/ 2 h 631"/>
                  <a:gd name="T34" fmla="*/ 192 w 854"/>
                  <a:gd name="T35" fmla="*/ 1 h 631"/>
                  <a:gd name="T36" fmla="*/ 252 w 854"/>
                  <a:gd name="T37" fmla="*/ 1 h 6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4"/>
                  <a:gd name="T58" fmla="*/ 0 h 631"/>
                  <a:gd name="T59" fmla="*/ 854 w 854"/>
                  <a:gd name="T60" fmla="*/ 631 h 6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4" h="631">
                    <a:moveTo>
                      <a:pt x="252" y="344"/>
                    </a:moveTo>
                    <a:cubicBezTo>
                      <a:pt x="142" y="271"/>
                      <a:pt x="39" y="287"/>
                      <a:pt x="0" y="404"/>
                    </a:cubicBezTo>
                    <a:cubicBezTo>
                      <a:pt x="35" y="456"/>
                      <a:pt x="78" y="461"/>
                      <a:pt x="132" y="488"/>
                    </a:cubicBezTo>
                    <a:cubicBezTo>
                      <a:pt x="145" y="494"/>
                      <a:pt x="155" y="506"/>
                      <a:pt x="168" y="512"/>
                    </a:cubicBezTo>
                    <a:cubicBezTo>
                      <a:pt x="206" y="529"/>
                      <a:pt x="276" y="536"/>
                      <a:pt x="312" y="560"/>
                    </a:cubicBezTo>
                    <a:cubicBezTo>
                      <a:pt x="365" y="596"/>
                      <a:pt x="419" y="608"/>
                      <a:pt x="480" y="620"/>
                    </a:cubicBezTo>
                    <a:cubicBezTo>
                      <a:pt x="536" y="616"/>
                      <a:pt x="597" y="631"/>
                      <a:pt x="648" y="608"/>
                    </a:cubicBezTo>
                    <a:cubicBezTo>
                      <a:pt x="671" y="598"/>
                      <a:pt x="664" y="560"/>
                      <a:pt x="672" y="536"/>
                    </a:cubicBezTo>
                    <a:cubicBezTo>
                      <a:pt x="686" y="495"/>
                      <a:pt x="730" y="469"/>
                      <a:pt x="744" y="428"/>
                    </a:cubicBezTo>
                    <a:cubicBezTo>
                      <a:pt x="766" y="361"/>
                      <a:pt x="787" y="293"/>
                      <a:pt x="804" y="224"/>
                    </a:cubicBezTo>
                    <a:cubicBezTo>
                      <a:pt x="793" y="55"/>
                      <a:pt x="854" y="0"/>
                      <a:pt x="708" y="44"/>
                    </a:cubicBezTo>
                    <a:cubicBezTo>
                      <a:pt x="694" y="48"/>
                      <a:pt x="684" y="60"/>
                      <a:pt x="672" y="68"/>
                    </a:cubicBezTo>
                    <a:cubicBezTo>
                      <a:pt x="636" y="175"/>
                      <a:pt x="687" y="14"/>
                      <a:pt x="648" y="272"/>
                    </a:cubicBezTo>
                    <a:cubicBezTo>
                      <a:pt x="648" y="272"/>
                      <a:pt x="618" y="362"/>
                      <a:pt x="612" y="380"/>
                    </a:cubicBezTo>
                    <a:cubicBezTo>
                      <a:pt x="603" y="407"/>
                      <a:pt x="591" y="443"/>
                      <a:pt x="564" y="452"/>
                    </a:cubicBezTo>
                    <a:cubicBezTo>
                      <a:pt x="540" y="460"/>
                      <a:pt x="492" y="476"/>
                      <a:pt x="492" y="476"/>
                    </a:cubicBezTo>
                    <a:cubicBezTo>
                      <a:pt x="418" y="461"/>
                      <a:pt x="331" y="450"/>
                      <a:pt x="264" y="416"/>
                    </a:cubicBezTo>
                    <a:cubicBezTo>
                      <a:pt x="171" y="369"/>
                      <a:pt x="282" y="410"/>
                      <a:pt x="192" y="380"/>
                    </a:cubicBezTo>
                    <a:cubicBezTo>
                      <a:pt x="235" y="351"/>
                      <a:pt x="215" y="362"/>
                      <a:pt x="252" y="344"/>
                    </a:cubicBezTo>
                    <a:close/>
                  </a:path>
                </a:pathLst>
              </a:custGeom>
              <a:solidFill>
                <a:srgbClr val="CC00FF"/>
              </a:solidFill>
              <a:ln w="9525">
                <a:solidFill>
                  <a:schemeClr val="tx1"/>
                </a:solidFill>
                <a:round/>
                <a:headEnd/>
                <a:tailEnd/>
              </a:ln>
            </p:spPr>
            <p:txBody>
              <a:bodyPr/>
              <a:lstStyle/>
              <a:p>
                <a:endParaRPr lang="it-IT"/>
              </a:p>
            </p:txBody>
          </p:sp>
          <p:sp>
            <p:nvSpPr>
              <p:cNvPr id="62553" name="Freeform 17"/>
              <p:cNvSpPr>
                <a:spLocks/>
              </p:cNvSpPr>
              <p:nvPr/>
            </p:nvSpPr>
            <p:spPr bwMode="auto">
              <a:xfrm>
                <a:off x="2640" y="1497"/>
                <a:ext cx="203" cy="361"/>
              </a:xfrm>
              <a:custGeom>
                <a:avLst/>
                <a:gdLst>
                  <a:gd name="T0" fmla="*/ 96 w 203"/>
                  <a:gd name="T1" fmla="*/ 3 h 361"/>
                  <a:gd name="T2" fmla="*/ 144 w 203"/>
                  <a:gd name="T3" fmla="*/ 51 h 361"/>
                  <a:gd name="T4" fmla="*/ 168 w 203"/>
                  <a:gd name="T5" fmla="*/ 87 h 361"/>
                  <a:gd name="T6" fmla="*/ 192 w 203"/>
                  <a:gd name="T7" fmla="*/ 159 h 361"/>
                  <a:gd name="T8" fmla="*/ 0 w 203"/>
                  <a:gd name="T9" fmla="*/ 315 h 361"/>
                  <a:gd name="T10" fmla="*/ 12 w 203"/>
                  <a:gd name="T11" fmla="*/ 279 h 361"/>
                  <a:gd name="T12" fmla="*/ 84 w 203"/>
                  <a:gd name="T13" fmla="*/ 231 h 361"/>
                  <a:gd name="T14" fmla="*/ 96 w 203"/>
                  <a:gd name="T15" fmla="*/ 3 h 361"/>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361"/>
                  <a:gd name="T26" fmla="*/ 203 w 203"/>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361">
                    <a:moveTo>
                      <a:pt x="96" y="3"/>
                    </a:moveTo>
                    <a:cubicBezTo>
                      <a:pt x="154" y="22"/>
                      <a:pt x="118" y="0"/>
                      <a:pt x="144" y="51"/>
                    </a:cubicBezTo>
                    <a:cubicBezTo>
                      <a:pt x="150" y="64"/>
                      <a:pt x="162" y="74"/>
                      <a:pt x="168" y="87"/>
                    </a:cubicBezTo>
                    <a:cubicBezTo>
                      <a:pt x="178" y="110"/>
                      <a:pt x="192" y="159"/>
                      <a:pt x="192" y="159"/>
                    </a:cubicBezTo>
                    <a:cubicBezTo>
                      <a:pt x="175" y="361"/>
                      <a:pt x="203" y="332"/>
                      <a:pt x="0" y="315"/>
                    </a:cubicBezTo>
                    <a:cubicBezTo>
                      <a:pt x="4" y="303"/>
                      <a:pt x="3" y="288"/>
                      <a:pt x="12" y="279"/>
                    </a:cubicBezTo>
                    <a:cubicBezTo>
                      <a:pt x="32" y="259"/>
                      <a:pt x="84" y="231"/>
                      <a:pt x="84" y="231"/>
                    </a:cubicBezTo>
                    <a:cubicBezTo>
                      <a:pt x="107" y="161"/>
                      <a:pt x="153" y="60"/>
                      <a:pt x="96" y="3"/>
                    </a:cubicBezTo>
                    <a:close/>
                  </a:path>
                </a:pathLst>
              </a:custGeom>
              <a:solidFill>
                <a:srgbClr val="CC00FF"/>
              </a:solidFill>
              <a:ln w="9525">
                <a:solidFill>
                  <a:schemeClr val="tx1"/>
                </a:solidFill>
                <a:round/>
                <a:headEnd/>
                <a:tailEnd/>
              </a:ln>
            </p:spPr>
            <p:txBody>
              <a:bodyPr/>
              <a:lstStyle/>
              <a:p>
                <a:endParaRPr lang="it-IT"/>
              </a:p>
            </p:txBody>
          </p:sp>
        </p:grpSp>
      </p:grpSp>
      <p:sp>
        <p:nvSpPr>
          <p:cNvPr id="62472" name="Freeform 18"/>
          <p:cNvSpPr>
            <a:spLocks noChangeAspect="1"/>
          </p:cNvSpPr>
          <p:nvPr/>
        </p:nvSpPr>
        <p:spPr bwMode="auto">
          <a:xfrm rot="16200000" flipH="1">
            <a:off x="5583237" y="2133601"/>
            <a:ext cx="542925" cy="24765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2473" name="Freeform 19"/>
          <p:cNvSpPr>
            <a:spLocks noChangeAspect="1"/>
          </p:cNvSpPr>
          <p:nvPr/>
        </p:nvSpPr>
        <p:spPr bwMode="auto">
          <a:xfrm rot="10800000" flipH="1">
            <a:off x="6321425" y="20367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2474" name="Freeform 20"/>
          <p:cNvSpPr>
            <a:spLocks noChangeAspect="1"/>
          </p:cNvSpPr>
          <p:nvPr/>
        </p:nvSpPr>
        <p:spPr bwMode="auto">
          <a:xfrm rot="10800000" flipH="1">
            <a:off x="7007225" y="19605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2475" name="Line 21"/>
          <p:cNvSpPr>
            <a:spLocks noChangeShapeType="1"/>
          </p:cNvSpPr>
          <p:nvPr/>
        </p:nvSpPr>
        <p:spPr bwMode="auto">
          <a:xfrm flipV="1">
            <a:off x="6000750" y="2152650"/>
            <a:ext cx="304800" cy="38100"/>
          </a:xfrm>
          <a:prstGeom prst="line">
            <a:avLst/>
          </a:prstGeom>
          <a:noFill/>
          <a:ln w="19050">
            <a:solidFill>
              <a:schemeClr val="tx1"/>
            </a:solidFill>
            <a:round/>
            <a:headEnd/>
            <a:tailEnd type="triangle" w="med" len="med"/>
          </a:ln>
        </p:spPr>
        <p:txBody>
          <a:bodyPr/>
          <a:lstStyle/>
          <a:p>
            <a:endParaRPr lang="it-IT"/>
          </a:p>
        </p:txBody>
      </p:sp>
      <p:sp>
        <p:nvSpPr>
          <p:cNvPr id="62476" name="Line 22"/>
          <p:cNvSpPr>
            <a:spLocks noChangeShapeType="1"/>
          </p:cNvSpPr>
          <p:nvPr/>
        </p:nvSpPr>
        <p:spPr bwMode="auto">
          <a:xfrm flipV="1">
            <a:off x="6686550" y="2095500"/>
            <a:ext cx="304800" cy="38100"/>
          </a:xfrm>
          <a:prstGeom prst="line">
            <a:avLst/>
          </a:prstGeom>
          <a:noFill/>
          <a:ln w="19050">
            <a:solidFill>
              <a:schemeClr val="tx1"/>
            </a:solidFill>
            <a:round/>
            <a:headEnd/>
            <a:tailEnd type="triangle" w="med" len="med"/>
          </a:ln>
        </p:spPr>
        <p:txBody>
          <a:bodyPr/>
          <a:lstStyle/>
          <a:p>
            <a:endParaRPr lang="it-IT"/>
          </a:p>
        </p:txBody>
      </p:sp>
      <p:sp>
        <p:nvSpPr>
          <p:cNvPr id="62477" name="Line 23"/>
          <p:cNvSpPr>
            <a:spLocks noChangeShapeType="1"/>
          </p:cNvSpPr>
          <p:nvPr/>
        </p:nvSpPr>
        <p:spPr bwMode="auto">
          <a:xfrm flipV="1">
            <a:off x="7391400" y="2019300"/>
            <a:ext cx="514350" cy="57150"/>
          </a:xfrm>
          <a:prstGeom prst="line">
            <a:avLst/>
          </a:prstGeom>
          <a:noFill/>
          <a:ln w="19050">
            <a:solidFill>
              <a:schemeClr val="tx1"/>
            </a:solidFill>
            <a:round/>
            <a:headEnd/>
            <a:tailEnd type="triangle" w="med" len="med"/>
          </a:ln>
        </p:spPr>
        <p:txBody>
          <a:bodyPr/>
          <a:lstStyle/>
          <a:p>
            <a:endParaRPr lang="it-IT"/>
          </a:p>
        </p:txBody>
      </p:sp>
      <p:sp>
        <p:nvSpPr>
          <p:cNvPr id="62478" name="Text Box 24"/>
          <p:cNvSpPr txBox="1">
            <a:spLocks noChangeArrowheads="1"/>
          </p:cNvSpPr>
          <p:nvPr/>
        </p:nvSpPr>
        <p:spPr bwMode="auto">
          <a:xfrm>
            <a:off x="7870825" y="1846263"/>
            <a:ext cx="593725" cy="366712"/>
          </a:xfrm>
          <a:prstGeom prst="rect">
            <a:avLst/>
          </a:prstGeom>
          <a:noFill/>
          <a:ln w="9525">
            <a:noFill/>
            <a:miter lim="800000"/>
            <a:headEnd/>
            <a:tailEnd/>
          </a:ln>
        </p:spPr>
        <p:txBody>
          <a:bodyPr wrap="none">
            <a:spAutoFit/>
          </a:bodyPr>
          <a:lstStyle/>
          <a:p>
            <a:pPr>
              <a:buFontTx/>
              <a:buChar char="•"/>
            </a:pPr>
            <a:r>
              <a:rPr lang="it-IT" sz="1800">
                <a:latin typeface="Arial" pitchFamily="34" charset="0"/>
              </a:rPr>
              <a:t> Tg</a:t>
            </a:r>
          </a:p>
        </p:txBody>
      </p:sp>
      <p:sp>
        <p:nvSpPr>
          <p:cNvPr id="62479" name="Rectangle 25"/>
          <p:cNvSpPr>
            <a:spLocks noChangeArrowheads="1"/>
          </p:cNvSpPr>
          <p:nvPr/>
        </p:nvSpPr>
        <p:spPr bwMode="auto">
          <a:xfrm>
            <a:off x="7010400" y="2709863"/>
            <a:ext cx="647700"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TPO</a:t>
            </a:r>
          </a:p>
        </p:txBody>
      </p:sp>
      <p:sp>
        <p:nvSpPr>
          <p:cNvPr id="62480" name="Text Box 26"/>
          <p:cNvSpPr txBox="1">
            <a:spLocks noChangeArrowheads="1"/>
          </p:cNvSpPr>
          <p:nvPr/>
        </p:nvSpPr>
        <p:spPr bwMode="auto">
          <a:xfrm>
            <a:off x="7858125" y="2322513"/>
            <a:ext cx="889000" cy="366712"/>
          </a:xfrm>
          <a:prstGeom prst="rect">
            <a:avLst/>
          </a:prstGeom>
          <a:noFill/>
          <a:ln w="9525">
            <a:noFill/>
            <a:miter lim="800000"/>
            <a:headEnd/>
            <a:tailEnd/>
          </a:ln>
        </p:spPr>
        <p:txBody>
          <a:bodyPr wrap="none">
            <a:spAutoFit/>
          </a:bodyPr>
          <a:lstStyle/>
          <a:p>
            <a:r>
              <a:rPr lang="it-IT" sz="1800">
                <a:latin typeface="Arial" pitchFamily="34" charset="0"/>
              </a:rPr>
              <a:t> Tg + I</a:t>
            </a:r>
            <a:r>
              <a:rPr lang="it-IT" sz="1800" baseline="30000">
                <a:latin typeface="Arial" pitchFamily="34" charset="0"/>
              </a:rPr>
              <a:t>-</a:t>
            </a:r>
          </a:p>
        </p:txBody>
      </p:sp>
      <p:sp>
        <p:nvSpPr>
          <p:cNvPr id="62481" name="Text Box 27"/>
          <p:cNvSpPr txBox="1">
            <a:spLocks noChangeArrowheads="1"/>
          </p:cNvSpPr>
          <p:nvPr/>
        </p:nvSpPr>
        <p:spPr bwMode="auto">
          <a:xfrm>
            <a:off x="7858125" y="3084513"/>
            <a:ext cx="1187450" cy="366712"/>
          </a:xfrm>
          <a:prstGeom prst="rect">
            <a:avLst/>
          </a:prstGeom>
          <a:noFill/>
          <a:ln w="9525">
            <a:noFill/>
            <a:miter lim="800000"/>
            <a:headEnd/>
            <a:tailEnd/>
          </a:ln>
        </p:spPr>
        <p:txBody>
          <a:bodyPr wrap="none">
            <a:spAutoFit/>
          </a:bodyPr>
          <a:lstStyle/>
          <a:p>
            <a:r>
              <a:rPr lang="it-IT" sz="1800">
                <a:latin typeface="Arial" pitchFamily="34" charset="0"/>
              </a:rPr>
              <a:t> Tg-T4/T3</a:t>
            </a:r>
            <a:endParaRPr lang="it-IT" sz="1800" baseline="30000">
              <a:latin typeface="Arial" pitchFamily="34" charset="0"/>
            </a:endParaRPr>
          </a:p>
        </p:txBody>
      </p:sp>
      <p:grpSp>
        <p:nvGrpSpPr>
          <p:cNvPr id="62482" name="Group 28"/>
          <p:cNvGrpSpPr>
            <a:grpSpLocks/>
          </p:cNvGrpSpPr>
          <p:nvPr/>
        </p:nvGrpSpPr>
        <p:grpSpPr bwMode="auto">
          <a:xfrm>
            <a:off x="7267575" y="3419475"/>
            <a:ext cx="1222375" cy="1268413"/>
            <a:chOff x="4626" y="2058"/>
            <a:chExt cx="770" cy="799"/>
          </a:xfrm>
        </p:grpSpPr>
        <p:grpSp>
          <p:nvGrpSpPr>
            <p:cNvPr id="62541" name="Group 29"/>
            <p:cNvGrpSpPr>
              <a:grpSpLocks/>
            </p:cNvGrpSpPr>
            <p:nvPr/>
          </p:nvGrpSpPr>
          <p:grpSpPr bwMode="auto">
            <a:xfrm>
              <a:off x="4626" y="2619"/>
              <a:ext cx="770" cy="238"/>
              <a:chOff x="4626" y="2619"/>
              <a:chExt cx="770" cy="238"/>
            </a:xfrm>
          </p:grpSpPr>
          <p:sp>
            <p:nvSpPr>
              <p:cNvPr id="62543" name="Arc 30"/>
              <p:cNvSpPr>
                <a:spLocks noChangeAspect="1"/>
              </p:cNvSpPr>
              <p:nvPr/>
            </p:nvSpPr>
            <p:spPr bwMode="auto">
              <a:xfrm flipV="1">
                <a:off x="5158" y="2619"/>
                <a:ext cx="238" cy="2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2544" name="Line 31"/>
              <p:cNvSpPr>
                <a:spLocks noChangeShapeType="1"/>
              </p:cNvSpPr>
              <p:nvPr/>
            </p:nvSpPr>
            <p:spPr bwMode="auto">
              <a:xfrm flipH="1">
                <a:off x="4626" y="2857"/>
                <a:ext cx="534" cy="0"/>
              </a:xfrm>
              <a:prstGeom prst="line">
                <a:avLst/>
              </a:prstGeom>
              <a:noFill/>
              <a:ln w="19050">
                <a:solidFill>
                  <a:schemeClr val="tx1"/>
                </a:solidFill>
                <a:round/>
                <a:headEnd/>
                <a:tailEnd type="triangle" w="med" len="med"/>
              </a:ln>
            </p:spPr>
            <p:txBody>
              <a:bodyPr/>
              <a:lstStyle/>
              <a:p>
                <a:endParaRPr lang="it-IT"/>
              </a:p>
            </p:txBody>
          </p:sp>
        </p:grpSp>
        <p:sp>
          <p:nvSpPr>
            <p:cNvPr id="62542" name="Line 32"/>
            <p:cNvSpPr>
              <a:spLocks noChangeShapeType="1"/>
            </p:cNvSpPr>
            <p:nvPr/>
          </p:nvSpPr>
          <p:spPr bwMode="auto">
            <a:xfrm flipH="1" flipV="1">
              <a:off x="5396" y="2058"/>
              <a:ext cx="0" cy="564"/>
            </a:xfrm>
            <a:prstGeom prst="line">
              <a:avLst/>
            </a:prstGeom>
            <a:noFill/>
            <a:ln w="19050">
              <a:solidFill>
                <a:schemeClr val="tx1"/>
              </a:solidFill>
              <a:round/>
              <a:headEnd/>
              <a:tailEnd/>
            </a:ln>
          </p:spPr>
          <p:txBody>
            <a:bodyPr/>
            <a:lstStyle/>
            <a:p>
              <a:endParaRPr lang="it-IT"/>
            </a:p>
          </p:txBody>
        </p:sp>
      </p:grpSp>
      <p:sp>
        <p:nvSpPr>
          <p:cNvPr id="62483" name="Oval 33"/>
          <p:cNvSpPr>
            <a:spLocks noChangeArrowheads="1"/>
          </p:cNvSpPr>
          <p:nvPr/>
        </p:nvSpPr>
        <p:spPr bwMode="auto">
          <a:xfrm>
            <a:off x="6629400" y="3524250"/>
            <a:ext cx="1066800" cy="590550"/>
          </a:xfrm>
          <a:prstGeom prst="ellipse">
            <a:avLst/>
          </a:prstGeom>
          <a:solidFill>
            <a:srgbClr val="00FF00"/>
          </a:solidFill>
          <a:ln w="9525">
            <a:solidFill>
              <a:schemeClr val="tx1"/>
            </a:solidFill>
            <a:round/>
            <a:headEnd/>
            <a:tailEnd/>
          </a:ln>
        </p:spPr>
        <p:txBody>
          <a:bodyPr wrap="none" anchor="ctr"/>
          <a:lstStyle/>
          <a:p>
            <a:pPr algn="ctr"/>
            <a:r>
              <a:rPr lang="it-IT" sz="1800">
                <a:latin typeface="Arial" pitchFamily="34" charset="0"/>
              </a:rPr>
              <a:t>Pendrin</a:t>
            </a:r>
          </a:p>
        </p:txBody>
      </p:sp>
      <p:sp>
        <p:nvSpPr>
          <p:cNvPr id="62484" name="Line 34"/>
          <p:cNvSpPr>
            <a:spLocks noChangeShapeType="1"/>
          </p:cNvSpPr>
          <p:nvPr/>
        </p:nvSpPr>
        <p:spPr bwMode="auto">
          <a:xfrm>
            <a:off x="6276975" y="3514725"/>
            <a:ext cx="1504950" cy="0"/>
          </a:xfrm>
          <a:prstGeom prst="line">
            <a:avLst/>
          </a:prstGeom>
          <a:noFill/>
          <a:ln w="19050">
            <a:solidFill>
              <a:schemeClr val="tx1"/>
            </a:solidFill>
            <a:round/>
            <a:headEnd/>
            <a:tailEnd type="triangle" w="med" len="med"/>
          </a:ln>
        </p:spPr>
        <p:txBody>
          <a:bodyPr/>
          <a:lstStyle/>
          <a:p>
            <a:endParaRPr lang="it-IT"/>
          </a:p>
        </p:txBody>
      </p:sp>
      <p:sp>
        <p:nvSpPr>
          <p:cNvPr id="62485" name="Line 35"/>
          <p:cNvSpPr>
            <a:spLocks noChangeShapeType="1"/>
          </p:cNvSpPr>
          <p:nvPr/>
        </p:nvSpPr>
        <p:spPr bwMode="auto">
          <a:xfrm>
            <a:off x="6276975" y="4129088"/>
            <a:ext cx="1504950" cy="0"/>
          </a:xfrm>
          <a:prstGeom prst="line">
            <a:avLst/>
          </a:prstGeom>
          <a:noFill/>
          <a:ln w="19050">
            <a:solidFill>
              <a:schemeClr val="tx1"/>
            </a:solidFill>
            <a:round/>
            <a:headEnd/>
            <a:tailEnd type="triangle" w="med" len="med"/>
          </a:ln>
        </p:spPr>
        <p:txBody>
          <a:bodyPr/>
          <a:lstStyle/>
          <a:p>
            <a:endParaRPr lang="it-IT"/>
          </a:p>
        </p:txBody>
      </p:sp>
      <p:sp>
        <p:nvSpPr>
          <p:cNvPr id="62486" name="Text Box 36"/>
          <p:cNvSpPr txBox="1">
            <a:spLocks noChangeArrowheads="1"/>
          </p:cNvSpPr>
          <p:nvPr/>
        </p:nvSpPr>
        <p:spPr bwMode="auto">
          <a:xfrm>
            <a:off x="6000750"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2487" name="Text Box 37"/>
          <p:cNvSpPr txBox="1">
            <a:spLocks noChangeArrowheads="1"/>
          </p:cNvSpPr>
          <p:nvPr/>
        </p:nvSpPr>
        <p:spPr bwMode="auto">
          <a:xfrm>
            <a:off x="6000750"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2488" name="Text Box 38"/>
          <p:cNvSpPr txBox="1">
            <a:spLocks noChangeArrowheads="1"/>
          </p:cNvSpPr>
          <p:nvPr/>
        </p:nvSpPr>
        <p:spPr bwMode="auto">
          <a:xfrm>
            <a:off x="7743825"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2489" name="Text Box 39"/>
          <p:cNvSpPr txBox="1">
            <a:spLocks noChangeArrowheads="1"/>
          </p:cNvSpPr>
          <p:nvPr/>
        </p:nvSpPr>
        <p:spPr bwMode="auto">
          <a:xfrm>
            <a:off x="7743825"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2490" name="Oval 40"/>
          <p:cNvSpPr>
            <a:spLocks noChangeArrowheads="1"/>
          </p:cNvSpPr>
          <p:nvPr/>
        </p:nvSpPr>
        <p:spPr bwMode="auto">
          <a:xfrm>
            <a:off x="6019800" y="4514850"/>
            <a:ext cx="400050" cy="361950"/>
          </a:xfrm>
          <a:prstGeom prst="ellipse">
            <a:avLst/>
          </a:prstGeom>
          <a:solidFill>
            <a:srgbClr val="FF6600"/>
          </a:solidFill>
          <a:ln w="9525">
            <a:solidFill>
              <a:schemeClr val="tx1"/>
            </a:solidFill>
            <a:round/>
            <a:headEnd/>
            <a:tailEnd/>
          </a:ln>
        </p:spPr>
        <p:txBody>
          <a:bodyPr wrap="none" anchor="ctr"/>
          <a:lstStyle/>
          <a:p>
            <a:pPr algn="ctr"/>
            <a:r>
              <a:rPr lang="it-IT" sz="1800">
                <a:latin typeface="Arial" pitchFamily="34" charset="0"/>
              </a:rPr>
              <a:t>Tg</a:t>
            </a:r>
          </a:p>
        </p:txBody>
      </p:sp>
      <p:sp>
        <p:nvSpPr>
          <p:cNvPr id="62491" name="Line 41"/>
          <p:cNvSpPr>
            <a:spLocks noChangeShapeType="1"/>
          </p:cNvSpPr>
          <p:nvPr/>
        </p:nvSpPr>
        <p:spPr bwMode="auto">
          <a:xfrm flipH="1">
            <a:off x="6496050" y="4691063"/>
            <a:ext cx="361950" cy="0"/>
          </a:xfrm>
          <a:prstGeom prst="line">
            <a:avLst/>
          </a:prstGeom>
          <a:noFill/>
          <a:ln w="19050">
            <a:solidFill>
              <a:schemeClr val="tx1"/>
            </a:solidFill>
            <a:round/>
            <a:headEnd/>
            <a:tailEnd type="triangle" w="med" len="med"/>
          </a:ln>
        </p:spPr>
        <p:txBody>
          <a:bodyPr/>
          <a:lstStyle/>
          <a:p>
            <a:endParaRPr lang="it-IT"/>
          </a:p>
        </p:txBody>
      </p:sp>
      <p:sp>
        <p:nvSpPr>
          <p:cNvPr id="62492" name="Line 42"/>
          <p:cNvSpPr>
            <a:spLocks noChangeShapeType="1"/>
          </p:cNvSpPr>
          <p:nvPr/>
        </p:nvSpPr>
        <p:spPr bwMode="auto">
          <a:xfrm flipH="1">
            <a:off x="5988050" y="4851400"/>
            <a:ext cx="114300" cy="88900"/>
          </a:xfrm>
          <a:prstGeom prst="line">
            <a:avLst/>
          </a:prstGeom>
          <a:noFill/>
          <a:ln w="9525">
            <a:solidFill>
              <a:schemeClr val="tx1"/>
            </a:solidFill>
            <a:round/>
            <a:headEnd/>
            <a:tailEnd/>
          </a:ln>
        </p:spPr>
        <p:txBody>
          <a:bodyPr/>
          <a:lstStyle/>
          <a:p>
            <a:endParaRPr lang="it-IT"/>
          </a:p>
        </p:txBody>
      </p:sp>
      <p:sp>
        <p:nvSpPr>
          <p:cNvPr id="62493" name="Line 43"/>
          <p:cNvSpPr>
            <a:spLocks noChangeShapeType="1"/>
          </p:cNvSpPr>
          <p:nvPr/>
        </p:nvSpPr>
        <p:spPr bwMode="auto">
          <a:xfrm flipH="1" flipV="1">
            <a:off x="6330950" y="4838700"/>
            <a:ext cx="114300" cy="88900"/>
          </a:xfrm>
          <a:prstGeom prst="line">
            <a:avLst/>
          </a:prstGeom>
          <a:noFill/>
          <a:ln w="9525">
            <a:solidFill>
              <a:schemeClr val="tx1"/>
            </a:solidFill>
            <a:round/>
            <a:headEnd/>
            <a:tailEnd/>
          </a:ln>
        </p:spPr>
        <p:txBody>
          <a:bodyPr/>
          <a:lstStyle/>
          <a:p>
            <a:endParaRPr lang="it-IT"/>
          </a:p>
        </p:txBody>
      </p:sp>
      <p:sp>
        <p:nvSpPr>
          <p:cNvPr id="62494" name="Text Box 44"/>
          <p:cNvSpPr txBox="1">
            <a:spLocks noChangeArrowheads="1"/>
          </p:cNvSpPr>
          <p:nvPr/>
        </p:nvSpPr>
        <p:spPr bwMode="auto">
          <a:xfrm>
            <a:off x="57435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T4</a:t>
            </a:r>
          </a:p>
        </p:txBody>
      </p:sp>
      <p:sp>
        <p:nvSpPr>
          <p:cNvPr id="62495" name="Text Box 45"/>
          <p:cNvSpPr txBox="1">
            <a:spLocks noChangeArrowheads="1"/>
          </p:cNvSpPr>
          <p:nvPr/>
        </p:nvSpPr>
        <p:spPr bwMode="auto">
          <a:xfrm>
            <a:off x="62261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62496" name="Line 46"/>
          <p:cNvSpPr>
            <a:spLocks noChangeShapeType="1"/>
          </p:cNvSpPr>
          <p:nvPr/>
        </p:nvSpPr>
        <p:spPr bwMode="auto">
          <a:xfrm flipH="1">
            <a:off x="5353050" y="4691063"/>
            <a:ext cx="609600" cy="0"/>
          </a:xfrm>
          <a:prstGeom prst="line">
            <a:avLst/>
          </a:prstGeom>
          <a:noFill/>
          <a:ln w="9525">
            <a:solidFill>
              <a:schemeClr val="tx1"/>
            </a:solidFill>
            <a:round/>
            <a:headEnd/>
            <a:tailEnd type="triangle" w="med" len="med"/>
          </a:ln>
        </p:spPr>
        <p:txBody>
          <a:bodyPr/>
          <a:lstStyle/>
          <a:p>
            <a:endParaRPr lang="it-IT"/>
          </a:p>
        </p:txBody>
      </p:sp>
      <p:sp>
        <p:nvSpPr>
          <p:cNvPr id="62497" name="Text Box 47"/>
          <p:cNvSpPr txBox="1">
            <a:spLocks noChangeArrowheads="1"/>
          </p:cNvSpPr>
          <p:nvPr/>
        </p:nvSpPr>
        <p:spPr bwMode="auto">
          <a:xfrm>
            <a:off x="4311650" y="4362450"/>
            <a:ext cx="1073150" cy="641350"/>
          </a:xfrm>
          <a:prstGeom prst="rect">
            <a:avLst/>
          </a:prstGeom>
          <a:noFill/>
          <a:ln w="9525">
            <a:noFill/>
            <a:miter lim="800000"/>
            <a:headEnd/>
            <a:tailEnd/>
          </a:ln>
        </p:spPr>
        <p:txBody>
          <a:bodyPr wrap="none">
            <a:spAutoFit/>
          </a:bodyPr>
          <a:lstStyle/>
          <a:p>
            <a:pPr algn="ctr"/>
            <a:r>
              <a:rPr lang="it-IT" sz="1800">
                <a:latin typeface="Arial" pitchFamily="34" charset="0"/>
              </a:rPr>
              <a:t>MIT, DIT</a:t>
            </a:r>
          </a:p>
          <a:p>
            <a:pPr algn="ctr"/>
            <a:r>
              <a:rPr lang="it-IT" sz="1800">
                <a:latin typeface="Arial" pitchFamily="34" charset="0"/>
              </a:rPr>
              <a:t>T3 + T4</a:t>
            </a:r>
          </a:p>
        </p:txBody>
      </p:sp>
      <p:sp>
        <p:nvSpPr>
          <p:cNvPr id="62498" name="Arc 48"/>
          <p:cNvSpPr>
            <a:spLocks noChangeAspect="1"/>
          </p:cNvSpPr>
          <p:nvPr/>
        </p:nvSpPr>
        <p:spPr bwMode="auto">
          <a:xfrm flipH="1">
            <a:off x="4857750" y="3500438"/>
            <a:ext cx="644525" cy="587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2499" name="Line 49"/>
          <p:cNvSpPr>
            <a:spLocks noChangeShapeType="1"/>
          </p:cNvSpPr>
          <p:nvPr/>
        </p:nvSpPr>
        <p:spPr bwMode="auto">
          <a:xfrm>
            <a:off x="4857750" y="4073525"/>
            <a:ext cx="0" cy="342900"/>
          </a:xfrm>
          <a:prstGeom prst="line">
            <a:avLst/>
          </a:prstGeom>
          <a:noFill/>
          <a:ln w="19050">
            <a:solidFill>
              <a:schemeClr val="tx1"/>
            </a:solidFill>
            <a:round/>
            <a:headEnd/>
            <a:tailEnd type="triangle" w="med" len="med"/>
          </a:ln>
        </p:spPr>
        <p:txBody>
          <a:bodyPr/>
          <a:lstStyle/>
          <a:p>
            <a:endParaRPr lang="it-IT"/>
          </a:p>
        </p:txBody>
      </p:sp>
      <p:sp>
        <p:nvSpPr>
          <p:cNvPr id="62500" name="Line 50"/>
          <p:cNvSpPr>
            <a:spLocks noChangeShapeType="1"/>
          </p:cNvSpPr>
          <p:nvPr/>
        </p:nvSpPr>
        <p:spPr bwMode="auto">
          <a:xfrm>
            <a:off x="5486400" y="3498850"/>
            <a:ext cx="520700" cy="0"/>
          </a:xfrm>
          <a:prstGeom prst="line">
            <a:avLst/>
          </a:prstGeom>
          <a:noFill/>
          <a:ln w="19050">
            <a:solidFill>
              <a:schemeClr val="tx1"/>
            </a:solidFill>
            <a:round/>
            <a:headEnd/>
            <a:tailEnd type="triangle" w="med" len="med"/>
          </a:ln>
        </p:spPr>
        <p:txBody>
          <a:bodyPr/>
          <a:lstStyle/>
          <a:p>
            <a:endParaRPr lang="it-IT"/>
          </a:p>
        </p:txBody>
      </p:sp>
      <p:sp>
        <p:nvSpPr>
          <p:cNvPr id="62501" name="Oval 51"/>
          <p:cNvSpPr>
            <a:spLocks noChangeArrowheads="1"/>
          </p:cNvSpPr>
          <p:nvPr/>
        </p:nvSpPr>
        <p:spPr bwMode="auto">
          <a:xfrm>
            <a:off x="1143000" y="3321050"/>
            <a:ext cx="647700" cy="59055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NIS</a:t>
            </a:r>
          </a:p>
        </p:txBody>
      </p:sp>
      <p:sp>
        <p:nvSpPr>
          <p:cNvPr id="62502" name="Line 52"/>
          <p:cNvSpPr>
            <a:spLocks noChangeShapeType="1"/>
          </p:cNvSpPr>
          <p:nvPr/>
        </p:nvSpPr>
        <p:spPr bwMode="auto">
          <a:xfrm>
            <a:off x="714375" y="3311525"/>
            <a:ext cx="1504950" cy="0"/>
          </a:xfrm>
          <a:prstGeom prst="line">
            <a:avLst/>
          </a:prstGeom>
          <a:noFill/>
          <a:ln w="19050">
            <a:solidFill>
              <a:schemeClr val="tx1"/>
            </a:solidFill>
            <a:round/>
            <a:headEnd/>
            <a:tailEnd type="triangle" w="med" len="med"/>
          </a:ln>
        </p:spPr>
        <p:txBody>
          <a:bodyPr/>
          <a:lstStyle/>
          <a:p>
            <a:endParaRPr lang="it-IT"/>
          </a:p>
        </p:txBody>
      </p:sp>
      <p:sp>
        <p:nvSpPr>
          <p:cNvPr id="62503" name="Line 53"/>
          <p:cNvSpPr>
            <a:spLocks noChangeShapeType="1"/>
          </p:cNvSpPr>
          <p:nvPr/>
        </p:nvSpPr>
        <p:spPr bwMode="auto">
          <a:xfrm>
            <a:off x="714375" y="3921125"/>
            <a:ext cx="1504950" cy="0"/>
          </a:xfrm>
          <a:prstGeom prst="line">
            <a:avLst/>
          </a:prstGeom>
          <a:noFill/>
          <a:ln w="19050">
            <a:solidFill>
              <a:schemeClr val="tx1"/>
            </a:solidFill>
            <a:round/>
            <a:headEnd/>
            <a:tailEnd type="triangle" w="med" len="med"/>
          </a:ln>
        </p:spPr>
        <p:txBody>
          <a:bodyPr/>
          <a:lstStyle/>
          <a:p>
            <a:endParaRPr lang="it-IT"/>
          </a:p>
        </p:txBody>
      </p:sp>
      <p:sp>
        <p:nvSpPr>
          <p:cNvPr id="62504" name="Text Box 54"/>
          <p:cNvSpPr txBox="1">
            <a:spLocks noChangeArrowheads="1"/>
          </p:cNvSpPr>
          <p:nvPr/>
        </p:nvSpPr>
        <p:spPr bwMode="auto">
          <a:xfrm>
            <a:off x="209550" y="31162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2505" name="Text Box 55"/>
          <p:cNvSpPr txBox="1">
            <a:spLocks noChangeArrowheads="1"/>
          </p:cNvSpPr>
          <p:nvPr/>
        </p:nvSpPr>
        <p:spPr bwMode="auto">
          <a:xfrm>
            <a:off x="438150"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2506" name="Text Box 56"/>
          <p:cNvSpPr txBox="1">
            <a:spLocks noChangeArrowheads="1"/>
          </p:cNvSpPr>
          <p:nvPr/>
        </p:nvSpPr>
        <p:spPr bwMode="auto">
          <a:xfrm>
            <a:off x="2181225"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2507" name="Text Box 57"/>
          <p:cNvSpPr txBox="1">
            <a:spLocks noChangeArrowheads="1"/>
          </p:cNvSpPr>
          <p:nvPr/>
        </p:nvSpPr>
        <p:spPr bwMode="auto">
          <a:xfrm>
            <a:off x="2181225" y="31289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2508" name="Oval 58"/>
          <p:cNvSpPr>
            <a:spLocks noChangeArrowheads="1"/>
          </p:cNvSpPr>
          <p:nvPr/>
        </p:nvSpPr>
        <p:spPr bwMode="auto">
          <a:xfrm>
            <a:off x="1009650" y="4433888"/>
            <a:ext cx="914400" cy="388937"/>
          </a:xfrm>
          <a:prstGeom prst="ellipse">
            <a:avLst/>
          </a:prstGeom>
          <a:solidFill>
            <a:srgbClr val="FFFF00"/>
          </a:solidFill>
          <a:ln w="9525">
            <a:solidFill>
              <a:schemeClr val="tx1"/>
            </a:solidFill>
            <a:round/>
            <a:headEnd/>
            <a:tailEnd/>
          </a:ln>
        </p:spPr>
        <p:txBody>
          <a:bodyPr wrap="none" anchor="ctr"/>
          <a:lstStyle/>
          <a:p>
            <a:pPr algn="ctr"/>
            <a:r>
              <a:rPr lang="it-IT" sz="1800">
                <a:latin typeface="Arial" pitchFamily="34" charset="0"/>
              </a:rPr>
              <a:t>TSHR</a:t>
            </a:r>
          </a:p>
        </p:txBody>
      </p:sp>
      <p:sp>
        <p:nvSpPr>
          <p:cNvPr id="62509" name="Oval 59"/>
          <p:cNvSpPr>
            <a:spLocks noChangeArrowheads="1"/>
          </p:cNvSpPr>
          <p:nvPr/>
        </p:nvSpPr>
        <p:spPr bwMode="auto">
          <a:xfrm>
            <a:off x="946150" y="4489450"/>
            <a:ext cx="177800" cy="279400"/>
          </a:xfrm>
          <a:prstGeom prst="ellipse">
            <a:avLst/>
          </a:prstGeom>
          <a:solidFill>
            <a:schemeClr val="tx1"/>
          </a:solidFill>
          <a:ln w="9525">
            <a:solidFill>
              <a:schemeClr val="tx1"/>
            </a:solidFill>
            <a:round/>
            <a:headEnd/>
            <a:tailEnd/>
          </a:ln>
        </p:spPr>
        <p:txBody>
          <a:bodyPr wrap="none" anchor="ctr"/>
          <a:lstStyle/>
          <a:p>
            <a:endParaRPr lang="it-IT"/>
          </a:p>
        </p:txBody>
      </p:sp>
      <p:sp>
        <p:nvSpPr>
          <p:cNvPr id="62510" name="Text Box 60"/>
          <p:cNvSpPr txBox="1">
            <a:spLocks noChangeArrowheads="1"/>
          </p:cNvSpPr>
          <p:nvPr/>
        </p:nvSpPr>
        <p:spPr bwMode="auto">
          <a:xfrm>
            <a:off x="320675" y="4446588"/>
            <a:ext cx="641350" cy="366712"/>
          </a:xfrm>
          <a:prstGeom prst="rect">
            <a:avLst/>
          </a:prstGeom>
          <a:noFill/>
          <a:ln w="9525">
            <a:noFill/>
            <a:miter lim="800000"/>
            <a:headEnd/>
            <a:tailEnd/>
          </a:ln>
        </p:spPr>
        <p:txBody>
          <a:bodyPr wrap="none">
            <a:spAutoFit/>
          </a:bodyPr>
          <a:lstStyle/>
          <a:p>
            <a:r>
              <a:rPr lang="it-IT" sz="1800">
                <a:latin typeface="Arial" pitchFamily="34" charset="0"/>
              </a:rPr>
              <a:t>TSH</a:t>
            </a:r>
          </a:p>
        </p:txBody>
      </p:sp>
      <p:sp>
        <p:nvSpPr>
          <p:cNvPr id="62511" name="Line 61"/>
          <p:cNvSpPr>
            <a:spLocks noChangeShapeType="1"/>
          </p:cNvSpPr>
          <p:nvPr/>
        </p:nvSpPr>
        <p:spPr bwMode="auto">
          <a:xfrm>
            <a:off x="714375" y="2346325"/>
            <a:ext cx="1504950" cy="0"/>
          </a:xfrm>
          <a:prstGeom prst="line">
            <a:avLst/>
          </a:prstGeom>
          <a:noFill/>
          <a:ln w="19050">
            <a:solidFill>
              <a:schemeClr val="tx1"/>
            </a:solidFill>
            <a:round/>
            <a:headEnd/>
            <a:tailEnd type="triangle" w="med" len="med"/>
          </a:ln>
        </p:spPr>
        <p:txBody>
          <a:bodyPr/>
          <a:lstStyle/>
          <a:p>
            <a:endParaRPr lang="it-IT"/>
          </a:p>
        </p:txBody>
      </p:sp>
      <p:sp>
        <p:nvSpPr>
          <p:cNvPr id="62512" name="Line 62"/>
          <p:cNvSpPr>
            <a:spLocks noChangeShapeType="1"/>
          </p:cNvSpPr>
          <p:nvPr/>
        </p:nvSpPr>
        <p:spPr bwMode="auto">
          <a:xfrm>
            <a:off x="714375" y="2965450"/>
            <a:ext cx="1504950" cy="0"/>
          </a:xfrm>
          <a:prstGeom prst="line">
            <a:avLst/>
          </a:prstGeom>
          <a:noFill/>
          <a:ln w="19050">
            <a:solidFill>
              <a:schemeClr val="tx1"/>
            </a:solidFill>
            <a:round/>
            <a:headEnd type="triangle" w="med" len="med"/>
            <a:tailEnd/>
          </a:ln>
        </p:spPr>
        <p:txBody>
          <a:bodyPr/>
          <a:lstStyle/>
          <a:p>
            <a:endParaRPr lang="it-IT"/>
          </a:p>
        </p:txBody>
      </p:sp>
      <p:sp>
        <p:nvSpPr>
          <p:cNvPr id="62513" name="Text Box 63"/>
          <p:cNvSpPr txBox="1">
            <a:spLocks noChangeArrowheads="1"/>
          </p:cNvSpPr>
          <p:nvPr/>
        </p:nvSpPr>
        <p:spPr bwMode="auto">
          <a:xfrm>
            <a:off x="209550" y="2151063"/>
            <a:ext cx="552450" cy="366712"/>
          </a:xfrm>
          <a:prstGeom prst="rect">
            <a:avLst/>
          </a:prstGeom>
          <a:noFill/>
          <a:ln w="9525">
            <a:noFill/>
            <a:miter lim="800000"/>
            <a:headEnd/>
            <a:tailEnd/>
          </a:ln>
        </p:spPr>
        <p:txBody>
          <a:bodyPr wrap="none">
            <a:spAutoFit/>
          </a:bodyPr>
          <a:lstStyle/>
          <a:p>
            <a:r>
              <a:rPr lang="it-IT" sz="1800">
                <a:latin typeface="Arial" pitchFamily="34" charset="0"/>
              </a:rPr>
              <a:t>2K</a:t>
            </a:r>
            <a:r>
              <a:rPr lang="it-IT" sz="1800" baseline="30000">
                <a:latin typeface="Arial" pitchFamily="34" charset="0"/>
              </a:rPr>
              <a:t>+</a:t>
            </a:r>
          </a:p>
        </p:txBody>
      </p:sp>
      <p:sp>
        <p:nvSpPr>
          <p:cNvPr id="62514" name="Text Box 64"/>
          <p:cNvSpPr txBox="1">
            <a:spLocks noChangeArrowheads="1"/>
          </p:cNvSpPr>
          <p:nvPr/>
        </p:nvSpPr>
        <p:spPr bwMode="auto">
          <a:xfrm>
            <a:off x="95250" y="2782888"/>
            <a:ext cx="692150" cy="366712"/>
          </a:xfrm>
          <a:prstGeom prst="rect">
            <a:avLst/>
          </a:prstGeom>
          <a:noFill/>
          <a:ln w="9525">
            <a:noFill/>
            <a:miter lim="800000"/>
            <a:headEnd/>
            <a:tailEnd/>
          </a:ln>
        </p:spPr>
        <p:txBody>
          <a:bodyPr wrap="none">
            <a:spAutoFit/>
          </a:bodyPr>
          <a:lstStyle/>
          <a:p>
            <a:r>
              <a:rPr lang="it-IT" sz="1800">
                <a:latin typeface="Arial" pitchFamily="34" charset="0"/>
              </a:rPr>
              <a:t>3Na</a:t>
            </a:r>
            <a:r>
              <a:rPr lang="it-IT" sz="1800" baseline="30000">
                <a:latin typeface="Arial" pitchFamily="34" charset="0"/>
              </a:rPr>
              <a:t>+</a:t>
            </a:r>
          </a:p>
        </p:txBody>
      </p:sp>
      <p:sp>
        <p:nvSpPr>
          <p:cNvPr id="62515" name="Oval 65"/>
          <p:cNvSpPr>
            <a:spLocks noChangeArrowheads="1"/>
          </p:cNvSpPr>
          <p:nvPr/>
        </p:nvSpPr>
        <p:spPr bwMode="auto">
          <a:xfrm>
            <a:off x="977900" y="2355850"/>
            <a:ext cx="965200" cy="590550"/>
          </a:xfrm>
          <a:prstGeom prst="ellipse">
            <a:avLst/>
          </a:prstGeom>
          <a:solidFill>
            <a:srgbClr val="FF0000"/>
          </a:solidFill>
          <a:ln w="9525">
            <a:solidFill>
              <a:schemeClr val="tx1"/>
            </a:solidFill>
            <a:round/>
            <a:headEnd/>
            <a:tailEnd/>
          </a:ln>
        </p:spPr>
        <p:txBody>
          <a:bodyPr wrap="none" anchor="ctr"/>
          <a:lstStyle/>
          <a:p>
            <a:pPr algn="ctr"/>
            <a:r>
              <a:rPr lang="it-IT" sz="1800">
                <a:latin typeface="Arial" pitchFamily="34" charset="0"/>
              </a:rPr>
              <a:t>ATPasi</a:t>
            </a:r>
          </a:p>
        </p:txBody>
      </p:sp>
      <p:sp>
        <p:nvSpPr>
          <p:cNvPr id="62516" name="Text Box 66"/>
          <p:cNvSpPr txBox="1">
            <a:spLocks noChangeArrowheads="1"/>
          </p:cNvSpPr>
          <p:nvPr/>
        </p:nvSpPr>
        <p:spPr bwMode="auto">
          <a:xfrm>
            <a:off x="2006600" y="4308475"/>
            <a:ext cx="1428750" cy="641350"/>
          </a:xfrm>
          <a:prstGeom prst="rect">
            <a:avLst/>
          </a:prstGeom>
          <a:noFill/>
          <a:ln w="9525">
            <a:noFill/>
            <a:miter lim="800000"/>
            <a:headEnd/>
            <a:tailEnd/>
          </a:ln>
        </p:spPr>
        <p:txBody>
          <a:bodyPr wrap="none">
            <a:spAutoFit/>
          </a:bodyPr>
          <a:lstStyle/>
          <a:p>
            <a:r>
              <a:rPr lang="it-IT" sz="1800">
                <a:latin typeface="Arial" pitchFamily="34" charset="0"/>
              </a:rPr>
              <a:t>Second</a:t>
            </a:r>
          </a:p>
          <a:p>
            <a:r>
              <a:rPr lang="it-IT" sz="1800">
                <a:latin typeface="Arial" pitchFamily="34" charset="0"/>
              </a:rPr>
              <a:t>messengers</a:t>
            </a:r>
          </a:p>
        </p:txBody>
      </p:sp>
      <p:grpSp>
        <p:nvGrpSpPr>
          <p:cNvPr id="62517" name="Group 67"/>
          <p:cNvGrpSpPr>
            <a:grpSpLocks noChangeAspect="1"/>
          </p:cNvGrpSpPr>
          <p:nvPr/>
        </p:nvGrpSpPr>
        <p:grpSpPr bwMode="auto">
          <a:xfrm flipH="1" flipV="1">
            <a:off x="2938463" y="3611563"/>
            <a:ext cx="328612" cy="885825"/>
            <a:chOff x="5208" y="1968"/>
            <a:chExt cx="300" cy="596"/>
          </a:xfrm>
        </p:grpSpPr>
        <p:sp>
          <p:nvSpPr>
            <p:cNvPr id="62539" name="Arc 68"/>
            <p:cNvSpPr>
              <a:spLocks noChangeAspect="1"/>
            </p:cNvSpPr>
            <p:nvPr/>
          </p:nvSpPr>
          <p:spPr bwMode="auto">
            <a:xfrm flipH="1">
              <a:off x="5208" y="1968"/>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2540" name="Arc 69"/>
            <p:cNvSpPr>
              <a:spLocks noChangeAspect="1"/>
            </p:cNvSpPr>
            <p:nvPr/>
          </p:nvSpPr>
          <p:spPr bwMode="auto">
            <a:xfrm flipH="1" flipV="1">
              <a:off x="5208" y="2264"/>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grpSp>
      <p:sp>
        <p:nvSpPr>
          <p:cNvPr id="62518" name="Line 70"/>
          <p:cNvSpPr>
            <a:spLocks noChangeShapeType="1"/>
          </p:cNvSpPr>
          <p:nvPr/>
        </p:nvSpPr>
        <p:spPr bwMode="auto">
          <a:xfrm flipH="1">
            <a:off x="2038350" y="4830763"/>
            <a:ext cx="2406650" cy="566737"/>
          </a:xfrm>
          <a:prstGeom prst="line">
            <a:avLst/>
          </a:prstGeom>
          <a:noFill/>
          <a:ln w="19050">
            <a:solidFill>
              <a:schemeClr val="tx1"/>
            </a:solidFill>
            <a:prstDash val="sysDot"/>
            <a:round/>
            <a:headEnd/>
            <a:tailEnd type="triangle" w="med" len="med"/>
          </a:ln>
        </p:spPr>
        <p:txBody>
          <a:bodyPr/>
          <a:lstStyle/>
          <a:p>
            <a:endParaRPr lang="it-IT"/>
          </a:p>
        </p:txBody>
      </p:sp>
      <p:sp>
        <p:nvSpPr>
          <p:cNvPr id="62519" name="Arc 71"/>
          <p:cNvSpPr>
            <a:spLocks noChangeAspect="1"/>
          </p:cNvSpPr>
          <p:nvPr/>
        </p:nvSpPr>
        <p:spPr bwMode="auto">
          <a:xfrm flipH="1">
            <a:off x="1403350" y="5440363"/>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p:spPr>
        <p:txBody>
          <a:bodyPr wrap="none" anchor="ctr"/>
          <a:lstStyle/>
          <a:p>
            <a:endParaRPr lang="it-IT"/>
          </a:p>
        </p:txBody>
      </p:sp>
      <p:sp>
        <p:nvSpPr>
          <p:cNvPr id="62520" name="Arc 72"/>
          <p:cNvSpPr>
            <a:spLocks noChangeAspect="1"/>
          </p:cNvSpPr>
          <p:nvPr/>
        </p:nvSpPr>
        <p:spPr bwMode="auto">
          <a:xfrm flipH="1">
            <a:off x="3263900" y="3233738"/>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2521" name="Text Box 73"/>
          <p:cNvSpPr txBox="1">
            <a:spLocks noChangeArrowheads="1"/>
          </p:cNvSpPr>
          <p:nvPr/>
        </p:nvSpPr>
        <p:spPr bwMode="auto">
          <a:xfrm>
            <a:off x="996950" y="5784850"/>
            <a:ext cx="844550" cy="366713"/>
          </a:xfrm>
          <a:prstGeom prst="rect">
            <a:avLst/>
          </a:prstGeom>
          <a:noFill/>
          <a:ln w="9525">
            <a:noFill/>
            <a:miter lim="800000"/>
            <a:headEnd/>
            <a:tailEnd/>
          </a:ln>
        </p:spPr>
        <p:txBody>
          <a:bodyPr wrap="none">
            <a:spAutoFit/>
          </a:bodyPr>
          <a:lstStyle/>
          <a:p>
            <a:pPr algn="ctr"/>
            <a:r>
              <a:rPr lang="it-IT" sz="1800">
                <a:latin typeface="Arial" pitchFamily="34" charset="0"/>
              </a:rPr>
              <a:t>T3, T4</a:t>
            </a:r>
          </a:p>
        </p:txBody>
      </p:sp>
      <p:sp>
        <p:nvSpPr>
          <p:cNvPr id="62522" name="Line 74"/>
          <p:cNvSpPr>
            <a:spLocks noChangeShapeType="1"/>
          </p:cNvSpPr>
          <p:nvPr/>
        </p:nvSpPr>
        <p:spPr bwMode="auto">
          <a:xfrm flipH="1">
            <a:off x="1860550" y="3606800"/>
            <a:ext cx="1054100" cy="0"/>
          </a:xfrm>
          <a:prstGeom prst="line">
            <a:avLst/>
          </a:prstGeom>
          <a:noFill/>
          <a:ln w="19050">
            <a:solidFill>
              <a:schemeClr val="tx1"/>
            </a:solidFill>
            <a:prstDash val="sysDot"/>
            <a:round/>
            <a:headEnd/>
            <a:tailEnd type="triangle" w="med" len="med"/>
          </a:ln>
        </p:spPr>
        <p:txBody>
          <a:bodyPr/>
          <a:lstStyle/>
          <a:p>
            <a:endParaRPr lang="it-IT"/>
          </a:p>
        </p:txBody>
      </p:sp>
      <p:sp>
        <p:nvSpPr>
          <p:cNvPr id="62523" name="Text Box 75"/>
          <p:cNvSpPr txBox="1">
            <a:spLocks noChangeArrowheads="1"/>
          </p:cNvSpPr>
          <p:nvPr/>
        </p:nvSpPr>
        <p:spPr bwMode="auto">
          <a:xfrm>
            <a:off x="1920875" y="333851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2524" name="Line 76"/>
          <p:cNvSpPr>
            <a:spLocks noChangeShapeType="1"/>
          </p:cNvSpPr>
          <p:nvPr/>
        </p:nvSpPr>
        <p:spPr bwMode="auto">
          <a:xfrm>
            <a:off x="3263900" y="3600450"/>
            <a:ext cx="0" cy="304800"/>
          </a:xfrm>
          <a:prstGeom prst="line">
            <a:avLst/>
          </a:prstGeom>
          <a:noFill/>
          <a:ln w="19050">
            <a:solidFill>
              <a:schemeClr val="tx1"/>
            </a:solidFill>
            <a:prstDash val="sysDot"/>
            <a:round/>
            <a:headEnd/>
            <a:tailEnd/>
          </a:ln>
        </p:spPr>
        <p:txBody>
          <a:bodyPr/>
          <a:lstStyle/>
          <a:p>
            <a:endParaRPr lang="it-IT"/>
          </a:p>
        </p:txBody>
      </p:sp>
      <p:sp>
        <p:nvSpPr>
          <p:cNvPr id="62525" name="Line 77"/>
          <p:cNvSpPr>
            <a:spLocks noChangeShapeType="1"/>
          </p:cNvSpPr>
          <p:nvPr/>
        </p:nvSpPr>
        <p:spPr bwMode="auto">
          <a:xfrm>
            <a:off x="3638550" y="3238500"/>
            <a:ext cx="2203450" cy="0"/>
          </a:xfrm>
          <a:prstGeom prst="line">
            <a:avLst/>
          </a:prstGeom>
          <a:noFill/>
          <a:ln w="19050">
            <a:solidFill>
              <a:schemeClr val="tx1"/>
            </a:solidFill>
            <a:prstDash val="sysDot"/>
            <a:round/>
            <a:headEnd/>
            <a:tailEnd/>
          </a:ln>
        </p:spPr>
        <p:txBody>
          <a:bodyPr/>
          <a:lstStyle/>
          <a:p>
            <a:endParaRPr lang="it-IT"/>
          </a:p>
        </p:txBody>
      </p:sp>
      <p:sp>
        <p:nvSpPr>
          <p:cNvPr id="62526" name="Text Box 78"/>
          <p:cNvSpPr txBox="1">
            <a:spLocks noChangeArrowheads="1"/>
          </p:cNvSpPr>
          <p:nvPr/>
        </p:nvSpPr>
        <p:spPr bwMode="auto">
          <a:xfrm>
            <a:off x="3559175" y="316706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2527" name="Line 79"/>
          <p:cNvSpPr>
            <a:spLocks noChangeShapeType="1"/>
          </p:cNvSpPr>
          <p:nvPr/>
        </p:nvSpPr>
        <p:spPr bwMode="auto">
          <a:xfrm flipV="1">
            <a:off x="5829300" y="3019425"/>
            <a:ext cx="1162050" cy="219075"/>
          </a:xfrm>
          <a:prstGeom prst="line">
            <a:avLst/>
          </a:prstGeom>
          <a:noFill/>
          <a:ln w="19050">
            <a:solidFill>
              <a:schemeClr val="tx1"/>
            </a:solidFill>
            <a:prstDash val="sysDot"/>
            <a:round/>
            <a:headEnd/>
            <a:tailEnd type="triangle" w="med" len="med"/>
          </a:ln>
        </p:spPr>
        <p:txBody>
          <a:bodyPr/>
          <a:lstStyle/>
          <a:p>
            <a:endParaRPr lang="it-IT"/>
          </a:p>
        </p:txBody>
      </p:sp>
      <p:sp>
        <p:nvSpPr>
          <p:cNvPr id="62528" name="Text Box 80"/>
          <p:cNvSpPr txBox="1">
            <a:spLocks noChangeArrowheads="1"/>
          </p:cNvSpPr>
          <p:nvPr/>
        </p:nvSpPr>
        <p:spPr bwMode="auto">
          <a:xfrm>
            <a:off x="3424238" y="3700463"/>
            <a:ext cx="1530350" cy="366712"/>
          </a:xfrm>
          <a:prstGeom prst="rect">
            <a:avLst/>
          </a:prstGeom>
          <a:noFill/>
          <a:ln w="9525">
            <a:noFill/>
            <a:miter lim="800000"/>
            <a:headEnd/>
            <a:tailEnd/>
          </a:ln>
        </p:spPr>
        <p:txBody>
          <a:bodyPr wrap="none">
            <a:spAutoFit/>
          </a:bodyPr>
          <a:lstStyle/>
          <a:p>
            <a:r>
              <a:rPr lang="it-IT" sz="1800">
                <a:latin typeface="Arial" pitchFamily="34" charset="0"/>
              </a:rPr>
              <a:t>Dealogenase</a:t>
            </a:r>
          </a:p>
        </p:txBody>
      </p:sp>
      <p:sp>
        <p:nvSpPr>
          <p:cNvPr id="62529" name="Text Box 81"/>
          <p:cNvSpPr txBox="1">
            <a:spLocks noChangeArrowheads="1"/>
          </p:cNvSpPr>
          <p:nvPr/>
        </p:nvSpPr>
        <p:spPr bwMode="auto">
          <a:xfrm>
            <a:off x="736600" y="6261100"/>
            <a:ext cx="1403350" cy="366713"/>
          </a:xfrm>
          <a:prstGeom prst="rect">
            <a:avLst/>
          </a:prstGeom>
          <a:noFill/>
          <a:ln w="9525">
            <a:noFill/>
            <a:miter lim="800000"/>
            <a:headEnd/>
            <a:tailEnd/>
          </a:ln>
        </p:spPr>
        <p:txBody>
          <a:bodyPr wrap="none">
            <a:spAutoFit/>
          </a:bodyPr>
          <a:lstStyle/>
          <a:p>
            <a:pPr algn="ctr"/>
            <a:r>
              <a:rPr lang="it-IT" sz="1800">
                <a:latin typeface="Arial" pitchFamily="34" charset="0"/>
              </a:rPr>
              <a:t>Baso-lateral</a:t>
            </a:r>
          </a:p>
        </p:txBody>
      </p:sp>
      <p:sp>
        <p:nvSpPr>
          <p:cNvPr id="62530" name="Text Box 82"/>
          <p:cNvSpPr txBox="1">
            <a:spLocks noChangeArrowheads="1"/>
          </p:cNvSpPr>
          <p:nvPr/>
        </p:nvSpPr>
        <p:spPr bwMode="auto">
          <a:xfrm>
            <a:off x="7124700" y="6262688"/>
            <a:ext cx="704850" cy="366712"/>
          </a:xfrm>
          <a:prstGeom prst="rect">
            <a:avLst/>
          </a:prstGeom>
          <a:noFill/>
          <a:ln w="9525">
            <a:noFill/>
            <a:miter lim="800000"/>
            <a:headEnd/>
            <a:tailEnd/>
          </a:ln>
        </p:spPr>
        <p:txBody>
          <a:bodyPr wrap="none">
            <a:spAutoFit/>
          </a:bodyPr>
          <a:lstStyle/>
          <a:p>
            <a:pPr algn="ctr"/>
            <a:r>
              <a:rPr lang="it-IT" sz="1800">
                <a:latin typeface="Arial" pitchFamily="34" charset="0"/>
              </a:rPr>
              <a:t>Apex</a:t>
            </a:r>
          </a:p>
        </p:txBody>
      </p:sp>
      <p:sp>
        <p:nvSpPr>
          <p:cNvPr id="62531" name="Text Box 83"/>
          <p:cNvSpPr txBox="1">
            <a:spLocks noChangeArrowheads="1"/>
          </p:cNvSpPr>
          <p:nvPr/>
        </p:nvSpPr>
        <p:spPr bwMode="auto">
          <a:xfrm>
            <a:off x="7721600" y="1128713"/>
            <a:ext cx="882650" cy="366712"/>
          </a:xfrm>
          <a:prstGeom prst="rect">
            <a:avLst/>
          </a:prstGeom>
          <a:noFill/>
          <a:ln w="9525">
            <a:noFill/>
            <a:miter lim="800000"/>
            <a:headEnd/>
            <a:tailEnd/>
          </a:ln>
        </p:spPr>
        <p:txBody>
          <a:bodyPr wrap="none">
            <a:spAutoFit/>
          </a:bodyPr>
          <a:lstStyle/>
          <a:p>
            <a:pPr algn="ctr"/>
            <a:r>
              <a:rPr lang="it-IT" sz="1800">
                <a:latin typeface="Arial" pitchFamily="34" charset="0"/>
              </a:rPr>
              <a:t>Colloid</a:t>
            </a:r>
          </a:p>
        </p:txBody>
      </p:sp>
      <p:sp>
        <p:nvSpPr>
          <p:cNvPr id="62532" name="Rectangle 85"/>
          <p:cNvSpPr>
            <a:spLocks noChangeArrowheads="1"/>
          </p:cNvSpPr>
          <p:nvPr/>
        </p:nvSpPr>
        <p:spPr bwMode="auto">
          <a:xfrm>
            <a:off x="6564313" y="2306638"/>
            <a:ext cx="741362"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DUOX</a:t>
            </a:r>
          </a:p>
        </p:txBody>
      </p:sp>
      <p:sp>
        <p:nvSpPr>
          <p:cNvPr id="62533" name="Line 86"/>
          <p:cNvSpPr>
            <a:spLocks noChangeShapeType="1"/>
          </p:cNvSpPr>
          <p:nvPr/>
        </p:nvSpPr>
        <p:spPr bwMode="auto">
          <a:xfrm rot="19436044" flipV="1">
            <a:off x="5719763" y="2906713"/>
            <a:ext cx="908050" cy="50800"/>
          </a:xfrm>
          <a:prstGeom prst="line">
            <a:avLst/>
          </a:prstGeom>
          <a:noFill/>
          <a:ln w="19050">
            <a:solidFill>
              <a:schemeClr val="tx1"/>
            </a:solidFill>
            <a:prstDash val="sysDot"/>
            <a:round/>
            <a:headEnd/>
            <a:tailEnd type="triangle" w="med" len="med"/>
          </a:ln>
        </p:spPr>
        <p:txBody>
          <a:bodyPr/>
          <a:lstStyle/>
          <a:p>
            <a:endParaRPr lang="it-IT"/>
          </a:p>
        </p:txBody>
      </p:sp>
      <p:sp>
        <p:nvSpPr>
          <p:cNvPr id="62534" name="Text Box 87"/>
          <p:cNvSpPr txBox="1">
            <a:spLocks noChangeArrowheads="1"/>
          </p:cNvSpPr>
          <p:nvPr/>
        </p:nvSpPr>
        <p:spPr bwMode="auto">
          <a:xfrm>
            <a:off x="7197725" y="2176463"/>
            <a:ext cx="758825" cy="366712"/>
          </a:xfrm>
          <a:prstGeom prst="rect">
            <a:avLst/>
          </a:prstGeom>
          <a:noFill/>
          <a:ln w="9525">
            <a:noFill/>
            <a:miter lim="800000"/>
            <a:headEnd/>
            <a:tailEnd/>
          </a:ln>
        </p:spPr>
        <p:txBody>
          <a:bodyPr wrap="none">
            <a:spAutoFit/>
          </a:bodyPr>
          <a:lstStyle/>
          <a:p>
            <a:r>
              <a:rPr lang="it-IT" sz="1800">
                <a:latin typeface="Arial" pitchFamily="34" charset="0"/>
              </a:rPr>
              <a:t> H</a:t>
            </a:r>
            <a:r>
              <a:rPr lang="it-IT" sz="1800" baseline="-25000">
                <a:latin typeface="Arial" pitchFamily="34" charset="0"/>
              </a:rPr>
              <a:t>2</a:t>
            </a:r>
            <a:r>
              <a:rPr lang="it-IT" sz="1800">
                <a:latin typeface="Arial" pitchFamily="34" charset="0"/>
              </a:rPr>
              <a:t>O</a:t>
            </a:r>
            <a:r>
              <a:rPr lang="it-IT" sz="1800" baseline="-25000">
                <a:latin typeface="Arial" pitchFamily="34" charset="0"/>
              </a:rPr>
              <a:t>2</a:t>
            </a:r>
          </a:p>
        </p:txBody>
      </p:sp>
      <p:sp>
        <p:nvSpPr>
          <p:cNvPr id="62535" name="Arc 88"/>
          <p:cNvSpPr>
            <a:spLocks noChangeAspect="1"/>
          </p:cNvSpPr>
          <p:nvPr/>
        </p:nvSpPr>
        <p:spPr bwMode="auto">
          <a:xfrm>
            <a:off x="7642225" y="2484438"/>
            <a:ext cx="103188" cy="1158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2536" name="AutoShape 89"/>
          <p:cNvSpPr>
            <a:spLocks/>
          </p:cNvSpPr>
          <p:nvPr/>
        </p:nvSpPr>
        <p:spPr bwMode="auto">
          <a:xfrm>
            <a:off x="1952625" y="4349750"/>
            <a:ext cx="152400" cy="558800"/>
          </a:xfrm>
          <a:prstGeom prst="leftBrace">
            <a:avLst>
              <a:gd name="adj1" fmla="val 30556"/>
              <a:gd name="adj2" fmla="val 50000"/>
            </a:avLst>
          </a:prstGeom>
          <a:noFill/>
          <a:ln w="9525">
            <a:solidFill>
              <a:schemeClr val="tx1"/>
            </a:solidFill>
            <a:round/>
            <a:headEnd/>
            <a:tailEnd/>
          </a:ln>
        </p:spPr>
        <p:txBody>
          <a:bodyPr wrap="none" anchor="ctr"/>
          <a:lstStyle/>
          <a:p>
            <a:endParaRPr lang="it-IT"/>
          </a:p>
        </p:txBody>
      </p:sp>
      <p:sp>
        <p:nvSpPr>
          <p:cNvPr id="90" name="Rectangle 2"/>
          <p:cNvSpPr txBox="1">
            <a:spLocks noChangeArrowheads="1"/>
          </p:cNvSpPr>
          <p:nvPr/>
        </p:nvSpPr>
        <p:spPr>
          <a:xfrm>
            <a:off x="685800" y="117475"/>
            <a:ext cx="7772400" cy="1143000"/>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rPr>
              <a:t>Molecular events involved in thyroid hormone dyshormonogenesis</a:t>
            </a:r>
          </a:p>
        </p:txBody>
      </p:sp>
      <p:sp>
        <p:nvSpPr>
          <p:cNvPr id="91" name="Ovale 90"/>
          <p:cNvSpPr/>
          <p:nvPr/>
        </p:nvSpPr>
        <p:spPr>
          <a:xfrm>
            <a:off x="846138" y="3138488"/>
            <a:ext cx="1241425" cy="9826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rc 2"/>
          <p:cNvSpPr>
            <a:spLocks noChangeAspect="1"/>
          </p:cNvSpPr>
          <p:nvPr/>
        </p:nvSpPr>
        <p:spPr bwMode="auto">
          <a:xfrm flipH="1">
            <a:off x="7607300" y="2514600"/>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3490" name="Arc 3"/>
          <p:cNvSpPr>
            <a:spLocks noChangeAspect="1"/>
          </p:cNvSpPr>
          <p:nvPr/>
        </p:nvSpPr>
        <p:spPr bwMode="auto">
          <a:xfrm flipH="1" flipV="1">
            <a:off x="7607300" y="2886075"/>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triangle" w="med" len="med"/>
            <a:tailEnd/>
          </a:ln>
        </p:spPr>
        <p:txBody>
          <a:bodyPr wrap="none" anchor="ctr"/>
          <a:lstStyle/>
          <a:p>
            <a:endParaRPr lang="it-IT"/>
          </a:p>
        </p:txBody>
      </p:sp>
      <p:sp>
        <p:nvSpPr>
          <p:cNvPr id="63491" name="Freeform 4"/>
          <p:cNvSpPr>
            <a:spLocks noChangeAspect="1"/>
          </p:cNvSpPr>
          <p:nvPr/>
        </p:nvSpPr>
        <p:spPr bwMode="auto">
          <a:xfrm>
            <a:off x="1458913" y="1276350"/>
            <a:ext cx="6172200" cy="4514850"/>
          </a:xfrm>
          <a:custGeom>
            <a:avLst/>
            <a:gdLst>
              <a:gd name="T0" fmla="*/ 2147483647 w 4321"/>
              <a:gd name="T1" fmla="*/ 2147483647 h 3191"/>
              <a:gd name="T2" fmla="*/ 2147483647 w 4321"/>
              <a:gd name="T3" fmla="*/ 2147483647 h 3191"/>
              <a:gd name="T4" fmla="*/ 2147483647 w 4321"/>
              <a:gd name="T5" fmla="*/ 2147483647 h 3191"/>
              <a:gd name="T6" fmla="*/ 2147483647 w 4321"/>
              <a:gd name="T7" fmla="*/ 2147483647 h 3191"/>
              <a:gd name="T8" fmla="*/ 2147483647 w 4321"/>
              <a:gd name="T9" fmla="*/ 2147483647 h 3191"/>
              <a:gd name="T10" fmla="*/ 2147483647 w 4321"/>
              <a:gd name="T11" fmla="*/ 2147483647 h 3191"/>
              <a:gd name="T12" fmla="*/ 2147483647 w 4321"/>
              <a:gd name="T13" fmla="*/ 2147483647 h 3191"/>
              <a:gd name="T14" fmla="*/ 2147483647 w 4321"/>
              <a:gd name="T15" fmla="*/ 2147483647 h 3191"/>
              <a:gd name="T16" fmla="*/ 2147483647 w 4321"/>
              <a:gd name="T17" fmla="*/ 2147483647 h 3191"/>
              <a:gd name="T18" fmla="*/ 2147483647 w 4321"/>
              <a:gd name="T19" fmla="*/ 2147483647 h 3191"/>
              <a:gd name="T20" fmla="*/ 2147483647 w 4321"/>
              <a:gd name="T21" fmla="*/ 2147483647 h 3191"/>
              <a:gd name="T22" fmla="*/ 2147483647 w 4321"/>
              <a:gd name="T23" fmla="*/ 2147483647 h 3191"/>
              <a:gd name="T24" fmla="*/ 2147483647 w 4321"/>
              <a:gd name="T25" fmla="*/ 2147483647 h 3191"/>
              <a:gd name="T26" fmla="*/ 2147483647 w 4321"/>
              <a:gd name="T27" fmla="*/ 2147483647 h 3191"/>
              <a:gd name="T28" fmla="*/ 2147483647 w 4321"/>
              <a:gd name="T29" fmla="*/ 2147483647 h 3191"/>
              <a:gd name="T30" fmla="*/ 2147483647 w 4321"/>
              <a:gd name="T31" fmla="*/ 2147483647 h 3191"/>
              <a:gd name="T32" fmla="*/ 2147483647 w 4321"/>
              <a:gd name="T33" fmla="*/ 2147483647 h 3191"/>
              <a:gd name="T34" fmla="*/ 2147483647 w 4321"/>
              <a:gd name="T35" fmla="*/ 2147483647 h 3191"/>
              <a:gd name="T36" fmla="*/ 2147483647 w 4321"/>
              <a:gd name="T37" fmla="*/ 2147483647 h 3191"/>
              <a:gd name="T38" fmla="*/ 2147483647 w 4321"/>
              <a:gd name="T39" fmla="*/ 2147483647 h 3191"/>
              <a:gd name="T40" fmla="*/ 2147483647 w 4321"/>
              <a:gd name="T41" fmla="*/ 2147483647 h 3191"/>
              <a:gd name="T42" fmla="*/ 2147483647 w 4321"/>
              <a:gd name="T43" fmla="*/ 2147483647 h 3191"/>
              <a:gd name="T44" fmla="*/ 2147483647 w 4321"/>
              <a:gd name="T45" fmla="*/ 2147483647 h 3191"/>
              <a:gd name="T46" fmla="*/ 2147483647 w 4321"/>
              <a:gd name="T47" fmla="*/ 2147483647 h 3191"/>
              <a:gd name="T48" fmla="*/ 2147483647 w 4321"/>
              <a:gd name="T49" fmla="*/ 2147483647 h 3191"/>
              <a:gd name="T50" fmla="*/ 2147483647 w 4321"/>
              <a:gd name="T51" fmla="*/ 2147483647 h 3191"/>
              <a:gd name="T52" fmla="*/ 2147483647 w 4321"/>
              <a:gd name="T53" fmla="*/ 2147483647 h 3191"/>
              <a:gd name="T54" fmla="*/ 2147483647 w 4321"/>
              <a:gd name="T55" fmla="*/ 2147483647 h 3191"/>
              <a:gd name="T56" fmla="*/ 2147483647 w 4321"/>
              <a:gd name="T57" fmla="*/ 2147483647 h 3191"/>
              <a:gd name="T58" fmla="*/ 2147483647 w 4321"/>
              <a:gd name="T59" fmla="*/ 2147483647 h 3191"/>
              <a:gd name="T60" fmla="*/ 2147483647 w 4321"/>
              <a:gd name="T61" fmla="*/ 2147483647 h 3191"/>
              <a:gd name="T62" fmla="*/ 2147483647 w 4321"/>
              <a:gd name="T63" fmla="*/ 2147483647 h 3191"/>
              <a:gd name="T64" fmla="*/ 2147483647 w 4321"/>
              <a:gd name="T65" fmla="*/ 2147483647 h 3191"/>
              <a:gd name="T66" fmla="*/ 0 w 4321"/>
              <a:gd name="T67" fmla="*/ 2147483647 h 3191"/>
              <a:gd name="T68" fmla="*/ 2147483647 w 4321"/>
              <a:gd name="T69" fmla="*/ 2147483647 h 3191"/>
              <a:gd name="T70" fmla="*/ 2147483647 w 4321"/>
              <a:gd name="T71" fmla="*/ 2147483647 h 3191"/>
              <a:gd name="T72" fmla="*/ 2147483647 w 4321"/>
              <a:gd name="T73" fmla="*/ 2147483647 h 3191"/>
              <a:gd name="T74" fmla="*/ 2147483647 w 4321"/>
              <a:gd name="T75" fmla="*/ 2147483647 h 3191"/>
              <a:gd name="T76" fmla="*/ 2147483647 w 4321"/>
              <a:gd name="T77" fmla="*/ 2147483647 h 3191"/>
              <a:gd name="T78" fmla="*/ 2147483647 w 4321"/>
              <a:gd name="T79" fmla="*/ 2147483647 h 3191"/>
              <a:gd name="T80" fmla="*/ 2147483647 w 4321"/>
              <a:gd name="T81" fmla="*/ 0 h 3191"/>
              <a:gd name="T82" fmla="*/ 2147483647 w 4321"/>
              <a:gd name="T83" fmla="*/ 2147483647 h 3191"/>
              <a:gd name="T84" fmla="*/ 2147483647 w 4321"/>
              <a:gd name="T85" fmla="*/ 2147483647 h 3191"/>
              <a:gd name="T86" fmla="*/ 2147483647 w 4321"/>
              <a:gd name="T87" fmla="*/ 2147483647 h 3191"/>
              <a:gd name="T88" fmla="*/ 2147483647 w 4321"/>
              <a:gd name="T89" fmla="*/ 2147483647 h 3191"/>
              <a:gd name="T90" fmla="*/ 2147483647 w 4321"/>
              <a:gd name="T91" fmla="*/ 2147483647 h 3191"/>
              <a:gd name="T92" fmla="*/ 2147483647 w 4321"/>
              <a:gd name="T93" fmla="*/ 2147483647 h 3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21"/>
              <a:gd name="T142" fmla="*/ 0 h 3191"/>
              <a:gd name="T143" fmla="*/ 4321 w 4321"/>
              <a:gd name="T144" fmla="*/ 3191 h 3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21" h="3191">
                <a:moveTo>
                  <a:pt x="3732" y="396"/>
                </a:moveTo>
                <a:cubicBezTo>
                  <a:pt x="3808" y="400"/>
                  <a:pt x="3884" y="399"/>
                  <a:pt x="3960" y="408"/>
                </a:cubicBezTo>
                <a:cubicBezTo>
                  <a:pt x="3976" y="410"/>
                  <a:pt x="4147" y="465"/>
                  <a:pt x="4152" y="468"/>
                </a:cubicBezTo>
                <a:cubicBezTo>
                  <a:pt x="4235" y="523"/>
                  <a:pt x="4197" y="507"/>
                  <a:pt x="4260" y="528"/>
                </a:cubicBezTo>
                <a:cubicBezTo>
                  <a:pt x="4271" y="561"/>
                  <a:pt x="4291" y="601"/>
                  <a:pt x="4260" y="636"/>
                </a:cubicBezTo>
                <a:cubicBezTo>
                  <a:pt x="4231" y="669"/>
                  <a:pt x="4059" y="680"/>
                  <a:pt x="4032" y="684"/>
                </a:cubicBezTo>
                <a:cubicBezTo>
                  <a:pt x="3948" y="695"/>
                  <a:pt x="3851" y="721"/>
                  <a:pt x="3780" y="768"/>
                </a:cubicBezTo>
                <a:cubicBezTo>
                  <a:pt x="3784" y="788"/>
                  <a:pt x="3782" y="810"/>
                  <a:pt x="3792" y="828"/>
                </a:cubicBezTo>
                <a:cubicBezTo>
                  <a:pt x="3800" y="841"/>
                  <a:pt x="3848" y="863"/>
                  <a:pt x="3864" y="864"/>
                </a:cubicBezTo>
                <a:cubicBezTo>
                  <a:pt x="3964" y="871"/>
                  <a:pt x="4064" y="872"/>
                  <a:pt x="4164" y="876"/>
                </a:cubicBezTo>
                <a:cubicBezTo>
                  <a:pt x="4208" y="891"/>
                  <a:pt x="4245" y="898"/>
                  <a:pt x="4284" y="924"/>
                </a:cubicBezTo>
                <a:cubicBezTo>
                  <a:pt x="4292" y="948"/>
                  <a:pt x="4300" y="972"/>
                  <a:pt x="4308" y="996"/>
                </a:cubicBezTo>
                <a:cubicBezTo>
                  <a:pt x="4321" y="1035"/>
                  <a:pt x="4251" y="1066"/>
                  <a:pt x="4224" y="1068"/>
                </a:cubicBezTo>
                <a:cubicBezTo>
                  <a:pt x="4108" y="1075"/>
                  <a:pt x="3992" y="1076"/>
                  <a:pt x="3876" y="1080"/>
                </a:cubicBezTo>
                <a:cubicBezTo>
                  <a:pt x="3864" y="1084"/>
                  <a:pt x="3849" y="1083"/>
                  <a:pt x="3840" y="1092"/>
                </a:cubicBezTo>
                <a:cubicBezTo>
                  <a:pt x="3805" y="1127"/>
                  <a:pt x="3842" y="1176"/>
                  <a:pt x="3876" y="1188"/>
                </a:cubicBezTo>
                <a:cubicBezTo>
                  <a:pt x="3943" y="1212"/>
                  <a:pt x="3999" y="1215"/>
                  <a:pt x="4068" y="1224"/>
                </a:cubicBezTo>
                <a:cubicBezTo>
                  <a:pt x="4123" y="1242"/>
                  <a:pt x="4181" y="1254"/>
                  <a:pt x="4236" y="1272"/>
                </a:cubicBezTo>
                <a:cubicBezTo>
                  <a:pt x="4240" y="1278"/>
                  <a:pt x="4279" y="1330"/>
                  <a:pt x="4272" y="1344"/>
                </a:cubicBezTo>
                <a:cubicBezTo>
                  <a:pt x="4266" y="1355"/>
                  <a:pt x="4248" y="1352"/>
                  <a:pt x="4236" y="1356"/>
                </a:cubicBezTo>
                <a:cubicBezTo>
                  <a:pt x="4164" y="1428"/>
                  <a:pt x="4222" y="1386"/>
                  <a:pt x="4056" y="1404"/>
                </a:cubicBezTo>
                <a:cubicBezTo>
                  <a:pt x="3987" y="1412"/>
                  <a:pt x="3922" y="1425"/>
                  <a:pt x="3864" y="1464"/>
                </a:cubicBezTo>
                <a:cubicBezTo>
                  <a:pt x="3835" y="1550"/>
                  <a:pt x="3886" y="1537"/>
                  <a:pt x="3960" y="1548"/>
                </a:cubicBezTo>
                <a:cubicBezTo>
                  <a:pt x="4003" y="1562"/>
                  <a:pt x="4112" y="1586"/>
                  <a:pt x="4152" y="1608"/>
                </a:cubicBezTo>
                <a:cubicBezTo>
                  <a:pt x="4177" y="1622"/>
                  <a:pt x="4224" y="1656"/>
                  <a:pt x="4224" y="1656"/>
                </a:cubicBezTo>
                <a:cubicBezTo>
                  <a:pt x="4263" y="1715"/>
                  <a:pt x="4259" y="1737"/>
                  <a:pt x="4200" y="1776"/>
                </a:cubicBezTo>
                <a:cubicBezTo>
                  <a:pt x="4172" y="1772"/>
                  <a:pt x="4144" y="1770"/>
                  <a:pt x="4116" y="1764"/>
                </a:cubicBezTo>
                <a:cubicBezTo>
                  <a:pt x="4091" y="1758"/>
                  <a:pt x="4044" y="1740"/>
                  <a:pt x="4044" y="1740"/>
                </a:cubicBezTo>
                <a:cubicBezTo>
                  <a:pt x="3972" y="1748"/>
                  <a:pt x="3908" y="1753"/>
                  <a:pt x="3840" y="1776"/>
                </a:cubicBezTo>
                <a:cubicBezTo>
                  <a:pt x="3832" y="1788"/>
                  <a:pt x="3807" y="1801"/>
                  <a:pt x="3816" y="1812"/>
                </a:cubicBezTo>
                <a:cubicBezTo>
                  <a:pt x="3832" y="1832"/>
                  <a:pt x="3864" y="1828"/>
                  <a:pt x="3888" y="1836"/>
                </a:cubicBezTo>
                <a:cubicBezTo>
                  <a:pt x="4005" y="1875"/>
                  <a:pt x="4090" y="1876"/>
                  <a:pt x="4224" y="1884"/>
                </a:cubicBezTo>
                <a:cubicBezTo>
                  <a:pt x="4236" y="1888"/>
                  <a:pt x="4257" y="1884"/>
                  <a:pt x="4260" y="1896"/>
                </a:cubicBezTo>
                <a:cubicBezTo>
                  <a:pt x="4278" y="1959"/>
                  <a:pt x="4227" y="1999"/>
                  <a:pt x="4176" y="2016"/>
                </a:cubicBezTo>
                <a:cubicBezTo>
                  <a:pt x="4071" y="2051"/>
                  <a:pt x="3959" y="2049"/>
                  <a:pt x="3852" y="2076"/>
                </a:cubicBezTo>
                <a:cubicBezTo>
                  <a:pt x="3860" y="2088"/>
                  <a:pt x="3864" y="2104"/>
                  <a:pt x="3876" y="2112"/>
                </a:cubicBezTo>
                <a:cubicBezTo>
                  <a:pt x="3929" y="2145"/>
                  <a:pt x="4042" y="2163"/>
                  <a:pt x="4104" y="2172"/>
                </a:cubicBezTo>
                <a:cubicBezTo>
                  <a:pt x="4128" y="2180"/>
                  <a:pt x="4152" y="2188"/>
                  <a:pt x="4176" y="2196"/>
                </a:cubicBezTo>
                <a:cubicBezTo>
                  <a:pt x="4188" y="2200"/>
                  <a:pt x="4212" y="2208"/>
                  <a:pt x="4212" y="2208"/>
                </a:cubicBezTo>
                <a:cubicBezTo>
                  <a:pt x="4220" y="2232"/>
                  <a:pt x="4244" y="2256"/>
                  <a:pt x="4236" y="2280"/>
                </a:cubicBezTo>
                <a:cubicBezTo>
                  <a:pt x="4194" y="2405"/>
                  <a:pt x="3891" y="2339"/>
                  <a:pt x="3852" y="2340"/>
                </a:cubicBezTo>
                <a:cubicBezTo>
                  <a:pt x="3844" y="2352"/>
                  <a:pt x="3830" y="2362"/>
                  <a:pt x="3828" y="2376"/>
                </a:cubicBezTo>
                <a:cubicBezTo>
                  <a:pt x="3826" y="2392"/>
                  <a:pt x="3830" y="2411"/>
                  <a:pt x="3840" y="2424"/>
                </a:cubicBezTo>
                <a:cubicBezTo>
                  <a:pt x="3848" y="2434"/>
                  <a:pt x="3864" y="2433"/>
                  <a:pt x="3876" y="2436"/>
                </a:cubicBezTo>
                <a:cubicBezTo>
                  <a:pt x="3927" y="2451"/>
                  <a:pt x="3980" y="2460"/>
                  <a:pt x="4032" y="2472"/>
                </a:cubicBezTo>
                <a:cubicBezTo>
                  <a:pt x="4052" y="2476"/>
                  <a:pt x="4072" y="2479"/>
                  <a:pt x="4092" y="2484"/>
                </a:cubicBezTo>
                <a:cubicBezTo>
                  <a:pt x="4116" y="2491"/>
                  <a:pt x="4164" y="2508"/>
                  <a:pt x="4164" y="2508"/>
                </a:cubicBezTo>
                <a:cubicBezTo>
                  <a:pt x="4196" y="2604"/>
                  <a:pt x="4148" y="2492"/>
                  <a:pt x="4212" y="2556"/>
                </a:cubicBezTo>
                <a:cubicBezTo>
                  <a:pt x="4221" y="2565"/>
                  <a:pt x="4218" y="2581"/>
                  <a:pt x="4224" y="2592"/>
                </a:cubicBezTo>
                <a:cubicBezTo>
                  <a:pt x="4230" y="2605"/>
                  <a:pt x="4240" y="2616"/>
                  <a:pt x="4248" y="2628"/>
                </a:cubicBezTo>
                <a:cubicBezTo>
                  <a:pt x="4084" y="2683"/>
                  <a:pt x="3922" y="2659"/>
                  <a:pt x="3744" y="2664"/>
                </a:cubicBezTo>
                <a:cubicBezTo>
                  <a:pt x="3613" y="2708"/>
                  <a:pt x="3812" y="2638"/>
                  <a:pt x="3672" y="2700"/>
                </a:cubicBezTo>
                <a:cubicBezTo>
                  <a:pt x="3627" y="2720"/>
                  <a:pt x="3575" y="2732"/>
                  <a:pt x="3528" y="2748"/>
                </a:cubicBezTo>
                <a:cubicBezTo>
                  <a:pt x="3443" y="2776"/>
                  <a:pt x="3353" y="2820"/>
                  <a:pt x="3264" y="2832"/>
                </a:cubicBezTo>
                <a:cubicBezTo>
                  <a:pt x="3220" y="2838"/>
                  <a:pt x="3176" y="2840"/>
                  <a:pt x="3132" y="2844"/>
                </a:cubicBezTo>
                <a:cubicBezTo>
                  <a:pt x="3001" y="2870"/>
                  <a:pt x="2875" y="2910"/>
                  <a:pt x="2748" y="2952"/>
                </a:cubicBezTo>
                <a:cubicBezTo>
                  <a:pt x="2703" y="2967"/>
                  <a:pt x="2656" y="3012"/>
                  <a:pt x="2604" y="3012"/>
                </a:cubicBezTo>
                <a:cubicBezTo>
                  <a:pt x="2148" y="3016"/>
                  <a:pt x="1692" y="3020"/>
                  <a:pt x="1236" y="3024"/>
                </a:cubicBezTo>
                <a:cubicBezTo>
                  <a:pt x="1170" y="3035"/>
                  <a:pt x="1128" y="3048"/>
                  <a:pt x="1068" y="3072"/>
                </a:cubicBezTo>
                <a:cubicBezTo>
                  <a:pt x="1045" y="3081"/>
                  <a:pt x="996" y="3096"/>
                  <a:pt x="996" y="3096"/>
                </a:cubicBezTo>
                <a:cubicBezTo>
                  <a:pt x="932" y="3191"/>
                  <a:pt x="842" y="3139"/>
                  <a:pt x="720" y="3132"/>
                </a:cubicBezTo>
                <a:cubicBezTo>
                  <a:pt x="724" y="3092"/>
                  <a:pt x="743" y="3051"/>
                  <a:pt x="732" y="3012"/>
                </a:cubicBezTo>
                <a:cubicBezTo>
                  <a:pt x="728" y="2996"/>
                  <a:pt x="700" y="3002"/>
                  <a:pt x="684" y="3000"/>
                </a:cubicBezTo>
                <a:cubicBezTo>
                  <a:pt x="568" y="2988"/>
                  <a:pt x="452" y="2985"/>
                  <a:pt x="336" y="2976"/>
                </a:cubicBezTo>
                <a:cubicBezTo>
                  <a:pt x="279" y="2962"/>
                  <a:pt x="229" y="2949"/>
                  <a:pt x="180" y="2916"/>
                </a:cubicBezTo>
                <a:cubicBezTo>
                  <a:pt x="148" y="2868"/>
                  <a:pt x="118" y="2807"/>
                  <a:pt x="84" y="2760"/>
                </a:cubicBezTo>
                <a:cubicBezTo>
                  <a:pt x="74" y="2746"/>
                  <a:pt x="58" y="2737"/>
                  <a:pt x="48" y="2724"/>
                </a:cubicBezTo>
                <a:cubicBezTo>
                  <a:pt x="30" y="2701"/>
                  <a:pt x="0" y="2652"/>
                  <a:pt x="0" y="2652"/>
                </a:cubicBezTo>
                <a:cubicBezTo>
                  <a:pt x="4" y="2124"/>
                  <a:pt x="4" y="1596"/>
                  <a:pt x="12" y="1068"/>
                </a:cubicBezTo>
                <a:cubicBezTo>
                  <a:pt x="14" y="964"/>
                  <a:pt x="20" y="859"/>
                  <a:pt x="36" y="756"/>
                </a:cubicBezTo>
                <a:cubicBezTo>
                  <a:pt x="39" y="739"/>
                  <a:pt x="62" y="733"/>
                  <a:pt x="72" y="720"/>
                </a:cubicBezTo>
                <a:cubicBezTo>
                  <a:pt x="90" y="697"/>
                  <a:pt x="104" y="672"/>
                  <a:pt x="120" y="648"/>
                </a:cubicBezTo>
                <a:cubicBezTo>
                  <a:pt x="188" y="546"/>
                  <a:pt x="232" y="405"/>
                  <a:pt x="336" y="336"/>
                </a:cubicBezTo>
                <a:cubicBezTo>
                  <a:pt x="344" y="324"/>
                  <a:pt x="349" y="309"/>
                  <a:pt x="360" y="300"/>
                </a:cubicBezTo>
                <a:cubicBezTo>
                  <a:pt x="382" y="281"/>
                  <a:pt x="432" y="252"/>
                  <a:pt x="432" y="252"/>
                </a:cubicBezTo>
                <a:cubicBezTo>
                  <a:pt x="461" y="209"/>
                  <a:pt x="484" y="173"/>
                  <a:pt x="528" y="144"/>
                </a:cubicBezTo>
                <a:cubicBezTo>
                  <a:pt x="536" y="132"/>
                  <a:pt x="541" y="117"/>
                  <a:pt x="552" y="108"/>
                </a:cubicBezTo>
                <a:cubicBezTo>
                  <a:pt x="562" y="100"/>
                  <a:pt x="577" y="102"/>
                  <a:pt x="588" y="96"/>
                </a:cubicBezTo>
                <a:cubicBezTo>
                  <a:pt x="601" y="90"/>
                  <a:pt x="611" y="78"/>
                  <a:pt x="624" y="72"/>
                </a:cubicBezTo>
                <a:cubicBezTo>
                  <a:pt x="647" y="62"/>
                  <a:pt x="672" y="56"/>
                  <a:pt x="696" y="48"/>
                </a:cubicBezTo>
                <a:cubicBezTo>
                  <a:pt x="710" y="43"/>
                  <a:pt x="719" y="30"/>
                  <a:pt x="732" y="24"/>
                </a:cubicBezTo>
                <a:cubicBezTo>
                  <a:pt x="755" y="14"/>
                  <a:pt x="804" y="0"/>
                  <a:pt x="804" y="0"/>
                </a:cubicBezTo>
                <a:cubicBezTo>
                  <a:pt x="841" y="25"/>
                  <a:pt x="884" y="54"/>
                  <a:pt x="924" y="72"/>
                </a:cubicBezTo>
                <a:cubicBezTo>
                  <a:pt x="947" y="82"/>
                  <a:pt x="996" y="96"/>
                  <a:pt x="996" y="96"/>
                </a:cubicBezTo>
                <a:cubicBezTo>
                  <a:pt x="1028" y="48"/>
                  <a:pt x="1048" y="38"/>
                  <a:pt x="1104" y="24"/>
                </a:cubicBezTo>
                <a:cubicBezTo>
                  <a:pt x="1294" y="31"/>
                  <a:pt x="1422" y="41"/>
                  <a:pt x="1596" y="60"/>
                </a:cubicBezTo>
                <a:cubicBezTo>
                  <a:pt x="1687" y="83"/>
                  <a:pt x="1780" y="88"/>
                  <a:pt x="1872" y="108"/>
                </a:cubicBezTo>
                <a:cubicBezTo>
                  <a:pt x="1933" y="122"/>
                  <a:pt x="2019" y="139"/>
                  <a:pt x="2076" y="168"/>
                </a:cubicBezTo>
                <a:cubicBezTo>
                  <a:pt x="2124" y="192"/>
                  <a:pt x="2100" y="199"/>
                  <a:pt x="2160" y="204"/>
                </a:cubicBezTo>
                <a:cubicBezTo>
                  <a:pt x="2236" y="211"/>
                  <a:pt x="2312" y="212"/>
                  <a:pt x="2388" y="216"/>
                </a:cubicBezTo>
                <a:cubicBezTo>
                  <a:pt x="2497" y="252"/>
                  <a:pt x="2579" y="296"/>
                  <a:pt x="2676" y="360"/>
                </a:cubicBezTo>
                <a:cubicBezTo>
                  <a:pt x="2687" y="367"/>
                  <a:pt x="2753" y="382"/>
                  <a:pt x="2760" y="384"/>
                </a:cubicBezTo>
                <a:cubicBezTo>
                  <a:pt x="2873" y="416"/>
                  <a:pt x="2991" y="433"/>
                  <a:pt x="3108" y="444"/>
                </a:cubicBezTo>
                <a:cubicBezTo>
                  <a:pt x="3973" y="425"/>
                  <a:pt x="3440" y="469"/>
                  <a:pt x="3732" y="396"/>
                </a:cubicBezTo>
                <a:close/>
              </a:path>
            </a:pathLst>
          </a:custGeom>
          <a:solidFill>
            <a:srgbClr val="FFCCFF"/>
          </a:solidFill>
          <a:ln w="38100">
            <a:solidFill>
              <a:schemeClr val="tx1"/>
            </a:solidFill>
            <a:round/>
            <a:headEnd/>
            <a:tailEnd/>
          </a:ln>
        </p:spPr>
        <p:txBody>
          <a:bodyPr/>
          <a:lstStyle/>
          <a:p>
            <a:endParaRPr lang="it-IT"/>
          </a:p>
        </p:txBody>
      </p:sp>
      <p:sp>
        <p:nvSpPr>
          <p:cNvPr id="63492" name="Line 5"/>
          <p:cNvSpPr>
            <a:spLocks noChangeAspect="1" noChangeShapeType="1"/>
          </p:cNvSpPr>
          <p:nvPr/>
        </p:nvSpPr>
        <p:spPr bwMode="auto">
          <a:xfrm>
            <a:off x="2470150" y="5505450"/>
            <a:ext cx="874713" cy="44450"/>
          </a:xfrm>
          <a:prstGeom prst="line">
            <a:avLst/>
          </a:prstGeom>
          <a:noFill/>
          <a:ln w="38100">
            <a:solidFill>
              <a:schemeClr val="tx1"/>
            </a:solidFill>
            <a:round/>
            <a:headEnd/>
            <a:tailEnd/>
          </a:ln>
        </p:spPr>
        <p:txBody>
          <a:bodyPr/>
          <a:lstStyle/>
          <a:p>
            <a:endParaRPr lang="it-IT"/>
          </a:p>
        </p:txBody>
      </p:sp>
      <p:sp>
        <p:nvSpPr>
          <p:cNvPr id="63493" name="Rectangle 6"/>
          <p:cNvSpPr>
            <a:spLocks noChangeAspect="1" noChangeArrowheads="1"/>
          </p:cNvSpPr>
          <p:nvPr/>
        </p:nvSpPr>
        <p:spPr bwMode="auto">
          <a:xfrm>
            <a:off x="2281238" y="5565775"/>
            <a:ext cx="1063625" cy="231775"/>
          </a:xfrm>
          <a:prstGeom prst="rect">
            <a:avLst/>
          </a:prstGeom>
          <a:solidFill>
            <a:schemeClr val="bg1"/>
          </a:solidFill>
          <a:ln w="9525">
            <a:noFill/>
            <a:miter lim="800000"/>
            <a:headEnd/>
            <a:tailEnd/>
          </a:ln>
        </p:spPr>
        <p:txBody>
          <a:bodyPr wrap="none" anchor="ctr"/>
          <a:lstStyle/>
          <a:p>
            <a:endParaRPr lang="it-IT"/>
          </a:p>
        </p:txBody>
      </p:sp>
      <p:sp>
        <p:nvSpPr>
          <p:cNvPr id="63494" name="Rectangle 7"/>
          <p:cNvSpPr>
            <a:spLocks noChangeAspect="1" noChangeArrowheads="1"/>
          </p:cNvSpPr>
          <p:nvPr/>
        </p:nvSpPr>
        <p:spPr bwMode="auto">
          <a:xfrm>
            <a:off x="2333625" y="5551488"/>
            <a:ext cx="342900" cy="185737"/>
          </a:xfrm>
          <a:prstGeom prst="rect">
            <a:avLst/>
          </a:prstGeom>
          <a:solidFill>
            <a:schemeClr val="bg1"/>
          </a:solidFill>
          <a:ln w="9525">
            <a:noFill/>
            <a:miter lim="800000"/>
            <a:headEnd/>
            <a:tailEnd/>
          </a:ln>
        </p:spPr>
        <p:txBody>
          <a:bodyPr wrap="none" anchor="ctr"/>
          <a:lstStyle/>
          <a:p>
            <a:endParaRPr lang="it-IT"/>
          </a:p>
        </p:txBody>
      </p:sp>
      <p:grpSp>
        <p:nvGrpSpPr>
          <p:cNvPr id="63495" name="Group 8"/>
          <p:cNvGrpSpPr>
            <a:grpSpLocks/>
          </p:cNvGrpSpPr>
          <p:nvPr/>
        </p:nvGrpSpPr>
        <p:grpSpPr bwMode="auto">
          <a:xfrm rot="-589263">
            <a:off x="2781300" y="1533525"/>
            <a:ext cx="2879725" cy="1741488"/>
            <a:chOff x="1596" y="1038"/>
            <a:chExt cx="1814" cy="1097"/>
          </a:xfrm>
        </p:grpSpPr>
        <p:sp>
          <p:nvSpPr>
            <p:cNvPr id="63569" name="Freeform 9"/>
            <p:cNvSpPr>
              <a:spLocks/>
            </p:cNvSpPr>
            <p:nvPr/>
          </p:nvSpPr>
          <p:spPr bwMode="auto">
            <a:xfrm>
              <a:off x="1788" y="1196"/>
              <a:ext cx="715" cy="663"/>
            </a:xfrm>
            <a:custGeom>
              <a:avLst/>
              <a:gdLst>
                <a:gd name="T0" fmla="*/ 84 w 715"/>
                <a:gd name="T1" fmla="*/ 112 h 663"/>
                <a:gd name="T2" fmla="*/ 60 w 715"/>
                <a:gd name="T3" fmla="*/ 184 h 663"/>
                <a:gd name="T4" fmla="*/ 0 w 715"/>
                <a:gd name="T5" fmla="*/ 292 h 663"/>
                <a:gd name="T6" fmla="*/ 84 w 715"/>
                <a:gd name="T7" fmla="*/ 508 h 663"/>
                <a:gd name="T8" fmla="*/ 300 w 715"/>
                <a:gd name="T9" fmla="*/ 652 h 663"/>
                <a:gd name="T10" fmla="*/ 468 w 715"/>
                <a:gd name="T11" fmla="*/ 640 h 663"/>
                <a:gd name="T12" fmla="*/ 516 w 715"/>
                <a:gd name="T13" fmla="*/ 532 h 663"/>
                <a:gd name="T14" fmla="*/ 552 w 715"/>
                <a:gd name="T15" fmla="*/ 520 h 663"/>
                <a:gd name="T16" fmla="*/ 624 w 715"/>
                <a:gd name="T17" fmla="*/ 472 h 663"/>
                <a:gd name="T18" fmla="*/ 648 w 715"/>
                <a:gd name="T19" fmla="*/ 124 h 663"/>
                <a:gd name="T20" fmla="*/ 480 w 715"/>
                <a:gd name="T21" fmla="*/ 112 h 663"/>
                <a:gd name="T22" fmla="*/ 384 w 715"/>
                <a:gd name="T23" fmla="*/ 100 h 663"/>
                <a:gd name="T24" fmla="*/ 84 w 715"/>
                <a:gd name="T25" fmla="*/ 112 h 6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5"/>
                <a:gd name="T40" fmla="*/ 0 h 663"/>
                <a:gd name="T41" fmla="*/ 715 w 715"/>
                <a:gd name="T42" fmla="*/ 663 h 6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5" h="663">
                  <a:moveTo>
                    <a:pt x="84" y="112"/>
                  </a:moveTo>
                  <a:cubicBezTo>
                    <a:pt x="76" y="136"/>
                    <a:pt x="74" y="163"/>
                    <a:pt x="60" y="184"/>
                  </a:cubicBezTo>
                  <a:cubicBezTo>
                    <a:pt x="5" y="267"/>
                    <a:pt x="21" y="229"/>
                    <a:pt x="0" y="292"/>
                  </a:cubicBezTo>
                  <a:cubicBezTo>
                    <a:pt x="10" y="390"/>
                    <a:pt x="1" y="453"/>
                    <a:pt x="84" y="508"/>
                  </a:cubicBezTo>
                  <a:cubicBezTo>
                    <a:pt x="130" y="578"/>
                    <a:pt x="221" y="626"/>
                    <a:pt x="300" y="652"/>
                  </a:cubicBezTo>
                  <a:cubicBezTo>
                    <a:pt x="356" y="648"/>
                    <a:pt x="417" y="663"/>
                    <a:pt x="468" y="640"/>
                  </a:cubicBezTo>
                  <a:cubicBezTo>
                    <a:pt x="504" y="624"/>
                    <a:pt x="485" y="557"/>
                    <a:pt x="516" y="532"/>
                  </a:cubicBezTo>
                  <a:cubicBezTo>
                    <a:pt x="526" y="524"/>
                    <a:pt x="541" y="526"/>
                    <a:pt x="552" y="520"/>
                  </a:cubicBezTo>
                  <a:cubicBezTo>
                    <a:pt x="577" y="506"/>
                    <a:pt x="624" y="472"/>
                    <a:pt x="624" y="472"/>
                  </a:cubicBezTo>
                  <a:cubicBezTo>
                    <a:pt x="688" y="376"/>
                    <a:pt x="715" y="231"/>
                    <a:pt x="648" y="124"/>
                  </a:cubicBezTo>
                  <a:cubicBezTo>
                    <a:pt x="618" y="76"/>
                    <a:pt x="536" y="117"/>
                    <a:pt x="480" y="112"/>
                  </a:cubicBezTo>
                  <a:cubicBezTo>
                    <a:pt x="448" y="109"/>
                    <a:pt x="416" y="104"/>
                    <a:pt x="384" y="100"/>
                  </a:cubicBezTo>
                  <a:cubicBezTo>
                    <a:pt x="298" y="71"/>
                    <a:pt x="84" y="0"/>
                    <a:pt x="84" y="112"/>
                  </a:cubicBezTo>
                  <a:close/>
                </a:path>
              </a:pathLst>
            </a:custGeom>
            <a:solidFill>
              <a:srgbClr val="CC00FF"/>
            </a:solidFill>
            <a:ln w="9525">
              <a:solidFill>
                <a:schemeClr val="tx1"/>
              </a:solidFill>
              <a:round/>
              <a:headEnd/>
              <a:tailEnd/>
            </a:ln>
          </p:spPr>
          <p:txBody>
            <a:bodyPr/>
            <a:lstStyle/>
            <a:p>
              <a:endParaRPr lang="it-IT"/>
            </a:p>
          </p:txBody>
        </p:sp>
        <p:sp>
          <p:nvSpPr>
            <p:cNvPr id="63570" name="Freeform 10"/>
            <p:cNvSpPr>
              <a:spLocks/>
            </p:cNvSpPr>
            <p:nvPr/>
          </p:nvSpPr>
          <p:spPr bwMode="auto">
            <a:xfrm>
              <a:off x="1596" y="1130"/>
              <a:ext cx="283" cy="688"/>
            </a:xfrm>
            <a:custGeom>
              <a:avLst/>
              <a:gdLst>
                <a:gd name="T0" fmla="*/ 156 w 283"/>
                <a:gd name="T1" fmla="*/ 10 h 688"/>
                <a:gd name="T2" fmla="*/ 72 w 283"/>
                <a:gd name="T3" fmla="*/ 106 h 688"/>
                <a:gd name="T4" fmla="*/ 48 w 283"/>
                <a:gd name="T5" fmla="*/ 178 h 688"/>
                <a:gd name="T6" fmla="*/ 24 w 283"/>
                <a:gd name="T7" fmla="*/ 214 h 688"/>
                <a:gd name="T8" fmla="*/ 0 w 283"/>
                <a:gd name="T9" fmla="*/ 286 h 688"/>
                <a:gd name="T10" fmla="*/ 12 w 283"/>
                <a:gd name="T11" fmla="*/ 562 h 688"/>
                <a:gd name="T12" fmla="*/ 108 w 283"/>
                <a:gd name="T13" fmla="*/ 622 h 688"/>
                <a:gd name="T14" fmla="*/ 144 w 283"/>
                <a:gd name="T15" fmla="*/ 634 h 688"/>
                <a:gd name="T16" fmla="*/ 156 w 283"/>
                <a:gd name="T17" fmla="*/ 682 h 688"/>
                <a:gd name="T18" fmla="*/ 204 w 283"/>
                <a:gd name="T19" fmla="*/ 610 h 688"/>
                <a:gd name="T20" fmla="*/ 192 w 283"/>
                <a:gd name="T21" fmla="*/ 562 h 688"/>
                <a:gd name="T22" fmla="*/ 144 w 283"/>
                <a:gd name="T23" fmla="*/ 502 h 688"/>
                <a:gd name="T24" fmla="*/ 228 w 283"/>
                <a:gd name="T25" fmla="*/ 118 h 688"/>
                <a:gd name="T26" fmla="*/ 276 w 283"/>
                <a:gd name="T27" fmla="*/ 46 h 688"/>
                <a:gd name="T28" fmla="*/ 264 w 283"/>
                <a:gd name="T29" fmla="*/ 10 h 688"/>
                <a:gd name="T30" fmla="*/ 156 w 283"/>
                <a:gd name="T31" fmla="*/ 10 h 6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688"/>
                <a:gd name="T50" fmla="*/ 283 w 283"/>
                <a:gd name="T51" fmla="*/ 688 h 6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688">
                  <a:moveTo>
                    <a:pt x="156" y="10"/>
                  </a:moveTo>
                  <a:cubicBezTo>
                    <a:pt x="96" y="50"/>
                    <a:pt x="128" y="22"/>
                    <a:pt x="72" y="106"/>
                  </a:cubicBezTo>
                  <a:cubicBezTo>
                    <a:pt x="58" y="127"/>
                    <a:pt x="62" y="157"/>
                    <a:pt x="48" y="178"/>
                  </a:cubicBezTo>
                  <a:cubicBezTo>
                    <a:pt x="40" y="190"/>
                    <a:pt x="30" y="201"/>
                    <a:pt x="24" y="214"/>
                  </a:cubicBezTo>
                  <a:cubicBezTo>
                    <a:pt x="14" y="237"/>
                    <a:pt x="0" y="286"/>
                    <a:pt x="0" y="286"/>
                  </a:cubicBezTo>
                  <a:cubicBezTo>
                    <a:pt x="4" y="378"/>
                    <a:pt x="1" y="471"/>
                    <a:pt x="12" y="562"/>
                  </a:cubicBezTo>
                  <a:cubicBezTo>
                    <a:pt x="17" y="608"/>
                    <a:pt x="80" y="613"/>
                    <a:pt x="108" y="622"/>
                  </a:cubicBezTo>
                  <a:cubicBezTo>
                    <a:pt x="120" y="626"/>
                    <a:pt x="144" y="634"/>
                    <a:pt x="144" y="634"/>
                  </a:cubicBezTo>
                  <a:cubicBezTo>
                    <a:pt x="148" y="650"/>
                    <a:pt x="141" y="688"/>
                    <a:pt x="156" y="682"/>
                  </a:cubicBezTo>
                  <a:cubicBezTo>
                    <a:pt x="183" y="671"/>
                    <a:pt x="204" y="610"/>
                    <a:pt x="204" y="610"/>
                  </a:cubicBezTo>
                  <a:cubicBezTo>
                    <a:pt x="200" y="594"/>
                    <a:pt x="201" y="576"/>
                    <a:pt x="192" y="562"/>
                  </a:cubicBezTo>
                  <a:cubicBezTo>
                    <a:pt x="120" y="453"/>
                    <a:pt x="183" y="620"/>
                    <a:pt x="144" y="502"/>
                  </a:cubicBezTo>
                  <a:cubicBezTo>
                    <a:pt x="149" y="353"/>
                    <a:pt x="69" y="158"/>
                    <a:pt x="228" y="118"/>
                  </a:cubicBezTo>
                  <a:cubicBezTo>
                    <a:pt x="244" y="94"/>
                    <a:pt x="260" y="70"/>
                    <a:pt x="276" y="46"/>
                  </a:cubicBezTo>
                  <a:cubicBezTo>
                    <a:pt x="283" y="35"/>
                    <a:pt x="276" y="14"/>
                    <a:pt x="264" y="10"/>
                  </a:cubicBezTo>
                  <a:cubicBezTo>
                    <a:pt x="230" y="0"/>
                    <a:pt x="192" y="10"/>
                    <a:pt x="156" y="10"/>
                  </a:cubicBezTo>
                  <a:close/>
                </a:path>
              </a:pathLst>
            </a:custGeom>
            <a:solidFill>
              <a:srgbClr val="CC00FF"/>
            </a:solidFill>
            <a:ln w="9525">
              <a:solidFill>
                <a:schemeClr val="tx1"/>
              </a:solidFill>
              <a:round/>
              <a:headEnd/>
              <a:tailEnd/>
            </a:ln>
          </p:spPr>
          <p:txBody>
            <a:bodyPr/>
            <a:lstStyle/>
            <a:p>
              <a:endParaRPr lang="it-IT"/>
            </a:p>
          </p:txBody>
        </p:sp>
        <p:sp>
          <p:nvSpPr>
            <p:cNvPr id="63571" name="Freeform 11"/>
            <p:cNvSpPr>
              <a:spLocks/>
            </p:cNvSpPr>
            <p:nvPr/>
          </p:nvSpPr>
          <p:spPr bwMode="auto">
            <a:xfrm>
              <a:off x="1920" y="1038"/>
              <a:ext cx="709" cy="319"/>
            </a:xfrm>
            <a:custGeom>
              <a:avLst/>
              <a:gdLst>
                <a:gd name="T0" fmla="*/ 96 w 709"/>
                <a:gd name="T1" fmla="*/ 30 h 319"/>
                <a:gd name="T2" fmla="*/ 0 w 709"/>
                <a:gd name="T3" fmla="*/ 90 h 319"/>
                <a:gd name="T4" fmla="*/ 204 w 709"/>
                <a:gd name="T5" fmla="*/ 162 h 319"/>
                <a:gd name="T6" fmla="*/ 516 w 709"/>
                <a:gd name="T7" fmla="*/ 222 h 319"/>
                <a:gd name="T8" fmla="*/ 612 w 709"/>
                <a:gd name="T9" fmla="*/ 318 h 319"/>
                <a:gd name="T10" fmla="*/ 660 w 709"/>
                <a:gd name="T11" fmla="*/ 186 h 319"/>
                <a:gd name="T12" fmla="*/ 576 w 709"/>
                <a:gd name="T13" fmla="*/ 162 h 319"/>
                <a:gd name="T14" fmla="*/ 408 w 709"/>
                <a:gd name="T15" fmla="*/ 102 h 319"/>
                <a:gd name="T16" fmla="*/ 204 w 709"/>
                <a:gd name="T17" fmla="*/ 66 h 319"/>
                <a:gd name="T18" fmla="*/ 168 w 709"/>
                <a:gd name="T19" fmla="*/ 54 h 319"/>
                <a:gd name="T20" fmla="*/ 132 w 709"/>
                <a:gd name="T21" fmla="*/ 30 h 319"/>
                <a:gd name="T22" fmla="*/ 96 w 709"/>
                <a:gd name="T23" fmla="*/ 3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9"/>
                <a:gd name="T37" fmla="*/ 0 h 319"/>
                <a:gd name="T38" fmla="*/ 709 w 709"/>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9" h="319">
                  <a:moveTo>
                    <a:pt x="96" y="30"/>
                  </a:moveTo>
                  <a:cubicBezTo>
                    <a:pt x="39" y="44"/>
                    <a:pt x="19" y="32"/>
                    <a:pt x="0" y="90"/>
                  </a:cubicBezTo>
                  <a:cubicBezTo>
                    <a:pt x="48" y="163"/>
                    <a:pt x="124" y="153"/>
                    <a:pt x="204" y="162"/>
                  </a:cubicBezTo>
                  <a:cubicBezTo>
                    <a:pt x="316" y="199"/>
                    <a:pt x="393" y="212"/>
                    <a:pt x="516" y="222"/>
                  </a:cubicBezTo>
                  <a:cubicBezTo>
                    <a:pt x="551" y="257"/>
                    <a:pt x="571" y="291"/>
                    <a:pt x="612" y="318"/>
                  </a:cubicBezTo>
                  <a:cubicBezTo>
                    <a:pt x="694" y="302"/>
                    <a:pt x="709" y="319"/>
                    <a:pt x="660" y="186"/>
                  </a:cubicBezTo>
                  <a:cubicBezTo>
                    <a:pt x="658" y="182"/>
                    <a:pt x="596" y="167"/>
                    <a:pt x="576" y="162"/>
                  </a:cubicBezTo>
                  <a:cubicBezTo>
                    <a:pt x="551" y="88"/>
                    <a:pt x="487" y="110"/>
                    <a:pt x="408" y="102"/>
                  </a:cubicBezTo>
                  <a:cubicBezTo>
                    <a:pt x="340" y="79"/>
                    <a:pt x="276" y="74"/>
                    <a:pt x="204" y="66"/>
                  </a:cubicBezTo>
                  <a:cubicBezTo>
                    <a:pt x="192" y="62"/>
                    <a:pt x="179" y="60"/>
                    <a:pt x="168" y="54"/>
                  </a:cubicBezTo>
                  <a:cubicBezTo>
                    <a:pt x="155" y="48"/>
                    <a:pt x="145" y="36"/>
                    <a:pt x="132" y="30"/>
                  </a:cubicBezTo>
                  <a:cubicBezTo>
                    <a:pt x="62" y="0"/>
                    <a:pt x="78" y="12"/>
                    <a:pt x="96" y="30"/>
                  </a:cubicBezTo>
                  <a:close/>
                </a:path>
              </a:pathLst>
            </a:custGeom>
            <a:solidFill>
              <a:srgbClr val="CC00FF"/>
            </a:solidFill>
            <a:ln w="9525">
              <a:solidFill>
                <a:schemeClr val="tx1"/>
              </a:solidFill>
              <a:round/>
              <a:headEnd/>
              <a:tailEnd/>
            </a:ln>
          </p:spPr>
          <p:txBody>
            <a:bodyPr/>
            <a:lstStyle/>
            <a:p>
              <a:endParaRPr lang="it-IT"/>
            </a:p>
          </p:txBody>
        </p:sp>
        <p:sp>
          <p:nvSpPr>
            <p:cNvPr id="63572" name="Freeform 12"/>
            <p:cNvSpPr>
              <a:spLocks/>
            </p:cNvSpPr>
            <p:nvPr/>
          </p:nvSpPr>
          <p:spPr bwMode="auto">
            <a:xfrm>
              <a:off x="1764" y="1802"/>
              <a:ext cx="722" cy="240"/>
            </a:xfrm>
            <a:custGeom>
              <a:avLst/>
              <a:gdLst>
                <a:gd name="T0" fmla="*/ 168 w 722"/>
                <a:gd name="T1" fmla="*/ 10 h 240"/>
                <a:gd name="T2" fmla="*/ 0 w 722"/>
                <a:gd name="T3" fmla="*/ 82 h 240"/>
                <a:gd name="T4" fmla="*/ 12 w 722"/>
                <a:gd name="T5" fmla="*/ 118 h 240"/>
                <a:gd name="T6" fmla="*/ 84 w 722"/>
                <a:gd name="T7" fmla="*/ 142 h 240"/>
                <a:gd name="T8" fmla="*/ 120 w 722"/>
                <a:gd name="T9" fmla="*/ 166 h 240"/>
                <a:gd name="T10" fmla="*/ 228 w 722"/>
                <a:gd name="T11" fmla="*/ 202 h 240"/>
                <a:gd name="T12" fmla="*/ 300 w 722"/>
                <a:gd name="T13" fmla="*/ 226 h 240"/>
                <a:gd name="T14" fmla="*/ 336 w 722"/>
                <a:gd name="T15" fmla="*/ 238 h 240"/>
                <a:gd name="T16" fmla="*/ 516 w 722"/>
                <a:gd name="T17" fmla="*/ 226 h 240"/>
                <a:gd name="T18" fmla="*/ 588 w 722"/>
                <a:gd name="T19" fmla="*/ 178 h 240"/>
                <a:gd name="T20" fmla="*/ 648 w 722"/>
                <a:gd name="T21" fmla="*/ 70 h 240"/>
                <a:gd name="T22" fmla="*/ 672 w 722"/>
                <a:gd name="T23" fmla="*/ 34 h 240"/>
                <a:gd name="T24" fmla="*/ 708 w 722"/>
                <a:gd name="T25" fmla="*/ 10 h 240"/>
                <a:gd name="T26" fmla="*/ 588 w 722"/>
                <a:gd name="T27" fmla="*/ 22 h 240"/>
                <a:gd name="T28" fmla="*/ 528 w 722"/>
                <a:gd name="T29" fmla="*/ 106 h 240"/>
                <a:gd name="T30" fmla="*/ 492 w 722"/>
                <a:gd name="T31" fmla="*/ 142 h 240"/>
                <a:gd name="T32" fmla="*/ 180 w 722"/>
                <a:gd name="T33" fmla="*/ 106 h 240"/>
                <a:gd name="T34" fmla="*/ 168 w 722"/>
                <a:gd name="T35" fmla="*/ 10 h 2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
                <a:gd name="T55" fmla="*/ 0 h 240"/>
                <a:gd name="T56" fmla="*/ 722 w 722"/>
                <a:gd name="T57" fmla="*/ 240 h 2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 h="240">
                  <a:moveTo>
                    <a:pt x="168" y="10"/>
                  </a:moveTo>
                  <a:cubicBezTo>
                    <a:pt x="81" y="19"/>
                    <a:pt x="27" y="0"/>
                    <a:pt x="0" y="82"/>
                  </a:cubicBezTo>
                  <a:cubicBezTo>
                    <a:pt x="4" y="94"/>
                    <a:pt x="2" y="111"/>
                    <a:pt x="12" y="118"/>
                  </a:cubicBezTo>
                  <a:cubicBezTo>
                    <a:pt x="33" y="133"/>
                    <a:pt x="60" y="134"/>
                    <a:pt x="84" y="142"/>
                  </a:cubicBezTo>
                  <a:cubicBezTo>
                    <a:pt x="98" y="147"/>
                    <a:pt x="107" y="160"/>
                    <a:pt x="120" y="166"/>
                  </a:cubicBezTo>
                  <a:cubicBezTo>
                    <a:pt x="120" y="166"/>
                    <a:pt x="210" y="196"/>
                    <a:pt x="228" y="202"/>
                  </a:cubicBezTo>
                  <a:cubicBezTo>
                    <a:pt x="252" y="210"/>
                    <a:pt x="276" y="218"/>
                    <a:pt x="300" y="226"/>
                  </a:cubicBezTo>
                  <a:cubicBezTo>
                    <a:pt x="312" y="230"/>
                    <a:pt x="336" y="238"/>
                    <a:pt x="336" y="238"/>
                  </a:cubicBezTo>
                  <a:cubicBezTo>
                    <a:pt x="396" y="234"/>
                    <a:pt x="458" y="240"/>
                    <a:pt x="516" y="226"/>
                  </a:cubicBezTo>
                  <a:cubicBezTo>
                    <a:pt x="544" y="219"/>
                    <a:pt x="588" y="178"/>
                    <a:pt x="588" y="178"/>
                  </a:cubicBezTo>
                  <a:cubicBezTo>
                    <a:pt x="609" y="115"/>
                    <a:pt x="593" y="153"/>
                    <a:pt x="648" y="70"/>
                  </a:cubicBezTo>
                  <a:cubicBezTo>
                    <a:pt x="656" y="58"/>
                    <a:pt x="664" y="46"/>
                    <a:pt x="672" y="34"/>
                  </a:cubicBezTo>
                  <a:cubicBezTo>
                    <a:pt x="680" y="22"/>
                    <a:pt x="722" y="12"/>
                    <a:pt x="708" y="10"/>
                  </a:cubicBezTo>
                  <a:cubicBezTo>
                    <a:pt x="668" y="4"/>
                    <a:pt x="628" y="18"/>
                    <a:pt x="588" y="22"/>
                  </a:cubicBezTo>
                  <a:cubicBezTo>
                    <a:pt x="560" y="106"/>
                    <a:pt x="588" y="86"/>
                    <a:pt x="528" y="106"/>
                  </a:cubicBezTo>
                  <a:cubicBezTo>
                    <a:pt x="516" y="118"/>
                    <a:pt x="509" y="140"/>
                    <a:pt x="492" y="142"/>
                  </a:cubicBezTo>
                  <a:cubicBezTo>
                    <a:pt x="393" y="153"/>
                    <a:pt x="278" y="126"/>
                    <a:pt x="180" y="106"/>
                  </a:cubicBezTo>
                  <a:cubicBezTo>
                    <a:pt x="119" y="66"/>
                    <a:pt x="116" y="62"/>
                    <a:pt x="168" y="10"/>
                  </a:cubicBezTo>
                  <a:close/>
                </a:path>
              </a:pathLst>
            </a:custGeom>
            <a:solidFill>
              <a:srgbClr val="CC00FF"/>
            </a:solidFill>
            <a:ln w="9525">
              <a:solidFill>
                <a:schemeClr val="tx1"/>
              </a:solidFill>
              <a:round/>
              <a:headEnd/>
              <a:tailEnd/>
            </a:ln>
          </p:spPr>
          <p:txBody>
            <a:bodyPr/>
            <a:lstStyle/>
            <a:p>
              <a:endParaRPr lang="it-IT"/>
            </a:p>
          </p:txBody>
        </p:sp>
        <p:sp>
          <p:nvSpPr>
            <p:cNvPr id="63573" name="Freeform 13"/>
            <p:cNvSpPr>
              <a:spLocks/>
            </p:cNvSpPr>
            <p:nvPr/>
          </p:nvSpPr>
          <p:spPr bwMode="auto">
            <a:xfrm>
              <a:off x="2411" y="1392"/>
              <a:ext cx="229" cy="376"/>
            </a:xfrm>
            <a:custGeom>
              <a:avLst/>
              <a:gdLst>
                <a:gd name="T0" fmla="*/ 145 w 229"/>
                <a:gd name="T1" fmla="*/ 0 h 376"/>
                <a:gd name="T2" fmla="*/ 229 w 229"/>
                <a:gd name="T3" fmla="*/ 120 h 376"/>
                <a:gd name="T4" fmla="*/ 121 w 229"/>
                <a:gd name="T5" fmla="*/ 372 h 376"/>
                <a:gd name="T6" fmla="*/ 13 w 229"/>
                <a:gd name="T7" fmla="*/ 360 h 376"/>
                <a:gd name="T8" fmla="*/ 49 w 229"/>
                <a:gd name="T9" fmla="*/ 336 h 376"/>
                <a:gd name="T10" fmla="*/ 73 w 229"/>
                <a:gd name="T11" fmla="*/ 264 h 376"/>
                <a:gd name="T12" fmla="*/ 109 w 229"/>
                <a:gd name="T13" fmla="*/ 192 h 376"/>
                <a:gd name="T14" fmla="*/ 145 w 229"/>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376"/>
                <a:gd name="T26" fmla="*/ 229 w 229"/>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376">
                  <a:moveTo>
                    <a:pt x="145" y="0"/>
                  </a:moveTo>
                  <a:cubicBezTo>
                    <a:pt x="207" y="21"/>
                    <a:pt x="208" y="58"/>
                    <a:pt x="229" y="120"/>
                  </a:cubicBezTo>
                  <a:cubicBezTo>
                    <a:pt x="214" y="207"/>
                    <a:pt x="171" y="298"/>
                    <a:pt x="121" y="372"/>
                  </a:cubicBezTo>
                  <a:cubicBezTo>
                    <a:pt x="85" y="368"/>
                    <a:pt x="45" y="376"/>
                    <a:pt x="13" y="360"/>
                  </a:cubicBezTo>
                  <a:cubicBezTo>
                    <a:pt x="0" y="354"/>
                    <a:pt x="41" y="348"/>
                    <a:pt x="49" y="336"/>
                  </a:cubicBezTo>
                  <a:cubicBezTo>
                    <a:pt x="62" y="315"/>
                    <a:pt x="65" y="288"/>
                    <a:pt x="73" y="264"/>
                  </a:cubicBezTo>
                  <a:cubicBezTo>
                    <a:pt x="81" y="239"/>
                    <a:pt x="101" y="217"/>
                    <a:pt x="109" y="192"/>
                  </a:cubicBezTo>
                  <a:cubicBezTo>
                    <a:pt x="117" y="125"/>
                    <a:pt x="124" y="63"/>
                    <a:pt x="145" y="0"/>
                  </a:cubicBezTo>
                  <a:close/>
                </a:path>
              </a:pathLst>
            </a:custGeom>
            <a:solidFill>
              <a:srgbClr val="CC00FF"/>
            </a:solidFill>
            <a:ln w="9525">
              <a:solidFill>
                <a:schemeClr val="tx1"/>
              </a:solidFill>
              <a:round/>
              <a:headEnd/>
              <a:tailEnd/>
            </a:ln>
          </p:spPr>
          <p:txBody>
            <a:bodyPr/>
            <a:lstStyle/>
            <a:p>
              <a:endParaRPr lang="it-IT"/>
            </a:p>
          </p:txBody>
        </p:sp>
        <p:grpSp>
          <p:nvGrpSpPr>
            <p:cNvPr id="63574" name="Group 14"/>
            <p:cNvGrpSpPr>
              <a:grpSpLocks/>
            </p:cNvGrpSpPr>
            <p:nvPr/>
          </p:nvGrpSpPr>
          <p:grpSpPr bwMode="auto">
            <a:xfrm>
              <a:off x="2556" y="1224"/>
              <a:ext cx="854" cy="911"/>
              <a:chOff x="2556" y="1224"/>
              <a:chExt cx="854" cy="911"/>
            </a:xfrm>
          </p:grpSpPr>
          <p:sp>
            <p:nvSpPr>
              <p:cNvPr id="63575" name="Freeform 15"/>
              <p:cNvSpPr>
                <a:spLocks/>
              </p:cNvSpPr>
              <p:nvPr/>
            </p:nvSpPr>
            <p:spPr bwMode="auto">
              <a:xfrm>
                <a:off x="2694" y="1224"/>
                <a:ext cx="474" cy="732"/>
              </a:xfrm>
              <a:custGeom>
                <a:avLst/>
                <a:gdLst>
                  <a:gd name="T0" fmla="*/ 18 w 474"/>
                  <a:gd name="T1" fmla="*/ 0 h 732"/>
                  <a:gd name="T2" fmla="*/ 90 w 474"/>
                  <a:gd name="T3" fmla="*/ 12 h 732"/>
                  <a:gd name="T4" fmla="*/ 186 w 474"/>
                  <a:gd name="T5" fmla="*/ 96 h 732"/>
                  <a:gd name="T6" fmla="*/ 210 w 474"/>
                  <a:gd name="T7" fmla="*/ 132 h 732"/>
                  <a:gd name="T8" fmla="*/ 282 w 474"/>
                  <a:gd name="T9" fmla="*/ 180 h 732"/>
                  <a:gd name="T10" fmla="*/ 330 w 474"/>
                  <a:gd name="T11" fmla="*/ 228 h 732"/>
                  <a:gd name="T12" fmla="*/ 390 w 474"/>
                  <a:gd name="T13" fmla="*/ 276 h 732"/>
                  <a:gd name="T14" fmla="*/ 438 w 474"/>
                  <a:gd name="T15" fmla="*/ 324 h 732"/>
                  <a:gd name="T16" fmla="*/ 450 w 474"/>
                  <a:gd name="T17" fmla="*/ 360 h 732"/>
                  <a:gd name="T18" fmla="*/ 474 w 474"/>
                  <a:gd name="T19" fmla="*/ 396 h 732"/>
                  <a:gd name="T20" fmla="*/ 462 w 474"/>
                  <a:gd name="T21" fmla="*/ 540 h 732"/>
                  <a:gd name="T22" fmla="*/ 438 w 474"/>
                  <a:gd name="T23" fmla="*/ 612 h 732"/>
                  <a:gd name="T24" fmla="*/ 354 w 474"/>
                  <a:gd name="T25" fmla="*/ 636 h 732"/>
                  <a:gd name="T26" fmla="*/ 234 w 474"/>
                  <a:gd name="T27" fmla="*/ 732 h 732"/>
                  <a:gd name="T28" fmla="*/ 246 w 474"/>
                  <a:gd name="T29" fmla="*/ 588 h 732"/>
                  <a:gd name="T30" fmla="*/ 282 w 474"/>
                  <a:gd name="T31" fmla="*/ 576 h 732"/>
                  <a:gd name="T32" fmla="*/ 354 w 474"/>
                  <a:gd name="T33" fmla="*/ 528 h 732"/>
                  <a:gd name="T34" fmla="*/ 342 w 474"/>
                  <a:gd name="T35" fmla="*/ 444 h 732"/>
                  <a:gd name="T36" fmla="*/ 330 w 474"/>
                  <a:gd name="T37" fmla="*/ 384 h 732"/>
                  <a:gd name="T38" fmla="*/ 258 w 474"/>
                  <a:gd name="T39" fmla="*/ 372 h 732"/>
                  <a:gd name="T40" fmla="*/ 174 w 474"/>
                  <a:gd name="T41" fmla="*/ 300 h 732"/>
                  <a:gd name="T42" fmla="*/ 102 w 474"/>
                  <a:gd name="T43" fmla="*/ 156 h 732"/>
                  <a:gd name="T44" fmla="*/ 30 w 474"/>
                  <a:gd name="T45" fmla="*/ 132 h 732"/>
                  <a:gd name="T46" fmla="*/ 18 w 474"/>
                  <a:gd name="T47" fmla="*/ 0 h 7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4"/>
                  <a:gd name="T73" fmla="*/ 0 h 732"/>
                  <a:gd name="T74" fmla="*/ 474 w 474"/>
                  <a:gd name="T75" fmla="*/ 732 h 7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4" h="732">
                    <a:moveTo>
                      <a:pt x="18" y="0"/>
                    </a:moveTo>
                    <a:cubicBezTo>
                      <a:pt x="42" y="4"/>
                      <a:pt x="67" y="4"/>
                      <a:pt x="90" y="12"/>
                    </a:cubicBezTo>
                    <a:cubicBezTo>
                      <a:pt x="127" y="24"/>
                      <a:pt x="148" y="71"/>
                      <a:pt x="186" y="96"/>
                    </a:cubicBezTo>
                    <a:cubicBezTo>
                      <a:pt x="194" y="108"/>
                      <a:pt x="199" y="123"/>
                      <a:pt x="210" y="132"/>
                    </a:cubicBezTo>
                    <a:cubicBezTo>
                      <a:pt x="232" y="151"/>
                      <a:pt x="282" y="180"/>
                      <a:pt x="282" y="180"/>
                    </a:cubicBezTo>
                    <a:cubicBezTo>
                      <a:pt x="308" y="259"/>
                      <a:pt x="272" y="181"/>
                      <a:pt x="330" y="228"/>
                    </a:cubicBezTo>
                    <a:cubicBezTo>
                      <a:pt x="408" y="290"/>
                      <a:pt x="300" y="246"/>
                      <a:pt x="390" y="276"/>
                    </a:cubicBezTo>
                    <a:cubicBezTo>
                      <a:pt x="422" y="372"/>
                      <a:pt x="374" y="260"/>
                      <a:pt x="438" y="324"/>
                    </a:cubicBezTo>
                    <a:cubicBezTo>
                      <a:pt x="447" y="333"/>
                      <a:pt x="444" y="349"/>
                      <a:pt x="450" y="360"/>
                    </a:cubicBezTo>
                    <a:cubicBezTo>
                      <a:pt x="456" y="373"/>
                      <a:pt x="466" y="384"/>
                      <a:pt x="474" y="396"/>
                    </a:cubicBezTo>
                    <a:cubicBezTo>
                      <a:pt x="470" y="444"/>
                      <a:pt x="470" y="492"/>
                      <a:pt x="462" y="540"/>
                    </a:cubicBezTo>
                    <a:cubicBezTo>
                      <a:pt x="458" y="565"/>
                      <a:pt x="463" y="606"/>
                      <a:pt x="438" y="612"/>
                    </a:cubicBezTo>
                    <a:cubicBezTo>
                      <a:pt x="378" y="627"/>
                      <a:pt x="406" y="619"/>
                      <a:pt x="354" y="636"/>
                    </a:cubicBezTo>
                    <a:cubicBezTo>
                      <a:pt x="332" y="703"/>
                      <a:pt x="288" y="696"/>
                      <a:pt x="234" y="732"/>
                    </a:cubicBezTo>
                    <a:cubicBezTo>
                      <a:pt x="222" y="696"/>
                      <a:pt x="218" y="616"/>
                      <a:pt x="246" y="588"/>
                    </a:cubicBezTo>
                    <a:cubicBezTo>
                      <a:pt x="255" y="579"/>
                      <a:pt x="271" y="582"/>
                      <a:pt x="282" y="576"/>
                    </a:cubicBezTo>
                    <a:cubicBezTo>
                      <a:pt x="307" y="562"/>
                      <a:pt x="354" y="528"/>
                      <a:pt x="354" y="528"/>
                    </a:cubicBezTo>
                    <a:cubicBezTo>
                      <a:pt x="350" y="500"/>
                      <a:pt x="347" y="472"/>
                      <a:pt x="342" y="444"/>
                    </a:cubicBezTo>
                    <a:cubicBezTo>
                      <a:pt x="339" y="424"/>
                      <a:pt x="345" y="397"/>
                      <a:pt x="330" y="384"/>
                    </a:cubicBezTo>
                    <a:cubicBezTo>
                      <a:pt x="312" y="368"/>
                      <a:pt x="282" y="376"/>
                      <a:pt x="258" y="372"/>
                    </a:cubicBezTo>
                    <a:cubicBezTo>
                      <a:pt x="239" y="314"/>
                      <a:pt x="225" y="334"/>
                      <a:pt x="174" y="300"/>
                    </a:cubicBezTo>
                    <a:cubicBezTo>
                      <a:pt x="112" y="207"/>
                      <a:pt x="135" y="255"/>
                      <a:pt x="102" y="156"/>
                    </a:cubicBezTo>
                    <a:cubicBezTo>
                      <a:pt x="94" y="132"/>
                      <a:pt x="30" y="132"/>
                      <a:pt x="30" y="132"/>
                    </a:cubicBezTo>
                    <a:cubicBezTo>
                      <a:pt x="0" y="41"/>
                      <a:pt x="1" y="85"/>
                      <a:pt x="18" y="0"/>
                    </a:cubicBezTo>
                    <a:close/>
                  </a:path>
                </a:pathLst>
              </a:custGeom>
              <a:solidFill>
                <a:srgbClr val="CC00FF"/>
              </a:solidFill>
              <a:ln w="9525">
                <a:solidFill>
                  <a:schemeClr val="tx1"/>
                </a:solidFill>
                <a:round/>
                <a:headEnd/>
                <a:tailEnd/>
              </a:ln>
            </p:spPr>
            <p:txBody>
              <a:bodyPr/>
              <a:lstStyle/>
              <a:p>
                <a:endParaRPr lang="it-IT"/>
              </a:p>
            </p:txBody>
          </p:sp>
          <p:sp>
            <p:nvSpPr>
              <p:cNvPr id="63576" name="Freeform 16"/>
              <p:cNvSpPr>
                <a:spLocks/>
              </p:cNvSpPr>
              <p:nvPr/>
            </p:nvSpPr>
            <p:spPr bwMode="auto">
              <a:xfrm>
                <a:off x="2556" y="1696"/>
                <a:ext cx="854" cy="439"/>
              </a:xfrm>
              <a:custGeom>
                <a:avLst/>
                <a:gdLst>
                  <a:gd name="T0" fmla="*/ 252 w 854"/>
                  <a:gd name="T1" fmla="*/ 1 h 631"/>
                  <a:gd name="T2" fmla="*/ 0 w 854"/>
                  <a:gd name="T3" fmla="*/ 1 h 631"/>
                  <a:gd name="T4" fmla="*/ 132 w 854"/>
                  <a:gd name="T5" fmla="*/ 2 h 631"/>
                  <a:gd name="T6" fmla="*/ 168 w 854"/>
                  <a:gd name="T7" fmla="*/ 2 h 631"/>
                  <a:gd name="T8" fmla="*/ 312 w 854"/>
                  <a:gd name="T9" fmla="*/ 2 h 631"/>
                  <a:gd name="T10" fmla="*/ 480 w 854"/>
                  <a:gd name="T11" fmla="*/ 3 h 631"/>
                  <a:gd name="T12" fmla="*/ 648 w 854"/>
                  <a:gd name="T13" fmla="*/ 3 h 631"/>
                  <a:gd name="T14" fmla="*/ 672 w 854"/>
                  <a:gd name="T15" fmla="*/ 2 h 631"/>
                  <a:gd name="T16" fmla="*/ 744 w 854"/>
                  <a:gd name="T17" fmla="*/ 2 h 631"/>
                  <a:gd name="T18" fmla="*/ 804 w 854"/>
                  <a:gd name="T19" fmla="*/ 1 h 631"/>
                  <a:gd name="T20" fmla="*/ 708 w 854"/>
                  <a:gd name="T21" fmla="*/ 1 h 631"/>
                  <a:gd name="T22" fmla="*/ 672 w 854"/>
                  <a:gd name="T23" fmla="*/ 1 h 631"/>
                  <a:gd name="T24" fmla="*/ 648 w 854"/>
                  <a:gd name="T25" fmla="*/ 1 h 631"/>
                  <a:gd name="T26" fmla="*/ 612 w 854"/>
                  <a:gd name="T27" fmla="*/ 1 h 631"/>
                  <a:gd name="T28" fmla="*/ 564 w 854"/>
                  <a:gd name="T29" fmla="*/ 2 h 631"/>
                  <a:gd name="T30" fmla="*/ 492 w 854"/>
                  <a:gd name="T31" fmla="*/ 2 h 631"/>
                  <a:gd name="T32" fmla="*/ 264 w 854"/>
                  <a:gd name="T33" fmla="*/ 2 h 631"/>
                  <a:gd name="T34" fmla="*/ 192 w 854"/>
                  <a:gd name="T35" fmla="*/ 1 h 631"/>
                  <a:gd name="T36" fmla="*/ 252 w 854"/>
                  <a:gd name="T37" fmla="*/ 1 h 6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4"/>
                  <a:gd name="T58" fmla="*/ 0 h 631"/>
                  <a:gd name="T59" fmla="*/ 854 w 854"/>
                  <a:gd name="T60" fmla="*/ 631 h 6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4" h="631">
                    <a:moveTo>
                      <a:pt x="252" y="344"/>
                    </a:moveTo>
                    <a:cubicBezTo>
                      <a:pt x="142" y="271"/>
                      <a:pt x="39" y="287"/>
                      <a:pt x="0" y="404"/>
                    </a:cubicBezTo>
                    <a:cubicBezTo>
                      <a:pt x="35" y="456"/>
                      <a:pt x="78" y="461"/>
                      <a:pt x="132" y="488"/>
                    </a:cubicBezTo>
                    <a:cubicBezTo>
                      <a:pt x="145" y="494"/>
                      <a:pt x="155" y="506"/>
                      <a:pt x="168" y="512"/>
                    </a:cubicBezTo>
                    <a:cubicBezTo>
                      <a:pt x="206" y="529"/>
                      <a:pt x="276" y="536"/>
                      <a:pt x="312" y="560"/>
                    </a:cubicBezTo>
                    <a:cubicBezTo>
                      <a:pt x="365" y="596"/>
                      <a:pt x="419" y="608"/>
                      <a:pt x="480" y="620"/>
                    </a:cubicBezTo>
                    <a:cubicBezTo>
                      <a:pt x="536" y="616"/>
                      <a:pt x="597" y="631"/>
                      <a:pt x="648" y="608"/>
                    </a:cubicBezTo>
                    <a:cubicBezTo>
                      <a:pt x="671" y="598"/>
                      <a:pt x="664" y="560"/>
                      <a:pt x="672" y="536"/>
                    </a:cubicBezTo>
                    <a:cubicBezTo>
                      <a:pt x="686" y="495"/>
                      <a:pt x="730" y="469"/>
                      <a:pt x="744" y="428"/>
                    </a:cubicBezTo>
                    <a:cubicBezTo>
                      <a:pt x="766" y="361"/>
                      <a:pt x="787" y="293"/>
                      <a:pt x="804" y="224"/>
                    </a:cubicBezTo>
                    <a:cubicBezTo>
                      <a:pt x="793" y="55"/>
                      <a:pt x="854" y="0"/>
                      <a:pt x="708" y="44"/>
                    </a:cubicBezTo>
                    <a:cubicBezTo>
                      <a:pt x="694" y="48"/>
                      <a:pt x="684" y="60"/>
                      <a:pt x="672" y="68"/>
                    </a:cubicBezTo>
                    <a:cubicBezTo>
                      <a:pt x="636" y="175"/>
                      <a:pt x="687" y="14"/>
                      <a:pt x="648" y="272"/>
                    </a:cubicBezTo>
                    <a:cubicBezTo>
                      <a:pt x="648" y="272"/>
                      <a:pt x="618" y="362"/>
                      <a:pt x="612" y="380"/>
                    </a:cubicBezTo>
                    <a:cubicBezTo>
                      <a:pt x="603" y="407"/>
                      <a:pt x="591" y="443"/>
                      <a:pt x="564" y="452"/>
                    </a:cubicBezTo>
                    <a:cubicBezTo>
                      <a:pt x="540" y="460"/>
                      <a:pt x="492" y="476"/>
                      <a:pt x="492" y="476"/>
                    </a:cubicBezTo>
                    <a:cubicBezTo>
                      <a:pt x="418" y="461"/>
                      <a:pt x="331" y="450"/>
                      <a:pt x="264" y="416"/>
                    </a:cubicBezTo>
                    <a:cubicBezTo>
                      <a:pt x="171" y="369"/>
                      <a:pt x="282" y="410"/>
                      <a:pt x="192" y="380"/>
                    </a:cubicBezTo>
                    <a:cubicBezTo>
                      <a:pt x="235" y="351"/>
                      <a:pt x="215" y="362"/>
                      <a:pt x="252" y="344"/>
                    </a:cubicBezTo>
                    <a:close/>
                  </a:path>
                </a:pathLst>
              </a:custGeom>
              <a:solidFill>
                <a:srgbClr val="CC00FF"/>
              </a:solidFill>
              <a:ln w="9525">
                <a:solidFill>
                  <a:schemeClr val="tx1"/>
                </a:solidFill>
                <a:round/>
                <a:headEnd/>
                <a:tailEnd/>
              </a:ln>
            </p:spPr>
            <p:txBody>
              <a:bodyPr/>
              <a:lstStyle/>
              <a:p>
                <a:endParaRPr lang="it-IT"/>
              </a:p>
            </p:txBody>
          </p:sp>
          <p:sp>
            <p:nvSpPr>
              <p:cNvPr id="63577" name="Freeform 17"/>
              <p:cNvSpPr>
                <a:spLocks/>
              </p:cNvSpPr>
              <p:nvPr/>
            </p:nvSpPr>
            <p:spPr bwMode="auto">
              <a:xfrm>
                <a:off x="2640" y="1497"/>
                <a:ext cx="203" cy="361"/>
              </a:xfrm>
              <a:custGeom>
                <a:avLst/>
                <a:gdLst>
                  <a:gd name="T0" fmla="*/ 96 w 203"/>
                  <a:gd name="T1" fmla="*/ 3 h 361"/>
                  <a:gd name="T2" fmla="*/ 144 w 203"/>
                  <a:gd name="T3" fmla="*/ 51 h 361"/>
                  <a:gd name="T4" fmla="*/ 168 w 203"/>
                  <a:gd name="T5" fmla="*/ 87 h 361"/>
                  <a:gd name="T6" fmla="*/ 192 w 203"/>
                  <a:gd name="T7" fmla="*/ 159 h 361"/>
                  <a:gd name="T8" fmla="*/ 0 w 203"/>
                  <a:gd name="T9" fmla="*/ 315 h 361"/>
                  <a:gd name="T10" fmla="*/ 12 w 203"/>
                  <a:gd name="T11" fmla="*/ 279 h 361"/>
                  <a:gd name="T12" fmla="*/ 84 w 203"/>
                  <a:gd name="T13" fmla="*/ 231 h 361"/>
                  <a:gd name="T14" fmla="*/ 96 w 203"/>
                  <a:gd name="T15" fmla="*/ 3 h 361"/>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361"/>
                  <a:gd name="T26" fmla="*/ 203 w 203"/>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361">
                    <a:moveTo>
                      <a:pt x="96" y="3"/>
                    </a:moveTo>
                    <a:cubicBezTo>
                      <a:pt x="154" y="22"/>
                      <a:pt x="118" y="0"/>
                      <a:pt x="144" y="51"/>
                    </a:cubicBezTo>
                    <a:cubicBezTo>
                      <a:pt x="150" y="64"/>
                      <a:pt x="162" y="74"/>
                      <a:pt x="168" y="87"/>
                    </a:cubicBezTo>
                    <a:cubicBezTo>
                      <a:pt x="178" y="110"/>
                      <a:pt x="192" y="159"/>
                      <a:pt x="192" y="159"/>
                    </a:cubicBezTo>
                    <a:cubicBezTo>
                      <a:pt x="175" y="361"/>
                      <a:pt x="203" y="332"/>
                      <a:pt x="0" y="315"/>
                    </a:cubicBezTo>
                    <a:cubicBezTo>
                      <a:pt x="4" y="303"/>
                      <a:pt x="3" y="288"/>
                      <a:pt x="12" y="279"/>
                    </a:cubicBezTo>
                    <a:cubicBezTo>
                      <a:pt x="32" y="259"/>
                      <a:pt x="84" y="231"/>
                      <a:pt x="84" y="231"/>
                    </a:cubicBezTo>
                    <a:cubicBezTo>
                      <a:pt x="107" y="161"/>
                      <a:pt x="153" y="60"/>
                      <a:pt x="96" y="3"/>
                    </a:cubicBezTo>
                    <a:close/>
                  </a:path>
                </a:pathLst>
              </a:custGeom>
              <a:solidFill>
                <a:srgbClr val="CC00FF"/>
              </a:solidFill>
              <a:ln w="9525">
                <a:solidFill>
                  <a:schemeClr val="tx1"/>
                </a:solidFill>
                <a:round/>
                <a:headEnd/>
                <a:tailEnd/>
              </a:ln>
            </p:spPr>
            <p:txBody>
              <a:bodyPr/>
              <a:lstStyle/>
              <a:p>
                <a:endParaRPr lang="it-IT"/>
              </a:p>
            </p:txBody>
          </p:sp>
        </p:grpSp>
      </p:grpSp>
      <p:sp>
        <p:nvSpPr>
          <p:cNvPr id="63496" name="Freeform 18"/>
          <p:cNvSpPr>
            <a:spLocks noChangeAspect="1"/>
          </p:cNvSpPr>
          <p:nvPr/>
        </p:nvSpPr>
        <p:spPr bwMode="auto">
          <a:xfrm rot="16200000" flipH="1">
            <a:off x="5583237" y="2133601"/>
            <a:ext cx="542925" cy="24765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3497" name="Freeform 19"/>
          <p:cNvSpPr>
            <a:spLocks noChangeAspect="1"/>
          </p:cNvSpPr>
          <p:nvPr/>
        </p:nvSpPr>
        <p:spPr bwMode="auto">
          <a:xfrm rot="10800000" flipH="1">
            <a:off x="6321425" y="20367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3498" name="Freeform 20"/>
          <p:cNvSpPr>
            <a:spLocks noChangeAspect="1"/>
          </p:cNvSpPr>
          <p:nvPr/>
        </p:nvSpPr>
        <p:spPr bwMode="auto">
          <a:xfrm rot="10800000" flipH="1">
            <a:off x="7007225" y="19605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3499" name="Line 21"/>
          <p:cNvSpPr>
            <a:spLocks noChangeShapeType="1"/>
          </p:cNvSpPr>
          <p:nvPr/>
        </p:nvSpPr>
        <p:spPr bwMode="auto">
          <a:xfrm flipV="1">
            <a:off x="6000750" y="2152650"/>
            <a:ext cx="304800" cy="38100"/>
          </a:xfrm>
          <a:prstGeom prst="line">
            <a:avLst/>
          </a:prstGeom>
          <a:noFill/>
          <a:ln w="19050">
            <a:solidFill>
              <a:schemeClr val="tx1"/>
            </a:solidFill>
            <a:round/>
            <a:headEnd/>
            <a:tailEnd type="triangle" w="med" len="med"/>
          </a:ln>
        </p:spPr>
        <p:txBody>
          <a:bodyPr/>
          <a:lstStyle/>
          <a:p>
            <a:endParaRPr lang="it-IT"/>
          </a:p>
        </p:txBody>
      </p:sp>
      <p:sp>
        <p:nvSpPr>
          <p:cNvPr id="63500" name="Line 22"/>
          <p:cNvSpPr>
            <a:spLocks noChangeShapeType="1"/>
          </p:cNvSpPr>
          <p:nvPr/>
        </p:nvSpPr>
        <p:spPr bwMode="auto">
          <a:xfrm flipV="1">
            <a:off x="6686550" y="2095500"/>
            <a:ext cx="304800" cy="38100"/>
          </a:xfrm>
          <a:prstGeom prst="line">
            <a:avLst/>
          </a:prstGeom>
          <a:noFill/>
          <a:ln w="19050">
            <a:solidFill>
              <a:schemeClr val="tx1"/>
            </a:solidFill>
            <a:round/>
            <a:headEnd/>
            <a:tailEnd type="triangle" w="med" len="med"/>
          </a:ln>
        </p:spPr>
        <p:txBody>
          <a:bodyPr/>
          <a:lstStyle/>
          <a:p>
            <a:endParaRPr lang="it-IT"/>
          </a:p>
        </p:txBody>
      </p:sp>
      <p:sp>
        <p:nvSpPr>
          <p:cNvPr id="63501" name="Line 23"/>
          <p:cNvSpPr>
            <a:spLocks noChangeShapeType="1"/>
          </p:cNvSpPr>
          <p:nvPr/>
        </p:nvSpPr>
        <p:spPr bwMode="auto">
          <a:xfrm flipV="1">
            <a:off x="7391400" y="2019300"/>
            <a:ext cx="514350" cy="57150"/>
          </a:xfrm>
          <a:prstGeom prst="line">
            <a:avLst/>
          </a:prstGeom>
          <a:noFill/>
          <a:ln w="19050">
            <a:solidFill>
              <a:schemeClr val="tx1"/>
            </a:solidFill>
            <a:round/>
            <a:headEnd/>
            <a:tailEnd type="triangle" w="med" len="med"/>
          </a:ln>
        </p:spPr>
        <p:txBody>
          <a:bodyPr/>
          <a:lstStyle/>
          <a:p>
            <a:endParaRPr lang="it-IT"/>
          </a:p>
        </p:txBody>
      </p:sp>
      <p:sp>
        <p:nvSpPr>
          <p:cNvPr id="63502" name="Text Box 24"/>
          <p:cNvSpPr txBox="1">
            <a:spLocks noChangeArrowheads="1"/>
          </p:cNvSpPr>
          <p:nvPr/>
        </p:nvSpPr>
        <p:spPr bwMode="auto">
          <a:xfrm>
            <a:off x="7870825" y="1846263"/>
            <a:ext cx="593725" cy="366712"/>
          </a:xfrm>
          <a:prstGeom prst="rect">
            <a:avLst/>
          </a:prstGeom>
          <a:noFill/>
          <a:ln w="9525">
            <a:noFill/>
            <a:miter lim="800000"/>
            <a:headEnd/>
            <a:tailEnd/>
          </a:ln>
        </p:spPr>
        <p:txBody>
          <a:bodyPr wrap="none">
            <a:spAutoFit/>
          </a:bodyPr>
          <a:lstStyle/>
          <a:p>
            <a:pPr>
              <a:buFontTx/>
              <a:buChar char="•"/>
            </a:pPr>
            <a:r>
              <a:rPr lang="it-IT" sz="1800">
                <a:latin typeface="Arial" pitchFamily="34" charset="0"/>
              </a:rPr>
              <a:t> Tg</a:t>
            </a:r>
          </a:p>
        </p:txBody>
      </p:sp>
      <p:sp>
        <p:nvSpPr>
          <p:cNvPr id="63503" name="Rectangle 25"/>
          <p:cNvSpPr>
            <a:spLocks noChangeArrowheads="1"/>
          </p:cNvSpPr>
          <p:nvPr/>
        </p:nvSpPr>
        <p:spPr bwMode="auto">
          <a:xfrm>
            <a:off x="7010400" y="2709863"/>
            <a:ext cx="647700"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TPO</a:t>
            </a:r>
          </a:p>
        </p:txBody>
      </p:sp>
      <p:sp>
        <p:nvSpPr>
          <p:cNvPr id="63504" name="Text Box 26"/>
          <p:cNvSpPr txBox="1">
            <a:spLocks noChangeArrowheads="1"/>
          </p:cNvSpPr>
          <p:nvPr/>
        </p:nvSpPr>
        <p:spPr bwMode="auto">
          <a:xfrm>
            <a:off x="7858125" y="2322513"/>
            <a:ext cx="889000" cy="366712"/>
          </a:xfrm>
          <a:prstGeom prst="rect">
            <a:avLst/>
          </a:prstGeom>
          <a:noFill/>
          <a:ln w="9525">
            <a:noFill/>
            <a:miter lim="800000"/>
            <a:headEnd/>
            <a:tailEnd/>
          </a:ln>
        </p:spPr>
        <p:txBody>
          <a:bodyPr wrap="none">
            <a:spAutoFit/>
          </a:bodyPr>
          <a:lstStyle/>
          <a:p>
            <a:r>
              <a:rPr lang="it-IT" sz="1800">
                <a:latin typeface="Arial" pitchFamily="34" charset="0"/>
              </a:rPr>
              <a:t> Tg + I</a:t>
            </a:r>
            <a:r>
              <a:rPr lang="it-IT" sz="1800" baseline="30000">
                <a:latin typeface="Arial" pitchFamily="34" charset="0"/>
              </a:rPr>
              <a:t>-</a:t>
            </a:r>
          </a:p>
        </p:txBody>
      </p:sp>
      <p:sp>
        <p:nvSpPr>
          <p:cNvPr id="63505" name="Text Box 27"/>
          <p:cNvSpPr txBox="1">
            <a:spLocks noChangeArrowheads="1"/>
          </p:cNvSpPr>
          <p:nvPr/>
        </p:nvSpPr>
        <p:spPr bwMode="auto">
          <a:xfrm>
            <a:off x="7858125" y="3084513"/>
            <a:ext cx="1187450" cy="366712"/>
          </a:xfrm>
          <a:prstGeom prst="rect">
            <a:avLst/>
          </a:prstGeom>
          <a:noFill/>
          <a:ln w="9525">
            <a:noFill/>
            <a:miter lim="800000"/>
            <a:headEnd/>
            <a:tailEnd/>
          </a:ln>
        </p:spPr>
        <p:txBody>
          <a:bodyPr wrap="none">
            <a:spAutoFit/>
          </a:bodyPr>
          <a:lstStyle/>
          <a:p>
            <a:r>
              <a:rPr lang="it-IT" sz="1800">
                <a:latin typeface="Arial" pitchFamily="34" charset="0"/>
              </a:rPr>
              <a:t> Tg-T4/T3</a:t>
            </a:r>
            <a:endParaRPr lang="it-IT" sz="1800" baseline="30000">
              <a:latin typeface="Arial" pitchFamily="34" charset="0"/>
            </a:endParaRPr>
          </a:p>
        </p:txBody>
      </p:sp>
      <p:grpSp>
        <p:nvGrpSpPr>
          <p:cNvPr id="63506" name="Group 28"/>
          <p:cNvGrpSpPr>
            <a:grpSpLocks/>
          </p:cNvGrpSpPr>
          <p:nvPr/>
        </p:nvGrpSpPr>
        <p:grpSpPr bwMode="auto">
          <a:xfrm>
            <a:off x="7267575" y="3419475"/>
            <a:ext cx="1222375" cy="1268413"/>
            <a:chOff x="4626" y="2058"/>
            <a:chExt cx="770" cy="799"/>
          </a:xfrm>
        </p:grpSpPr>
        <p:grpSp>
          <p:nvGrpSpPr>
            <p:cNvPr id="63565" name="Group 29"/>
            <p:cNvGrpSpPr>
              <a:grpSpLocks/>
            </p:cNvGrpSpPr>
            <p:nvPr/>
          </p:nvGrpSpPr>
          <p:grpSpPr bwMode="auto">
            <a:xfrm>
              <a:off x="4626" y="2619"/>
              <a:ext cx="770" cy="238"/>
              <a:chOff x="4626" y="2619"/>
              <a:chExt cx="770" cy="238"/>
            </a:xfrm>
          </p:grpSpPr>
          <p:sp>
            <p:nvSpPr>
              <p:cNvPr id="63567" name="Arc 30"/>
              <p:cNvSpPr>
                <a:spLocks noChangeAspect="1"/>
              </p:cNvSpPr>
              <p:nvPr/>
            </p:nvSpPr>
            <p:spPr bwMode="auto">
              <a:xfrm flipV="1">
                <a:off x="5158" y="2619"/>
                <a:ext cx="238" cy="2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3568" name="Line 31"/>
              <p:cNvSpPr>
                <a:spLocks noChangeShapeType="1"/>
              </p:cNvSpPr>
              <p:nvPr/>
            </p:nvSpPr>
            <p:spPr bwMode="auto">
              <a:xfrm flipH="1">
                <a:off x="4626" y="2857"/>
                <a:ext cx="534" cy="0"/>
              </a:xfrm>
              <a:prstGeom prst="line">
                <a:avLst/>
              </a:prstGeom>
              <a:noFill/>
              <a:ln w="19050">
                <a:solidFill>
                  <a:schemeClr val="tx1"/>
                </a:solidFill>
                <a:round/>
                <a:headEnd/>
                <a:tailEnd type="triangle" w="med" len="med"/>
              </a:ln>
            </p:spPr>
            <p:txBody>
              <a:bodyPr/>
              <a:lstStyle/>
              <a:p>
                <a:endParaRPr lang="it-IT"/>
              </a:p>
            </p:txBody>
          </p:sp>
        </p:grpSp>
        <p:sp>
          <p:nvSpPr>
            <p:cNvPr id="63566" name="Line 32"/>
            <p:cNvSpPr>
              <a:spLocks noChangeShapeType="1"/>
            </p:cNvSpPr>
            <p:nvPr/>
          </p:nvSpPr>
          <p:spPr bwMode="auto">
            <a:xfrm flipH="1" flipV="1">
              <a:off x="5396" y="2058"/>
              <a:ext cx="0" cy="564"/>
            </a:xfrm>
            <a:prstGeom prst="line">
              <a:avLst/>
            </a:prstGeom>
            <a:noFill/>
            <a:ln w="19050">
              <a:solidFill>
                <a:schemeClr val="tx1"/>
              </a:solidFill>
              <a:round/>
              <a:headEnd/>
              <a:tailEnd/>
            </a:ln>
          </p:spPr>
          <p:txBody>
            <a:bodyPr/>
            <a:lstStyle/>
            <a:p>
              <a:endParaRPr lang="it-IT"/>
            </a:p>
          </p:txBody>
        </p:sp>
      </p:grpSp>
      <p:sp>
        <p:nvSpPr>
          <p:cNvPr id="63507" name="Oval 33"/>
          <p:cNvSpPr>
            <a:spLocks noChangeArrowheads="1"/>
          </p:cNvSpPr>
          <p:nvPr/>
        </p:nvSpPr>
        <p:spPr bwMode="auto">
          <a:xfrm>
            <a:off x="6629400" y="3524250"/>
            <a:ext cx="1066800" cy="590550"/>
          </a:xfrm>
          <a:prstGeom prst="ellipse">
            <a:avLst/>
          </a:prstGeom>
          <a:solidFill>
            <a:srgbClr val="00FF00"/>
          </a:solidFill>
          <a:ln w="9525">
            <a:solidFill>
              <a:schemeClr val="tx1"/>
            </a:solidFill>
            <a:round/>
            <a:headEnd/>
            <a:tailEnd/>
          </a:ln>
        </p:spPr>
        <p:txBody>
          <a:bodyPr wrap="none" anchor="ctr"/>
          <a:lstStyle/>
          <a:p>
            <a:pPr algn="ctr"/>
            <a:r>
              <a:rPr lang="it-IT" sz="1800">
                <a:latin typeface="Arial" pitchFamily="34" charset="0"/>
              </a:rPr>
              <a:t>Pendrin</a:t>
            </a:r>
          </a:p>
        </p:txBody>
      </p:sp>
      <p:sp>
        <p:nvSpPr>
          <p:cNvPr id="63508" name="Line 34"/>
          <p:cNvSpPr>
            <a:spLocks noChangeShapeType="1"/>
          </p:cNvSpPr>
          <p:nvPr/>
        </p:nvSpPr>
        <p:spPr bwMode="auto">
          <a:xfrm>
            <a:off x="6276975" y="3514725"/>
            <a:ext cx="1504950" cy="0"/>
          </a:xfrm>
          <a:prstGeom prst="line">
            <a:avLst/>
          </a:prstGeom>
          <a:noFill/>
          <a:ln w="19050">
            <a:solidFill>
              <a:schemeClr val="tx1"/>
            </a:solidFill>
            <a:round/>
            <a:headEnd/>
            <a:tailEnd type="triangle" w="med" len="med"/>
          </a:ln>
        </p:spPr>
        <p:txBody>
          <a:bodyPr/>
          <a:lstStyle/>
          <a:p>
            <a:endParaRPr lang="it-IT"/>
          </a:p>
        </p:txBody>
      </p:sp>
      <p:sp>
        <p:nvSpPr>
          <p:cNvPr id="63509" name="Line 35"/>
          <p:cNvSpPr>
            <a:spLocks noChangeShapeType="1"/>
          </p:cNvSpPr>
          <p:nvPr/>
        </p:nvSpPr>
        <p:spPr bwMode="auto">
          <a:xfrm>
            <a:off x="6276975" y="4129088"/>
            <a:ext cx="1504950" cy="0"/>
          </a:xfrm>
          <a:prstGeom prst="line">
            <a:avLst/>
          </a:prstGeom>
          <a:noFill/>
          <a:ln w="19050">
            <a:solidFill>
              <a:schemeClr val="tx1"/>
            </a:solidFill>
            <a:round/>
            <a:headEnd/>
            <a:tailEnd type="triangle" w="med" len="med"/>
          </a:ln>
        </p:spPr>
        <p:txBody>
          <a:bodyPr/>
          <a:lstStyle/>
          <a:p>
            <a:endParaRPr lang="it-IT"/>
          </a:p>
        </p:txBody>
      </p:sp>
      <p:sp>
        <p:nvSpPr>
          <p:cNvPr id="63510" name="Text Box 36"/>
          <p:cNvSpPr txBox="1">
            <a:spLocks noChangeArrowheads="1"/>
          </p:cNvSpPr>
          <p:nvPr/>
        </p:nvSpPr>
        <p:spPr bwMode="auto">
          <a:xfrm>
            <a:off x="6000750"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3511" name="Text Box 37"/>
          <p:cNvSpPr txBox="1">
            <a:spLocks noChangeArrowheads="1"/>
          </p:cNvSpPr>
          <p:nvPr/>
        </p:nvSpPr>
        <p:spPr bwMode="auto">
          <a:xfrm>
            <a:off x="6000750"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3512" name="Text Box 38"/>
          <p:cNvSpPr txBox="1">
            <a:spLocks noChangeArrowheads="1"/>
          </p:cNvSpPr>
          <p:nvPr/>
        </p:nvSpPr>
        <p:spPr bwMode="auto">
          <a:xfrm>
            <a:off x="7743825"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3513" name="Text Box 39"/>
          <p:cNvSpPr txBox="1">
            <a:spLocks noChangeArrowheads="1"/>
          </p:cNvSpPr>
          <p:nvPr/>
        </p:nvSpPr>
        <p:spPr bwMode="auto">
          <a:xfrm>
            <a:off x="7743825"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3514" name="Oval 40"/>
          <p:cNvSpPr>
            <a:spLocks noChangeArrowheads="1"/>
          </p:cNvSpPr>
          <p:nvPr/>
        </p:nvSpPr>
        <p:spPr bwMode="auto">
          <a:xfrm>
            <a:off x="6019800" y="4514850"/>
            <a:ext cx="400050" cy="361950"/>
          </a:xfrm>
          <a:prstGeom prst="ellipse">
            <a:avLst/>
          </a:prstGeom>
          <a:solidFill>
            <a:srgbClr val="FF6600"/>
          </a:solidFill>
          <a:ln w="9525">
            <a:solidFill>
              <a:schemeClr val="tx1"/>
            </a:solidFill>
            <a:round/>
            <a:headEnd/>
            <a:tailEnd/>
          </a:ln>
        </p:spPr>
        <p:txBody>
          <a:bodyPr wrap="none" anchor="ctr"/>
          <a:lstStyle/>
          <a:p>
            <a:pPr algn="ctr"/>
            <a:r>
              <a:rPr lang="it-IT" sz="1800">
                <a:latin typeface="Arial" pitchFamily="34" charset="0"/>
              </a:rPr>
              <a:t>Tg</a:t>
            </a:r>
          </a:p>
        </p:txBody>
      </p:sp>
      <p:sp>
        <p:nvSpPr>
          <p:cNvPr id="63515" name="Line 41"/>
          <p:cNvSpPr>
            <a:spLocks noChangeShapeType="1"/>
          </p:cNvSpPr>
          <p:nvPr/>
        </p:nvSpPr>
        <p:spPr bwMode="auto">
          <a:xfrm flipH="1">
            <a:off x="6496050" y="4691063"/>
            <a:ext cx="361950" cy="0"/>
          </a:xfrm>
          <a:prstGeom prst="line">
            <a:avLst/>
          </a:prstGeom>
          <a:noFill/>
          <a:ln w="19050">
            <a:solidFill>
              <a:schemeClr val="tx1"/>
            </a:solidFill>
            <a:round/>
            <a:headEnd/>
            <a:tailEnd type="triangle" w="med" len="med"/>
          </a:ln>
        </p:spPr>
        <p:txBody>
          <a:bodyPr/>
          <a:lstStyle/>
          <a:p>
            <a:endParaRPr lang="it-IT"/>
          </a:p>
        </p:txBody>
      </p:sp>
      <p:sp>
        <p:nvSpPr>
          <p:cNvPr id="63516" name="Line 42"/>
          <p:cNvSpPr>
            <a:spLocks noChangeShapeType="1"/>
          </p:cNvSpPr>
          <p:nvPr/>
        </p:nvSpPr>
        <p:spPr bwMode="auto">
          <a:xfrm flipH="1">
            <a:off x="5988050" y="4851400"/>
            <a:ext cx="114300" cy="88900"/>
          </a:xfrm>
          <a:prstGeom prst="line">
            <a:avLst/>
          </a:prstGeom>
          <a:noFill/>
          <a:ln w="9525">
            <a:solidFill>
              <a:schemeClr val="tx1"/>
            </a:solidFill>
            <a:round/>
            <a:headEnd/>
            <a:tailEnd/>
          </a:ln>
        </p:spPr>
        <p:txBody>
          <a:bodyPr/>
          <a:lstStyle/>
          <a:p>
            <a:endParaRPr lang="it-IT"/>
          </a:p>
        </p:txBody>
      </p:sp>
      <p:sp>
        <p:nvSpPr>
          <p:cNvPr id="63517" name="Line 43"/>
          <p:cNvSpPr>
            <a:spLocks noChangeShapeType="1"/>
          </p:cNvSpPr>
          <p:nvPr/>
        </p:nvSpPr>
        <p:spPr bwMode="auto">
          <a:xfrm flipH="1" flipV="1">
            <a:off x="6330950" y="4838700"/>
            <a:ext cx="114300" cy="88900"/>
          </a:xfrm>
          <a:prstGeom prst="line">
            <a:avLst/>
          </a:prstGeom>
          <a:noFill/>
          <a:ln w="9525">
            <a:solidFill>
              <a:schemeClr val="tx1"/>
            </a:solidFill>
            <a:round/>
            <a:headEnd/>
            <a:tailEnd/>
          </a:ln>
        </p:spPr>
        <p:txBody>
          <a:bodyPr/>
          <a:lstStyle/>
          <a:p>
            <a:endParaRPr lang="it-IT"/>
          </a:p>
        </p:txBody>
      </p:sp>
      <p:sp>
        <p:nvSpPr>
          <p:cNvPr id="63518" name="Text Box 44"/>
          <p:cNvSpPr txBox="1">
            <a:spLocks noChangeArrowheads="1"/>
          </p:cNvSpPr>
          <p:nvPr/>
        </p:nvSpPr>
        <p:spPr bwMode="auto">
          <a:xfrm>
            <a:off x="57435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T4</a:t>
            </a:r>
          </a:p>
        </p:txBody>
      </p:sp>
      <p:sp>
        <p:nvSpPr>
          <p:cNvPr id="63519" name="Text Box 45"/>
          <p:cNvSpPr txBox="1">
            <a:spLocks noChangeArrowheads="1"/>
          </p:cNvSpPr>
          <p:nvPr/>
        </p:nvSpPr>
        <p:spPr bwMode="auto">
          <a:xfrm>
            <a:off x="62261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63520" name="Line 46"/>
          <p:cNvSpPr>
            <a:spLocks noChangeShapeType="1"/>
          </p:cNvSpPr>
          <p:nvPr/>
        </p:nvSpPr>
        <p:spPr bwMode="auto">
          <a:xfrm flipH="1">
            <a:off x="5353050" y="4691063"/>
            <a:ext cx="609600" cy="0"/>
          </a:xfrm>
          <a:prstGeom prst="line">
            <a:avLst/>
          </a:prstGeom>
          <a:noFill/>
          <a:ln w="9525">
            <a:solidFill>
              <a:schemeClr val="tx1"/>
            </a:solidFill>
            <a:round/>
            <a:headEnd/>
            <a:tailEnd type="triangle" w="med" len="med"/>
          </a:ln>
        </p:spPr>
        <p:txBody>
          <a:bodyPr/>
          <a:lstStyle/>
          <a:p>
            <a:endParaRPr lang="it-IT"/>
          </a:p>
        </p:txBody>
      </p:sp>
      <p:sp>
        <p:nvSpPr>
          <p:cNvPr id="63521" name="Text Box 47"/>
          <p:cNvSpPr txBox="1">
            <a:spLocks noChangeArrowheads="1"/>
          </p:cNvSpPr>
          <p:nvPr/>
        </p:nvSpPr>
        <p:spPr bwMode="auto">
          <a:xfrm>
            <a:off x="4311650" y="4362450"/>
            <a:ext cx="1073150" cy="641350"/>
          </a:xfrm>
          <a:prstGeom prst="rect">
            <a:avLst/>
          </a:prstGeom>
          <a:noFill/>
          <a:ln w="9525">
            <a:noFill/>
            <a:miter lim="800000"/>
            <a:headEnd/>
            <a:tailEnd/>
          </a:ln>
        </p:spPr>
        <p:txBody>
          <a:bodyPr wrap="none">
            <a:spAutoFit/>
          </a:bodyPr>
          <a:lstStyle/>
          <a:p>
            <a:pPr algn="ctr"/>
            <a:r>
              <a:rPr lang="it-IT" sz="1800">
                <a:latin typeface="Arial" pitchFamily="34" charset="0"/>
              </a:rPr>
              <a:t>MIT, DIT</a:t>
            </a:r>
          </a:p>
          <a:p>
            <a:pPr algn="ctr"/>
            <a:r>
              <a:rPr lang="it-IT" sz="1800">
                <a:latin typeface="Arial" pitchFamily="34" charset="0"/>
              </a:rPr>
              <a:t>T3 + T4</a:t>
            </a:r>
          </a:p>
        </p:txBody>
      </p:sp>
      <p:sp>
        <p:nvSpPr>
          <p:cNvPr id="63522" name="Arc 48"/>
          <p:cNvSpPr>
            <a:spLocks noChangeAspect="1"/>
          </p:cNvSpPr>
          <p:nvPr/>
        </p:nvSpPr>
        <p:spPr bwMode="auto">
          <a:xfrm flipH="1">
            <a:off x="4857750" y="3500438"/>
            <a:ext cx="644525" cy="587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3523" name="Line 49"/>
          <p:cNvSpPr>
            <a:spLocks noChangeShapeType="1"/>
          </p:cNvSpPr>
          <p:nvPr/>
        </p:nvSpPr>
        <p:spPr bwMode="auto">
          <a:xfrm>
            <a:off x="4857750" y="4073525"/>
            <a:ext cx="0" cy="342900"/>
          </a:xfrm>
          <a:prstGeom prst="line">
            <a:avLst/>
          </a:prstGeom>
          <a:noFill/>
          <a:ln w="19050">
            <a:solidFill>
              <a:schemeClr val="tx1"/>
            </a:solidFill>
            <a:round/>
            <a:headEnd/>
            <a:tailEnd type="triangle" w="med" len="med"/>
          </a:ln>
        </p:spPr>
        <p:txBody>
          <a:bodyPr/>
          <a:lstStyle/>
          <a:p>
            <a:endParaRPr lang="it-IT"/>
          </a:p>
        </p:txBody>
      </p:sp>
      <p:sp>
        <p:nvSpPr>
          <p:cNvPr id="63524" name="Line 50"/>
          <p:cNvSpPr>
            <a:spLocks noChangeShapeType="1"/>
          </p:cNvSpPr>
          <p:nvPr/>
        </p:nvSpPr>
        <p:spPr bwMode="auto">
          <a:xfrm>
            <a:off x="5486400" y="3498850"/>
            <a:ext cx="520700" cy="0"/>
          </a:xfrm>
          <a:prstGeom prst="line">
            <a:avLst/>
          </a:prstGeom>
          <a:noFill/>
          <a:ln w="19050">
            <a:solidFill>
              <a:schemeClr val="tx1"/>
            </a:solidFill>
            <a:round/>
            <a:headEnd/>
            <a:tailEnd type="triangle" w="med" len="med"/>
          </a:ln>
        </p:spPr>
        <p:txBody>
          <a:bodyPr/>
          <a:lstStyle/>
          <a:p>
            <a:endParaRPr lang="it-IT"/>
          </a:p>
        </p:txBody>
      </p:sp>
      <p:sp>
        <p:nvSpPr>
          <p:cNvPr id="63525" name="Oval 51"/>
          <p:cNvSpPr>
            <a:spLocks noChangeArrowheads="1"/>
          </p:cNvSpPr>
          <p:nvPr/>
        </p:nvSpPr>
        <p:spPr bwMode="auto">
          <a:xfrm>
            <a:off x="1143000" y="3321050"/>
            <a:ext cx="647700" cy="59055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NIS</a:t>
            </a:r>
          </a:p>
        </p:txBody>
      </p:sp>
      <p:sp>
        <p:nvSpPr>
          <p:cNvPr id="63526" name="Line 52"/>
          <p:cNvSpPr>
            <a:spLocks noChangeShapeType="1"/>
          </p:cNvSpPr>
          <p:nvPr/>
        </p:nvSpPr>
        <p:spPr bwMode="auto">
          <a:xfrm>
            <a:off x="714375" y="3311525"/>
            <a:ext cx="1504950" cy="0"/>
          </a:xfrm>
          <a:prstGeom prst="line">
            <a:avLst/>
          </a:prstGeom>
          <a:noFill/>
          <a:ln w="19050">
            <a:solidFill>
              <a:schemeClr val="tx1"/>
            </a:solidFill>
            <a:round/>
            <a:headEnd/>
            <a:tailEnd type="triangle" w="med" len="med"/>
          </a:ln>
        </p:spPr>
        <p:txBody>
          <a:bodyPr/>
          <a:lstStyle/>
          <a:p>
            <a:endParaRPr lang="it-IT"/>
          </a:p>
        </p:txBody>
      </p:sp>
      <p:sp>
        <p:nvSpPr>
          <p:cNvPr id="63527" name="Line 53"/>
          <p:cNvSpPr>
            <a:spLocks noChangeShapeType="1"/>
          </p:cNvSpPr>
          <p:nvPr/>
        </p:nvSpPr>
        <p:spPr bwMode="auto">
          <a:xfrm>
            <a:off x="714375" y="3921125"/>
            <a:ext cx="1504950" cy="0"/>
          </a:xfrm>
          <a:prstGeom prst="line">
            <a:avLst/>
          </a:prstGeom>
          <a:noFill/>
          <a:ln w="19050">
            <a:solidFill>
              <a:schemeClr val="tx1"/>
            </a:solidFill>
            <a:round/>
            <a:headEnd/>
            <a:tailEnd type="triangle" w="med" len="med"/>
          </a:ln>
        </p:spPr>
        <p:txBody>
          <a:bodyPr/>
          <a:lstStyle/>
          <a:p>
            <a:endParaRPr lang="it-IT"/>
          </a:p>
        </p:txBody>
      </p:sp>
      <p:sp>
        <p:nvSpPr>
          <p:cNvPr id="63528" name="Text Box 54"/>
          <p:cNvSpPr txBox="1">
            <a:spLocks noChangeArrowheads="1"/>
          </p:cNvSpPr>
          <p:nvPr/>
        </p:nvSpPr>
        <p:spPr bwMode="auto">
          <a:xfrm>
            <a:off x="209550" y="31162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3529" name="Text Box 55"/>
          <p:cNvSpPr txBox="1">
            <a:spLocks noChangeArrowheads="1"/>
          </p:cNvSpPr>
          <p:nvPr/>
        </p:nvSpPr>
        <p:spPr bwMode="auto">
          <a:xfrm>
            <a:off x="438150"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3530" name="Text Box 56"/>
          <p:cNvSpPr txBox="1">
            <a:spLocks noChangeArrowheads="1"/>
          </p:cNvSpPr>
          <p:nvPr/>
        </p:nvSpPr>
        <p:spPr bwMode="auto">
          <a:xfrm>
            <a:off x="2181225"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3531" name="Text Box 57"/>
          <p:cNvSpPr txBox="1">
            <a:spLocks noChangeArrowheads="1"/>
          </p:cNvSpPr>
          <p:nvPr/>
        </p:nvSpPr>
        <p:spPr bwMode="auto">
          <a:xfrm>
            <a:off x="2181225" y="31289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3532" name="Oval 58"/>
          <p:cNvSpPr>
            <a:spLocks noChangeArrowheads="1"/>
          </p:cNvSpPr>
          <p:nvPr/>
        </p:nvSpPr>
        <p:spPr bwMode="auto">
          <a:xfrm>
            <a:off x="1009650" y="4433888"/>
            <a:ext cx="914400" cy="388937"/>
          </a:xfrm>
          <a:prstGeom prst="ellipse">
            <a:avLst/>
          </a:prstGeom>
          <a:solidFill>
            <a:srgbClr val="FFFF00"/>
          </a:solidFill>
          <a:ln w="9525">
            <a:solidFill>
              <a:schemeClr val="tx1"/>
            </a:solidFill>
            <a:round/>
            <a:headEnd/>
            <a:tailEnd/>
          </a:ln>
        </p:spPr>
        <p:txBody>
          <a:bodyPr wrap="none" anchor="ctr"/>
          <a:lstStyle/>
          <a:p>
            <a:pPr algn="ctr"/>
            <a:r>
              <a:rPr lang="it-IT" sz="1800">
                <a:latin typeface="Arial" pitchFamily="34" charset="0"/>
              </a:rPr>
              <a:t>TSHR</a:t>
            </a:r>
          </a:p>
        </p:txBody>
      </p:sp>
      <p:sp>
        <p:nvSpPr>
          <p:cNvPr id="63533" name="Oval 59"/>
          <p:cNvSpPr>
            <a:spLocks noChangeArrowheads="1"/>
          </p:cNvSpPr>
          <p:nvPr/>
        </p:nvSpPr>
        <p:spPr bwMode="auto">
          <a:xfrm>
            <a:off x="946150" y="4489450"/>
            <a:ext cx="177800" cy="279400"/>
          </a:xfrm>
          <a:prstGeom prst="ellipse">
            <a:avLst/>
          </a:prstGeom>
          <a:solidFill>
            <a:schemeClr val="tx1"/>
          </a:solidFill>
          <a:ln w="9525">
            <a:solidFill>
              <a:schemeClr val="tx1"/>
            </a:solidFill>
            <a:round/>
            <a:headEnd/>
            <a:tailEnd/>
          </a:ln>
        </p:spPr>
        <p:txBody>
          <a:bodyPr wrap="none" anchor="ctr"/>
          <a:lstStyle/>
          <a:p>
            <a:endParaRPr lang="it-IT"/>
          </a:p>
        </p:txBody>
      </p:sp>
      <p:sp>
        <p:nvSpPr>
          <p:cNvPr id="63534" name="Text Box 60"/>
          <p:cNvSpPr txBox="1">
            <a:spLocks noChangeArrowheads="1"/>
          </p:cNvSpPr>
          <p:nvPr/>
        </p:nvSpPr>
        <p:spPr bwMode="auto">
          <a:xfrm>
            <a:off x="320675" y="4446588"/>
            <a:ext cx="641350" cy="366712"/>
          </a:xfrm>
          <a:prstGeom prst="rect">
            <a:avLst/>
          </a:prstGeom>
          <a:noFill/>
          <a:ln w="9525">
            <a:noFill/>
            <a:miter lim="800000"/>
            <a:headEnd/>
            <a:tailEnd/>
          </a:ln>
        </p:spPr>
        <p:txBody>
          <a:bodyPr wrap="none">
            <a:spAutoFit/>
          </a:bodyPr>
          <a:lstStyle/>
          <a:p>
            <a:r>
              <a:rPr lang="it-IT" sz="1800">
                <a:latin typeface="Arial" pitchFamily="34" charset="0"/>
              </a:rPr>
              <a:t>TSH</a:t>
            </a:r>
          </a:p>
        </p:txBody>
      </p:sp>
      <p:sp>
        <p:nvSpPr>
          <p:cNvPr id="63535" name="Line 61"/>
          <p:cNvSpPr>
            <a:spLocks noChangeShapeType="1"/>
          </p:cNvSpPr>
          <p:nvPr/>
        </p:nvSpPr>
        <p:spPr bwMode="auto">
          <a:xfrm>
            <a:off x="714375" y="2346325"/>
            <a:ext cx="1504950" cy="0"/>
          </a:xfrm>
          <a:prstGeom prst="line">
            <a:avLst/>
          </a:prstGeom>
          <a:noFill/>
          <a:ln w="19050">
            <a:solidFill>
              <a:schemeClr val="tx1"/>
            </a:solidFill>
            <a:round/>
            <a:headEnd/>
            <a:tailEnd type="triangle" w="med" len="med"/>
          </a:ln>
        </p:spPr>
        <p:txBody>
          <a:bodyPr/>
          <a:lstStyle/>
          <a:p>
            <a:endParaRPr lang="it-IT"/>
          </a:p>
        </p:txBody>
      </p:sp>
      <p:sp>
        <p:nvSpPr>
          <p:cNvPr id="63536" name="Line 62"/>
          <p:cNvSpPr>
            <a:spLocks noChangeShapeType="1"/>
          </p:cNvSpPr>
          <p:nvPr/>
        </p:nvSpPr>
        <p:spPr bwMode="auto">
          <a:xfrm>
            <a:off x="714375" y="2965450"/>
            <a:ext cx="1504950" cy="0"/>
          </a:xfrm>
          <a:prstGeom prst="line">
            <a:avLst/>
          </a:prstGeom>
          <a:noFill/>
          <a:ln w="19050">
            <a:solidFill>
              <a:schemeClr val="tx1"/>
            </a:solidFill>
            <a:round/>
            <a:headEnd type="triangle" w="med" len="med"/>
            <a:tailEnd/>
          </a:ln>
        </p:spPr>
        <p:txBody>
          <a:bodyPr/>
          <a:lstStyle/>
          <a:p>
            <a:endParaRPr lang="it-IT"/>
          </a:p>
        </p:txBody>
      </p:sp>
      <p:sp>
        <p:nvSpPr>
          <p:cNvPr id="63537" name="Text Box 63"/>
          <p:cNvSpPr txBox="1">
            <a:spLocks noChangeArrowheads="1"/>
          </p:cNvSpPr>
          <p:nvPr/>
        </p:nvSpPr>
        <p:spPr bwMode="auto">
          <a:xfrm>
            <a:off x="209550" y="2151063"/>
            <a:ext cx="552450" cy="366712"/>
          </a:xfrm>
          <a:prstGeom prst="rect">
            <a:avLst/>
          </a:prstGeom>
          <a:noFill/>
          <a:ln w="9525">
            <a:noFill/>
            <a:miter lim="800000"/>
            <a:headEnd/>
            <a:tailEnd/>
          </a:ln>
        </p:spPr>
        <p:txBody>
          <a:bodyPr wrap="none">
            <a:spAutoFit/>
          </a:bodyPr>
          <a:lstStyle/>
          <a:p>
            <a:r>
              <a:rPr lang="it-IT" sz="1800">
                <a:latin typeface="Arial" pitchFamily="34" charset="0"/>
              </a:rPr>
              <a:t>2K</a:t>
            </a:r>
            <a:r>
              <a:rPr lang="it-IT" sz="1800" baseline="30000">
                <a:latin typeface="Arial" pitchFamily="34" charset="0"/>
              </a:rPr>
              <a:t>+</a:t>
            </a:r>
          </a:p>
        </p:txBody>
      </p:sp>
      <p:sp>
        <p:nvSpPr>
          <p:cNvPr id="63538" name="Text Box 64"/>
          <p:cNvSpPr txBox="1">
            <a:spLocks noChangeArrowheads="1"/>
          </p:cNvSpPr>
          <p:nvPr/>
        </p:nvSpPr>
        <p:spPr bwMode="auto">
          <a:xfrm>
            <a:off x="95250" y="2782888"/>
            <a:ext cx="692150" cy="366712"/>
          </a:xfrm>
          <a:prstGeom prst="rect">
            <a:avLst/>
          </a:prstGeom>
          <a:noFill/>
          <a:ln w="9525">
            <a:noFill/>
            <a:miter lim="800000"/>
            <a:headEnd/>
            <a:tailEnd/>
          </a:ln>
        </p:spPr>
        <p:txBody>
          <a:bodyPr wrap="none">
            <a:spAutoFit/>
          </a:bodyPr>
          <a:lstStyle/>
          <a:p>
            <a:r>
              <a:rPr lang="it-IT" sz="1800">
                <a:latin typeface="Arial" pitchFamily="34" charset="0"/>
              </a:rPr>
              <a:t>3Na</a:t>
            </a:r>
            <a:r>
              <a:rPr lang="it-IT" sz="1800" baseline="30000">
                <a:latin typeface="Arial" pitchFamily="34" charset="0"/>
              </a:rPr>
              <a:t>+</a:t>
            </a:r>
          </a:p>
        </p:txBody>
      </p:sp>
      <p:sp>
        <p:nvSpPr>
          <p:cNvPr id="63539" name="Oval 65"/>
          <p:cNvSpPr>
            <a:spLocks noChangeArrowheads="1"/>
          </p:cNvSpPr>
          <p:nvPr/>
        </p:nvSpPr>
        <p:spPr bwMode="auto">
          <a:xfrm>
            <a:off x="977900" y="2355850"/>
            <a:ext cx="965200" cy="590550"/>
          </a:xfrm>
          <a:prstGeom prst="ellipse">
            <a:avLst/>
          </a:prstGeom>
          <a:solidFill>
            <a:srgbClr val="FF0000"/>
          </a:solidFill>
          <a:ln w="9525">
            <a:solidFill>
              <a:schemeClr val="tx1"/>
            </a:solidFill>
            <a:round/>
            <a:headEnd/>
            <a:tailEnd/>
          </a:ln>
        </p:spPr>
        <p:txBody>
          <a:bodyPr wrap="none" anchor="ctr"/>
          <a:lstStyle/>
          <a:p>
            <a:pPr algn="ctr"/>
            <a:r>
              <a:rPr lang="it-IT" sz="1800">
                <a:latin typeface="Arial" pitchFamily="34" charset="0"/>
              </a:rPr>
              <a:t>ATPasi</a:t>
            </a:r>
          </a:p>
        </p:txBody>
      </p:sp>
      <p:sp>
        <p:nvSpPr>
          <p:cNvPr id="63540" name="Text Box 66"/>
          <p:cNvSpPr txBox="1">
            <a:spLocks noChangeArrowheads="1"/>
          </p:cNvSpPr>
          <p:nvPr/>
        </p:nvSpPr>
        <p:spPr bwMode="auto">
          <a:xfrm>
            <a:off x="2006600" y="4308475"/>
            <a:ext cx="1428750" cy="641350"/>
          </a:xfrm>
          <a:prstGeom prst="rect">
            <a:avLst/>
          </a:prstGeom>
          <a:noFill/>
          <a:ln w="9525">
            <a:noFill/>
            <a:miter lim="800000"/>
            <a:headEnd/>
            <a:tailEnd/>
          </a:ln>
        </p:spPr>
        <p:txBody>
          <a:bodyPr wrap="none">
            <a:spAutoFit/>
          </a:bodyPr>
          <a:lstStyle/>
          <a:p>
            <a:r>
              <a:rPr lang="it-IT" sz="1800">
                <a:latin typeface="Arial" pitchFamily="34" charset="0"/>
              </a:rPr>
              <a:t>Second</a:t>
            </a:r>
          </a:p>
          <a:p>
            <a:r>
              <a:rPr lang="it-IT" sz="1800">
                <a:latin typeface="Arial" pitchFamily="34" charset="0"/>
              </a:rPr>
              <a:t>messengers</a:t>
            </a:r>
          </a:p>
        </p:txBody>
      </p:sp>
      <p:grpSp>
        <p:nvGrpSpPr>
          <p:cNvPr id="63541" name="Group 67"/>
          <p:cNvGrpSpPr>
            <a:grpSpLocks noChangeAspect="1"/>
          </p:cNvGrpSpPr>
          <p:nvPr/>
        </p:nvGrpSpPr>
        <p:grpSpPr bwMode="auto">
          <a:xfrm flipH="1" flipV="1">
            <a:off x="2938463" y="3611563"/>
            <a:ext cx="328612" cy="885825"/>
            <a:chOff x="5208" y="1968"/>
            <a:chExt cx="300" cy="596"/>
          </a:xfrm>
        </p:grpSpPr>
        <p:sp>
          <p:nvSpPr>
            <p:cNvPr id="63563" name="Arc 68"/>
            <p:cNvSpPr>
              <a:spLocks noChangeAspect="1"/>
            </p:cNvSpPr>
            <p:nvPr/>
          </p:nvSpPr>
          <p:spPr bwMode="auto">
            <a:xfrm flipH="1">
              <a:off x="5208" y="1968"/>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3564" name="Arc 69"/>
            <p:cNvSpPr>
              <a:spLocks noChangeAspect="1"/>
            </p:cNvSpPr>
            <p:nvPr/>
          </p:nvSpPr>
          <p:spPr bwMode="auto">
            <a:xfrm flipH="1" flipV="1">
              <a:off x="5208" y="2264"/>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grpSp>
      <p:sp>
        <p:nvSpPr>
          <p:cNvPr id="63542" name="Line 70"/>
          <p:cNvSpPr>
            <a:spLocks noChangeShapeType="1"/>
          </p:cNvSpPr>
          <p:nvPr/>
        </p:nvSpPr>
        <p:spPr bwMode="auto">
          <a:xfrm flipH="1">
            <a:off x="2038350" y="4830763"/>
            <a:ext cx="2406650" cy="566737"/>
          </a:xfrm>
          <a:prstGeom prst="line">
            <a:avLst/>
          </a:prstGeom>
          <a:noFill/>
          <a:ln w="19050">
            <a:solidFill>
              <a:schemeClr val="tx1"/>
            </a:solidFill>
            <a:prstDash val="sysDot"/>
            <a:round/>
            <a:headEnd/>
            <a:tailEnd type="triangle" w="med" len="med"/>
          </a:ln>
        </p:spPr>
        <p:txBody>
          <a:bodyPr/>
          <a:lstStyle/>
          <a:p>
            <a:endParaRPr lang="it-IT"/>
          </a:p>
        </p:txBody>
      </p:sp>
      <p:sp>
        <p:nvSpPr>
          <p:cNvPr id="63543" name="Arc 71"/>
          <p:cNvSpPr>
            <a:spLocks noChangeAspect="1"/>
          </p:cNvSpPr>
          <p:nvPr/>
        </p:nvSpPr>
        <p:spPr bwMode="auto">
          <a:xfrm flipH="1">
            <a:off x="1403350" y="5440363"/>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p:spPr>
        <p:txBody>
          <a:bodyPr wrap="none" anchor="ctr"/>
          <a:lstStyle/>
          <a:p>
            <a:endParaRPr lang="it-IT"/>
          </a:p>
        </p:txBody>
      </p:sp>
      <p:sp>
        <p:nvSpPr>
          <p:cNvPr id="63544" name="Arc 72"/>
          <p:cNvSpPr>
            <a:spLocks noChangeAspect="1"/>
          </p:cNvSpPr>
          <p:nvPr/>
        </p:nvSpPr>
        <p:spPr bwMode="auto">
          <a:xfrm flipH="1">
            <a:off x="3263900" y="3233738"/>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3545" name="Text Box 73"/>
          <p:cNvSpPr txBox="1">
            <a:spLocks noChangeArrowheads="1"/>
          </p:cNvSpPr>
          <p:nvPr/>
        </p:nvSpPr>
        <p:spPr bwMode="auto">
          <a:xfrm>
            <a:off x="996950" y="5784850"/>
            <a:ext cx="844550" cy="366713"/>
          </a:xfrm>
          <a:prstGeom prst="rect">
            <a:avLst/>
          </a:prstGeom>
          <a:noFill/>
          <a:ln w="9525">
            <a:noFill/>
            <a:miter lim="800000"/>
            <a:headEnd/>
            <a:tailEnd/>
          </a:ln>
        </p:spPr>
        <p:txBody>
          <a:bodyPr wrap="none">
            <a:spAutoFit/>
          </a:bodyPr>
          <a:lstStyle/>
          <a:p>
            <a:pPr algn="ctr"/>
            <a:r>
              <a:rPr lang="it-IT" sz="1800">
                <a:latin typeface="Arial" pitchFamily="34" charset="0"/>
              </a:rPr>
              <a:t>T3, T4</a:t>
            </a:r>
          </a:p>
        </p:txBody>
      </p:sp>
      <p:sp>
        <p:nvSpPr>
          <p:cNvPr id="63546" name="Line 74"/>
          <p:cNvSpPr>
            <a:spLocks noChangeShapeType="1"/>
          </p:cNvSpPr>
          <p:nvPr/>
        </p:nvSpPr>
        <p:spPr bwMode="auto">
          <a:xfrm flipH="1">
            <a:off x="1860550" y="3606800"/>
            <a:ext cx="1054100" cy="0"/>
          </a:xfrm>
          <a:prstGeom prst="line">
            <a:avLst/>
          </a:prstGeom>
          <a:noFill/>
          <a:ln w="19050">
            <a:solidFill>
              <a:schemeClr val="tx1"/>
            </a:solidFill>
            <a:prstDash val="sysDot"/>
            <a:round/>
            <a:headEnd/>
            <a:tailEnd type="triangle" w="med" len="med"/>
          </a:ln>
        </p:spPr>
        <p:txBody>
          <a:bodyPr/>
          <a:lstStyle/>
          <a:p>
            <a:endParaRPr lang="it-IT"/>
          </a:p>
        </p:txBody>
      </p:sp>
      <p:sp>
        <p:nvSpPr>
          <p:cNvPr id="63547" name="Text Box 75"/>
          <p:cNvSpPr txBox="1">
            <a:spLocks noChangeArrowheads="1"/>
          </p:cNvSpPr>
          <p:nvPr/>
        </p:nvSpPr>
        <p:spPr bwMode="auto">
          <a:xfrm>
            <a:off x="1920875" y="333851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3548" name="Line 76"/>
          <p:cNvSpPr>
            <a:spLocks noChangeShapeType="1"/>
          </p:cNvSpPr>
          <p:nvPr/>
        </p:nvSpPr>
        <p:spPr bwMode="auto">
          <a:xfrm>
            <a:off x="3263900" y="3600450"/>
            <a:ext cx="0" cy="304800"/>
          </a:xfrm>
          <a:prstGeom prst="line">
            <a:avLst/>
          </a:prstGeom>
          <a:noFill/>
          <a:ln w="19050">
            <a:solidFill>
              <a:schemeClr val="tx1"/>
            </a:solidFill>
            <a:prstDash val="sysDot"/>
            <a:round/>
            <a:headEnd/>
            <a:tailEnd/>
          </a:ln>
        </p:spPr>
        <p:txBody>
          <a:bodyPr/>
          <a:lstStyle/>
          <a:p>
            <a:endParaRPr lang="it-IT"/>
          </a:p>
        </p:txBody>
      </p:sp>
      <p:sp>
        <p:nvSpPr>
          <p:cNvPr id="63549" name="Line 77"/>
          <p:cNvSpPr>
            <a:spLocks noChangeShapeType="1"/>
          </p:cNvSpPr>
          <p:nvPr/>
        </p:nvSpPr>
        <p:spPr bwMode="auto">
          <a:xfrm>
            <a:off x="3638550" y="3238500"/>
            <a:ext cx="2203450" cy="0"/>
          </a:xfrm>
          <a:prstGeom prst="line">
            <a:avLst/>
          </a:prstGeom>
          <a:noFill/>
          <a:ln w="19050">
            <a:solidFill>
              <a:schemeClr val="tx1"/>
            </a:solidFill>
            <a:prstDash val="sysDot"/>
            <a:round/>
            <a:headEnd/>
            <a:tailEnd/>
          </a:ln>
        </p:spPr>
        <p:txBody>
          <a:bodyPr/>
          <a:lstStyle/>
          <a:p>
            <a:endParaRPr lang="it-IT"/>
          </a:p>
        </p:txBody>
      </p:sp>
      <p:sp>
        <p:nvSpPr>
          <p:cNvPr id="63550" name="Text Box 78"/>
          <p:cNvSpPr txBox="1">
            <a:spLocks noChangeArrowheads="1"/>
          </p:cNvSpPr>
          <p:nvPr/>
        </p:nvSpPr>
        <p:spPr bwMode="auto">
          <a:xfrm>
            <a:off x="3559175" y="316706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3551" name="Line 79"/>
          <p:cNvSpPr>
            <a:spLocks noChangeShapeType="1"/>
          </p:cNvSpPr>
          <p:nvPr/>
        </p:nvSpPr>
        <p:spPr bwMode="auto">
          <a:xfrm flipV="1">
            <a:off x="5829300" y="3019425"/>
            <a:ext cx="1162050" cy="219075"/>
          </a:xfrm>
          <a:prstGeom prst="line">
            <a:avLst/>
          </a:prstGeom>
          <a:noFill/>
          <a:ln w="19050">
            <a:solidFill>
              <a:schemeClr val="tx1"/>
            </a:solidFill>
            <a:prstDash val="sysDot"/>
            <a:round/>
            <a:headEnd/>
            <a:tailEnd type="triangle" w="med" len="med"/>
          </a:ln>
        </p:spPr>
        <p:txBody>
          <a:bodyPr/>
          <a:lstStyle/>
          <a:p>
            <a:endParaRPr lang="it-IT"/>
          </a:p>
        </p:txBody>
      </p:sp>
      <p:sp>
        <p:nvSpPr>
          <p:cNvPr id="63552" name="Text Box 80"/>
          <p:cNvSpPr txBox="1">
            <a:spLocks noChangeArrowheads="1"/>
          </p:cNvSpPr>
          <p:nvPr/>
        </p:nvSpPr>
        <p:spPr bwMode="auto">
          <a:xfrm>
            <a:off x="3424238" y="3700463"/>
            <a:ext cx="1530350" cy="366712"/>
          </a:xfrm>
          <a:prstGeom prst="rect">
            <a:avLst/>
          </a:prstGeom>
          <a:noFill/>
          <a:ln w="9525">
            <a:noFill/>
            <a:miter lim="800000"/>
            <a:headEnd/>
            <a:tailEnd/>
          </a:ln>
        </p:spPr>
        <p:txBody>
          <a:bodyPr wrap="none">
            <a:spAutoFit/>
          </a:bodyPr>
          <a:lstStyle/>
          <a:p>
            <a:r>
              <a:rPr lang="it-IT" sz="1800">
                <a:latin typeface="Arial" pitchFamily="34" charset="0"/>
              </a:rPr>
              <a:t>Dealogenase</a:t>
            </a:r>
          </a:p>
        </p:txBody>
      </p:sp>
      <p:sp>
        <p:nvSpPr>
          <p:cNvPr id="63553" name="Text Box 81"/>
          <p:cNvSpPr txBox="1">
            <a:spLocks noChangeArrowheads="1"/>
          </p:cNvSpPr>
          <p:nvPr/>
        </p:nvSpPr>
        <p:spPr bwMode="auto">
          <a:xfrm>
            <a:off x="736600" y="6261100"/>
            <a:ext cx="1403350" cy="366713"/>
          </a:xfrm>
          <a:prstGeom prst="rect">
            <a:avLst/>
          </a:prstGeom>
          <a:noFill/>
          <a:ln w="9525">
            <a:noFill/>
            <a:miter lim="800000"/>
            <a:headEnd/>
            <a:tailEnd/>
          </a:ln>
        </p:spPr>
        <p:txBody>
          <a:bodyPr wrap="none">
            <a:spAutoFit/>
          </a:bodyPr>
          <a:lstStyle/>
          <a:p>
            <a:pPr algn="ctr"/>
            <a:r>
              <a:rPr lang="it-IT" sz="1800">
                <a:latin typeface="Arial" pitchFamily="34" charset="0"/>
              </a:rPr>
              <a:t>Baso-lateral</a:t>
            </a:r>
          </a:p>
        </p:txBody>
      </p:sp>
      <p:sp>
        <p:nvSpPr>
          <p:cNvPr id="63554" name="Text Box 82"/>
          <p:cNvSpPr txBox="1">
            <a:spLocks noChangeArrowheads="1"/>
          </p:cNvSpPr>
          <p:nvPr/>
        </p:nvSpPr>
        <p:spPr bwMode="auto">
          <a:xfrm>
            <a:off x="7124700" y="6262688"/>
            <a:ext cx="704850" cy="366712"/>
          </a:xfrm>
          <a:prstGeom prst="rect">
            <a:avLst/>
          </a:prstGeom>
          <a:noFill/>
          <a:ln w="9525">
            <a:noFill/>
            <a:miter lim="800000"/>
            <a:headEnd/>
            <a:tailEnd/>
          </a:ln>
        </p:spPr>
        <p:txBody>
          <a:bodyPr wrap="none">
            <a:spAutoFit/>
          </a:bodyPr>
          <a:lstStyle/>
          <a:p>
            <a:pPr algn="ctr"/>
            <a:r>
              <a:rPr lang="it-IT" sz="1800">
                <a:latin typeface="Arial" pitchFamily="34" charset="0"/>
              </a:rPr>
              <a:t>Apex</a:t>
            </a:r>
          </a:p>
        </p:txBody>
      </p:sp>
      <p:sp>
        <p:nvSpPr>
          <p:cNvPr id="63555" name="Text Box 83"/>
          <p:cNvSpPr txBox="1">
            <a:spLocks noChangeArrowheads="1"/>
          </p:cNvSpPr>
          <p:nvPr/>
        </p:nvSpPr>
        <p:spPr bwMode="auto">
          <a:xfrm>
            <a:off x="7721600" y="1128713"/>
            <a:ext cx="882650" cy="366712"/>
          </a:xfrm>
          <a:prstGeom prst="rect">
            <a:avLst/>
          </a:prstGeom>
          <a:noFill/>
          <a:ln w="9525">
            <a:noFill/>
            <a:miter lim="800000"/>
            <a:headEnd/>
            <a:tailEnd/>
          </a:ln>
        </p:spPr>
        <p:txBody>
          <a:bodyPr wrap="none">
            <a:spAutoFit/>
          </a:bodyPr>
          <a:lstStyle/>
          <a:p>
            <a:pPr algn="ctr"/>
            <a:r>
              <a:rPr lang="it-IT" sz="1800">
                <a:latin typeface="Arial" pitchFamily="34" charset="0"/>
              </a:rPr>
              <a:t>Colloid</a:t>
            </a:r>
          </a:p>
        </p:txBody>
      </p:sp>
      <p:sp>
        <p:nvSpPr>
          <p:cNvPr id="63556" name="Rectangle 85"/>
          <p:cNvSpPr>
            <a:spLocks noChangeArrowheads="1"/>
          </p:cNvSpPr>
          <p:nvPr/>
        </p:nvSpPr>
        <p:spPr bwMode="auto">
          <a:xfrm>
            <a:off x="6564313" y="2306638"/>
            <a:ext cx="741362"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DUOX</a:t>
            </a:r>
          </a:p>
        </p:txBody>
      </p:sp>
      <p:sp>
        <p:nvSpPr>
          <p:cNvPr id="63557" name="Line 86"/>
          <p:cNvSpPr>
            <a:spLocks noChangeShapeType="1"/>
          </p:cNvSpPr>
          <p:nvPr/>
        </p:nvSpPr>
        <p:spPr bwMode="auto">
          <a:xfrm rot="19436044" flipV="1">
            <a:off x="5719763" y="2906713"/>
            <a:ext cx="908050" cy="50800"/>
          </a:xfrm>
          <a:prstGeom prst="line">
            <a:avLst/>
          </a:prstGeom>
          <a:noFill/>
          <a:ln w="19050">
            <a:solidFill>
              <a:schemeClr val="tx1"/>
            </a:solidFill>
            <a:prstDash val="sysDot"/>
            <a:round/>
            <a:headEnd/>
            <a:tailEnd type="triangle" w="med" len="med"/>
          </a:ln>
        </p:spPr>
        <p:txBody>
          <a:bodyPr/>
          <a:lstStyle/>
          <a:p>
            <a:endParaRPr lang="it-IT"/>
          </a:p>
        </p:txBody>
      </p:sp>
      <p:sp>
        <p:nvSpPr>
          <p:cNvPr id="63558" name="Text Box 87"/>
          <p:cNvSpPr txBox="1">
            <a:spLocks noChangeArrowheads="1"/>
          </p:cNvSpPr>
          <p:nvPr/>
        </p:nvSpPr>
        <p:spPr bwMode="auto">
          <a:xfrm>
            <a:off x="7197725" y="2176463"/>
            <a:ext cx="758825" cy="366712"/>
          </a:xfrm>
          <a:prstGeom prst="rect">
            <a:avLst/>
          </a:prstGeom>
          <a:noFill/>
          <a:ln w="9525">
            <a:noFill/>
            <a:miter lim="800000"/>
            <a:headEnd/>
            <a:tailEnd/>
          </a:ln>
        </p:spPr>
        <p:txBody>
          <a:bodyPr wrap="none">
            <a:spAutoFit/>
          </a:bodyPr>
          <a:lstStyle/>
          <a:p>
            <a:r>
              <a:rPr lang="it-IT" sz="1800">
                <a:latin typeface="Arial" pitchFamily="34" charset="0"/>
              </a:rPr>
              <a:t> H</a:t>
            </a:r>
            <a:r>
              <a:rPr lang="it-IT" sz="1800" baseline="-25000">
                <a:latin typeface="Arial" pitchFamily="34" charset="0"/>
              </a:rPr>
              <a:t>2</a:t>
            </a:r>
            <a:r>
              <a:rPr lang="it-IT" sz="1800">
                <a:latin typeface="Arial" pitchFamily="34" charset="0"/>
              </a:rPr>
              <a:t>O</a:t>
            </a:r>
            <a:r>
              <a:rPr lang="it-IT" sz="1800" baseline="-25000">
                <a:latin typeface="Arial" pitchFamily="34" charset="0"/>
              </a:rPr>
              <a:t>2</a:t>
            </a:r>
          </a:p>
        </p:txBody>
      </p:sp>
      <p:sp>
        <p:nvSpPr>
          <p:cNvPr id="63559" name="Arc 88"/>
          <p:cNvSpPr>
            <a:spLocks noChangeAspect="1"/>
          </p:cNvSpPr>
          <p:nvPr/>
        </p:nvSpPr>
        <p:spPr bwMode="auto">
          <a:xfrm>
            <a:off x="7642225" y="2484438"/>
            <a:ext cx="103188" cy="1158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3560" name="AutoShape 89"/>
          <p:cNvSpPr>
            <a:spLocks/>
          </p:cNvSpPr>
          <p:nvPr/>
        </p:nvSpPr>
        <p:spPr bwMode="auto">
          <a:xfrm>
            <a:off x="1952625" y="4349750"/>
            <a:ext cx="152400" cy="558800"/>
          </a:xfrm>
          <a:prstGeom prst="leftBrace">
            <a:avLst>
              <a:gd name="adj1" fmla="val 30556"/>
              <a:gd name="adj2" fmla="val 50000"/>
            </a:avLst>
          </a:prstGeom>
          <a:noFill/>
          <a:ln w="9525">
            <a:solidFill>
              <a:schemeClr val="tx1"/>
            </a:solidFill>
            <a:round/>
            <a:headEnd/>
            <a:tailEnd/>
          </a:ln>
        </p:spPr>
        <p:txBody>
          <a:bodyPr wrap="none" anchor="ctr"/>
          <a:lstStyle/>
          <a:p>
            <a:endParaRPr lang="it-IT"/>
          </a:p>
        </p:txBody>
      </p:sp>
      <p:sp>
        <p:nvSpPr>
          <p:cNvPr id="90" name="Rectangle 2"/>
          <p:cNvSpPr txBox="1">
            <a:spLocks noChangeArrowheads="1"/>
          </p:cNvSpPr>
          <p:nvPr/>
        </p:nvSpPr>
        <p:spPr>
          <a:xfrm>
            <a:off x="685800" y="117475"/>
            <a:ext cx="7772400" cy="1143000"/>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rPr>
              <a:t>Molecular events involved in thyroid hormone dyshormonogenesis</a:t>
            </a:r>
          </a:p>
        </p:txBody>
      </p:sp>
      <p:sp>
        <p:nvSpPr>
          <p:cNvPr id="91" name="Ovale 90"/>
          <p:cNvSpPr/>
          <p:nvPr/>
        </p:nvSpPr>
        <p:spPr>
          <a:xfrm>
            <a:off x="6300788" y="1989138"/>
            <a:ext cx="1241425" cy="9826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rc 2"/>
          <p:cNvSpPr>
            <a:spLocks noChangeAspect="1"/>
          </p:cNvSpPr>
          <p:nvPr/>
        </p:nvSpPr>
        <p:spPr bwMode="auto">
          <a:xfrm flipH="1">
            <a:off x="7607300" y="2514600"/>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4514" name="Arc 3"/>
          <p:cNvSpPr>
            <a:spLocks noChangeAspect="1"/>
          </p:cNvSpPr>
          <p:nvPr/>
        </p:nvSpPr>
        <p:spPr bwMode="auto">
          <a:xfrm flipH="1" flipV="1">
            <a:off x="7607300" y="2886075"/>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triangle" w="med" len="med"/>
            <a:tailEnd/>
          </a:ln>
        </p:spPr>
        <p:txBody>
          <a:bodyPr wrap="none" anchor="ctr"/>
          <a:lstStyle/>
          <a:p>
            <a:endParaRPr lang="it-IT"/>
          </a:p>
        </p:txBody>
      </p:sp>
      <p:sp>
        <p:nvSpPr>
          <p:cNvPr id="64515" name="Freeform 4"/>
          <p:cNvSpPr>
            <a:spLocks noChangeAspect="1"/>
          </p:cNvSpPr>
          <p:nvPr/>
        </p:nvSpPr>
        <p:spPr bwMode="auto">
          <a:xfrm>
            <a:off x="1458913" y="1276350"/>
            <a:ext cx="6172200" cy="4514850"/>
          </a:xfrm>
          <a:custGeom>
            <a:avLst/>
            <a:gdLst>
              <a:gd name="T0" fmla="*/ 2147483647 w 4321"/>
              <a:gd name="T1" fmla="*/ 2147483647 h 3191"/>
              <a:gd name="T2" fmla="*/ 2147483647 w 4321"/>
              <a:gd name="T3" fmla="*/ 2147483647 h 3191"/>
              <a:gd name="T4" fmla="*/ 2147483647 w 4321"/>
              <a:gd name="T5" fmla="*/ 2147483647 h 3191"/>
              <a:gd name="T6" fmla="*/ 2147483647 w 4321"/>
              <a:gd name="T7" fmla="*/ 2147483647 h 3191"/>
              <a:gd name="T8" fmla="*/ 2147483647 w 4321"/>
              <a:gd name="T9" fmla="*/ 2147483647 h 3191"/>
              <a:gd name="T10" fmla="*/ 2147483647 w 4321"/>
              <a:gd name="T11" fmla="*/ 2147483647 h 3191"/>
              <a:gd name="T12" fmla="*/ 2147483647 w 4321"/>
              <a:gd name="T13" fmla="*/ 2147483647 h 3191"/>
              <a:gd name="T14" fmla="*/ 2147483647 w 4321"/>
              <a:gd name="T15" fmla="*/ 2147483647 h 3191"/>
              <a:gd name="T16" fmla="*/ 2147483647 w 4321"/>
              <a:gd name="T17" fmla="*/ 2147483647 h 3191"/>
              <a:gd name="T18" fmla="*/ 2147483647 w 4321"/>
              <a:gd name="T19" fmla="*/ 2147483647 h 3191"/>
              <a:gd name="T20" fmla="*/ 2147483647 w 4321"/>
              <a:gd name="T21" fmla="*/ 2147483647 h 3191"/>
              <a:gd name="T22" fmla="*/ 2147483647 w 4321"/>
              <a:gd name="T23" fmla="*/ 2147483647 h 3191"/>
              <a:gd name="T24" fmla="*/ 2147483647 w 4321"/>
              <a:gd name="T25" fmla="*/ 2147483647 h 3191"/>
              <a:gd name="T26" fmla="*/ 2147483647 w 4321"/>
              <a:gd name="T27" fmla="*/ 2147483647 h 3191"/>
              <a:gd name="T28" fmla="*/ 2147483647 w 4321"/>
              <a:gd name="T29" fmla="*/ 2147483647 h 3191"/>
              <a:gd name="T30" fmla="*/ 2147483647 w 4321"/>
              <a:gd name="T31" fmla="*/ 2147483647 h 3191"/>
              <a:gd name="T32" fmla="*/ 2147483647 w 4321"/>
              <a:gd name="T33" fmla="*/ 2147483647 h 3191"/>
              <a:gd name="T34" fmla="*/ 2147483647 w 4321"/>
              <a:gd name="T35" fmla="*/ 2147483647 h 3191"/>
              <a:gd name="T36" fmla="*/ 2147483647 w 4321"/>
              <a:gd name="T37" fmla="*/ 2147483647 h 3191"/>
              <a:gd name="T38" fmla="*/ 2147483647 w 4321"/>
              <a:gd name="T39" fmla="*/ 2147483647 h 3191"/>
              <a:gd name="T40" fmla="*/ 2147483647 w 4321"/>
              <a:gd name="T41" fmla="*/ 2147483647 h 3191"/>
              <a:gd name="T42" fmla="*/ 2147483647 w 4321"/>
              <a:gd name="T43" fmla="*/ 2147483647 h 3191"/>
              <a:gd name="T44" fmla="*/ 2147483647 w 4321"/>
              <a:gd name="T45" fmla="*/ 2147483647 h 3191"/>
              <a:gd name="T46" fmla="*/ 2147483647 w 4321"/>
              <a:gd name="T47" fmla="*/ 2147483647 h 3191"/>
              <a:gd name="T48" fmla="*/ 2147483647 w 4321"/>
              <a:gd name="T49" fmla="*/ 2147483647 h 3191"/>
              <a:gd name="T50" fmla="*/ 2147483647 w 4321"/>
              <a:gd name="T51" fmla="*/ 2147483647 h 3191"/>
              <a:gd name="T52" fmla="*/ 2147483647 w 4321"/>
              <a:gd name="T53" fmla="*/ 2147483647 h 3191"/>
              <a:gd name="T54" fmla="*/ 2147483647 w 4321"/>
              <a:gd name="T55" fmla="*/ 2147483647 h 3191"/>
              <a:gd name="T56" fmla="*/ 2147483647 w 4321"/>
              <a:gd name="T57" fmla="*/ 2147483647 h 3191"/>
              <a:gd name="T58" fmla="*/ 2147483647 w 4321"/>
              <a:gd name="T59" fmla="*/ 2147483647 h 3191"/>
              <a:gd name="T60" fmla="*/ 2147483647 w 4321"/>
              <a:gd name="T61" fmla="*/ 2147483647 h 3191"/>
              <a:gd name="T62" fmla="*/ 2147483647 w 4321"/>
              <a:gd name="T63" fmla="*/ 2147483647 h 3191"/>
              <a:gd name="T64" fmla="*/ 2147483647 w 4321"/>
              <a:gd name="T65" fmla="*/ 2147483647 h 3191"/>
              <a:gd name="T66" fmla="*/ 0 w 4321"/>
              <a:gd name="T67" fmla="*/ 2147483647 h 3191"/>
              <a:gd name="T68" fmla="*/ 2147483647 w 4321"/>
              <a:gd name="T69" fmla="*/ 2147483647 h 3191"/>
              <a:gd name="T70" fmla="*/ 2147483647 w 4321"/>
              <a:gd name="T71" fmla="*/ 2147483647 h 3191"/>
              <a:gd name="T72" fmla="*/ 2147483647 w 4321"/>
              <a:gd name="T73" fmla="*/ 2147483647 h 3191"/>
              <a:gd name="T74" fmla="*/ 2147483647 w 4321"/>
              <a:gd name="T75" fmla="*/ 2147483647 h 3191"/>
              <a:gd name="T76" fmla="*/ 2147483647 w 4321"/>
              <a:gd name="T77" fmla="*/ 2147483647 h 3191"/>
              <a:gd name="T78" fmla="*/ 2147483647 w 4321"/>
              <a:gd name="T79" fmla="*/ 2147483647 h 3191"/>
              <a:gd name="T80" fmla="*/ 2147483647 w 4321"/>
              <a:gd name="T81" fmla="*/ 0 h 3191"/>
              <a:gd name="T82" fmla="*/ 2147483647 w 4321"/>
              <a:gd name="T83" fmla="*/ 2147483647 h 3191"/>
              <a:gd name="T84" fmla="*/ 2147483647 w 4321"/>
              <a:gd name="T85" fmla="*/ 2147483647 h 3191"/>
              <a:gd name="T86" fmla="*/ 2147483647 w 4321"/>
              <a:gd name="T87" fmla="*/ 2147483647 h 3191"/>
              <a:gd name="T88" fmla="*/ 2147483647 w 4321"/>
              <a:gd name="T89" fmla="*/ 2147483647 h 3191"/>
              <a:gd name="T90" fmla="*/ 2147483647 w 4321"/>
              <a:gd name="T91" fmla="*/ 2147483647 h 3191"/>
              <a:gd name="T92" fmla="*/ 2147483647 w 4321"/>
              <a:gd name="T93" fmla="*/ 2147483647 h 3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21"/>
              <a:gd name="T142" fmla="*/ 0 h 3191"/>
              <a:gd name="T143" fmla="*/ 4321 w 4321"/>
              <a:gd name="T144" fmla="*/ 3191 h 3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21" h="3191">
                <a:moveTo>
                  <a:pt x="3732" y="396"/>
                </a:moveTo>
                <a:cubicBezTo>
                  <a:pt x="3808" y="400"/>
                  <a:pt x="3884" y="399"/>
                  <a:pt x="3960" y="408"/>
                </a:cubicBezTo>
                <a:cubicBezTo>
                  <a:pt x="3976" y="410"/>
                  <a:pt x="4147" y="465"/>
                  <a:pt x="4152" y="468"/>
                </a:cubicBezTo>
                <a:cubicBezTo>
                  <a:pt x="4235" y="523"/>
                  <a:pt x="4197" y="507"/>
                  <a:pt x="4260" y="528"/>
                </a:cubicBezTo>
                <a:cubicBezTo>
                  <a:pt x="4271" y="561"/>
                  <a:pt x="4291" y="601"/>
                  <a:pt x="4260" y="636"/>
                </a:cubicBezTo>
                <a:cubicBezTo>
                  <a:pt x="4231" y="669"/>
                  <a:pt x="4059" y="680"/>
                  <a:pt x="4032" y="684"/>
                </a:cubicBezTo>
                <a:cubicBezTo>
                  <a:pt x="3948" y="695"/>
                  <a:pt x="3851" y="721"/>
                  <a:pt x="3780" y="768"/>
                </a:cubicBezTo>
                <a:cubicBezTo>
                  <a:pt x="3784" y="788"/>
                  <a:pt x="3782" y="810"/>
                  <a:pt x="3792" y="828"/>
                </a:cubicBezTo>
                <a:cubicBezTo>
                  <a:pt x="3800" y="841"/>
                  <a:pt x="3848" y="863"/>
                  <a:pt x="3864" y="864"/>
                </a:cubicBezTo>
                <a:cubicBezTo>
                  <a:pt x="3964" y="871"/>
                  <a:pt x="4064" y="872"/>
                  <a:pt x="4164" y="876"/>
                </a:cubicBezTo>
                <a:cubicBezTo>
                  <a:pt x="4208" y="891"/>
                  <a:pt x="4245" y="898"/>
                  <a:pt x="4284" y="924"/>
                </a:cubicBezTo>
                <a:cubicBezTo>
                  <a:pt x="4292" y="948"/>
                  <a:pt x="4300" y="972"/>
                  <a:pt x="4308" y="996"/>
                </a:cubicBezTo>
                <a:cubicBezTo>
                  <a:pt x="4321" y="1035"/>
                  <a:pt x="4251" y="1066"/>
                  <a:pt x="4224" y="1068"/>
                </a:cubicBezTo>
                <a:cubicBezTo>
                  <a:pt x="4108" y="1075"/>
                  <a:pt x="3992" y="1076"/>
                  <a:pt x="3876" y="1080"/>
                </a:cubicBezTo>
                <a:cubicBezTo>
                  <a:pt x="3864" y="1084"/>
                  <a:pt x="3849" y="1083"/>
                  <a:pt x="3840" y="1092"/>
                </a:cubicBezTo>
                <a:cubicBezTo>
                  <a:pt x="3805" y="1127"/>
                  <a:pt x="3842" y="1176"/>
                  <a:pt x="3876" y="1188"/>
                </a:cubicBezTo>
                <a:cubicBezTo>
                  <a:pt x="3943" y="1212"/>
                  <a:pt x="3999" y="1215"/>
                  <a:pt x="4068" y="1224"/>
                </a:cubicBezTo>
                <a:cubicBezTo>
                  <a:pt x="4123" y="1242"/>
                  <a:pt x="4181" y="1254"/>
                  <a:pt x="4236" y="1272"/>
                </a:cubicBezTo>
                <a:cubicBezTo>
                  <a:pt x="4240" y="1278"/>
                  <a:pt x="4279" y="1330"/>
                  <a:pt x="4272" y="1344"/>
                </a:cubicBezTo>
                <a:cubicBezTo>
                  <a:pt x="4266" y="1355"/>
                  <a:pt x="4248" y="1352"/>
                  <a:pt x="4236" y="1356"/>
                </a:cubicBezTo>
                <a:cubicBezTo>
                  <a:pt x="4164" y="1428"/>
                  <a:pt x="4222" y="1386"/>
                  <a:pt x="4056" y="1404"/>
                </a:cubicBezTo>
                <a:cubicBezTo>
                  <a:pt x="3987" y="1412"/>
                  <a:pt x="3922" y="1425"/>
                  <a:pt x="3864" y="1464"/>
                </a:cubicBezTo>
                <a:cubicBezTo>
                  <a:pt x="3835" y="1550"/>
                  <a:pt x="3886" y="1537"/>
                  <a:pt x="3960" y="1548"/>
                </a:cubicBezTo>
                <a:cubicBezTo>
                  <a:pt x="4003" y="1562"/>
                  <a:pt x="4112" y="1586"/>
                  <a:pt x="4152" y="1608"/>
                </a:cubicBezTo>
                <a:cubicBezTo>
                  <a:pt x="4177" y="1622"/>
                  <a:pt x="4224" y="1656"/>
                  <a:pt x="4224" y="1656"/>
                </a:cubicBezTo>
                <a:cubicBezTo>
                  <a:pt x="4263" y="1715"/>
                  <a:pt x="4259" y="1737"/>
                  <a:pt x="4200" y="1776"/>
                </a:cubicBezTo>
                <a:cubicBezTo>
                  <a:pt x="4172" y="1772"/>
                  <a:pt x="4144" y="1770"/>
                  <a:pt x="4116" y="1764"/>
                </a:cubicBezTo>
                <a:cubicBezTo>
                  <a:pt x="4091" y="1758"/>
                  <a:pt x="4044" y="1740"/>
                  <a:pt x="4044" y="1740"/>
                </a:cubicBezTo>
                <a:cubicBezTo>
                  <a:pt x="3972" y="1748"/>
                  <a:pt x="3908" y="1753"/>
                  <a:pt x="3840" y="1776"/>
                </a:cubicBezTo>
                <a:cubicBezTo>
                  <a:pt x="3832" y="1788"/>
                  <a:pt x="3807" y="1801"/>
                  <a:pt x="3816" y="1812"/>
                </a:cubicBezTo>
                <a:cubicBezTo>
                  <a:pt x="3832" y="1832"/>
                  <a:pt x="3864" y="1828"/>
                  <a:pt x="3888" y="1836"/>
                </a:cubicBezTo>
                <a:cubicBezTo>
                  <a:pt x="4005" y="1875"/>
                  <a:pt x="4090" y="1876"/>
                  <a:pt x="4224" y="1884"/>
                </a:cubicBezTo>
                <a:cubicBezTo>
                  <a:pt x="4236" y="1888"/>
                  <a:pt x="4257" y="1884"/>
                  <a:pt x="4260" y="1896"/>
                </a:cubicBezTo>
                <a:cubicBezTo>
                  <a:pt x="4278" y="1959"/>
                  <a:pt x="4227" y="1999"/>
                  <a:pt x="4176" y="2016"/>
                </a:cubicBezTo>
                <a:cubicBezTo>
                  <a:pt x="4071" y="2051"/>
                  <a:pt x="3959" y="2049"/>
                  <a:pt x="3852" y="2076"/>
                </a:cubicBezTo>
                <a:cubicBezTo>
                  <a:pt x="3860" y="2088"/>
                  <a:pt x="3864" y="2104"/>
                  <a:pt x="3876" y="2112"/>
                </a:cubicBezTo>
                <a:cubicBezTo>
                  <a:pt x="3929" y="2145"/>
                  <a:pt x="4042" y="2163"/>
                  <a:pt x="4104" y="2172"/>
                </a:cubicBezTo>
                <a:cubicBezTo>
                  <a:pt x="4128" y="2180"/>
                  <a:pt x="4152" y="2188"/>
                  <a:pt x="4176" y="2196"/>
                </a:cubicBezTo>
                <a:cubicBezTo>
                  <a:pt x="4188" y="2200"/>
                  <a:pt x="4212" y="2208"/>
                  <a:pt x="4212" y="2208"/>
                </a:cubicBezTo>
                <a:cubicBezTo>
                  <a:pt x="4220" y="2232"/>
                  <a:pt x="4244" y="2256"/>
                  <a:pt x="4236" y="2280"/>
                </a:cubicBezTo>
                <a:cubicBezTo>
                  <a:pt x="4194" y="2405"/>
                  <a:pt x="3891" y="2339"/>
                  <a:pt x="3852" y="2340"/>
                </a:cubicBezTo>
                <a:cubicBezTo>
                  <a:pt x="3844" y="2352"/>
                  <a:pt x="3830" y="2362"/>
                  <a:pt x="3828" y="2376"/>
                </a:cubicBezTo>
                <a:cubicBezTo>
                  <a:pt x="3826" y="2392"/>
                  <a:pt x="3830" y="2411"/>
                  <a:pt x="3840" y="2424"/>
                </a:cubicBezTo>
                <a:cubicBezTo>
                  <a:pt x="3848" y="2434"/>
                  <a:pt x="3864" y="2433"/>
                  <a:pt x="3876" y="2436"/>
                </a:cubicBezTo>
                <a:cubicBezTo>
                  <a:pt x="3927" y="2451"/>
                  <a:pt x="3980" y="2460"/>
                  <a:pt x="4032" y="2472"/>
                </a:cubicBezTo>
                <a:cubicBezTo>
                  <a:pt x="4052" y="2476"/>
                  <a:pt x="4072" y="2479"/>
                  <a:pt x="4092" y="2484"/>
                </a:cubicBezTo>
                <a:cubicBezTo>
                  <a:pt x="4116" y="2491"/>
                  <a:pt x="4164" y="2508"/>
                  <a:pt x="4164" y="2508"/>
                </a:cubicBezTo>
                <a:cubicBezTo>
                  <a:pt x="4196" y="2604"/>
                  <a:pt x="4148" y="2492"/>
                  <a:pt x="4212" y="2556"/>
                </a:cubicBezTo>
                <a:cubicBezTo>
                  <a:pt x="4221" y="2565"/>
                  <a:pt x="4218" y="2581"/>
                  <a:pt x="4224" y="2592"/>
                </a:cubicBezTo>
                <a:cubicBezTo>
                  <a:pt x="4230" y="2605"/>
                  <a:pt x="4240" y="2616"/>
                  <a:pt x="4248" y="2628"/>
                </a:cubicBezTo>
                <a:cubicBezTo>
                  <a:pt x="4084" y="2683"/>
                  <a:pt x="3922" y="2659"/>
                  <a:pt x="3744" y="2664"/>
                </a:cubicBezTo>
                <a:cubicBezTo>
                  <a:pt x="3613" y="2708"/>
                  <a:pt x="3812" y="2638"/>
                  <a:pt x="3672" y="2700"/>
                </a:cubicBezTo>
                <a:cubicBezTo>
                  <a:pt x="3627" y="2720"/>
                  <a:pt x="3575" y="2732"/>
                  <a:pt x="3528" y="2748"/>
                </a:cubicBezTo>
                <a:cubicBezTo>
                  <a:pt x="3443" y="2776"/>
                  <a:pt x="3353" y="2820"/>
                  <a:pt x="3264" y="2832"/>
                </a:cubicBezTo>
                <a:cubicBezTo>
                  <a:pt x="3220" y="2838"/>
                  <a:pt x="3176" y="2840"/>
                  <a:pt x="3132" y="2844"/>
                </a:cubicBezTo>
                <a:cubicBezTo>
                  <a:pt x="3001" y="2870"/>
                  <a:pt x="2875" y="2910"/>
                  <a:pt x="2748" y="2952"/>
                </a:cubicBezTo>
                <a:cubicBezTo>
                  <a:pt x="2703" y="2967"/>
                  <a:pt x="2656" y="3012"/>
                  <a:pt x="2604" y="3012"/>
                </a:cubicBezTo>
                <a:cubicBezTo>
                  <a:pt x="2148" y="3016"/>
                  <a:pt x="1692" y="3020"/>
                  <a:pt x="1236" y="3024"/>
                </a:cubicBezTo>
                <a:cubicBezTo>
                  <a:pt x="1170" y="3035"/>
                  <a:pt x="1128" y="3048"/>
                  <a:pt x="1068" y="3072"/>
                </a:cubicBezTo>
                <a:cubicBezTo>
                  <a:pt x="1045" y="3081"/>
                  <a:pt x="996" y="3096"/>
                  <a:pt x="996" y="3096"/>
                </a:cubicBezTo>
                <a:cubicBezTo>
                  <a:pt x="932" y="3191"/>
                  <a:pt x="842" y="3139"/>
                  <a:pt x="720" y="3132"/>
                </a:cubicBezTo>
                <a:cubicBezTo>
                  <a:pt x="724" y="3092"/>
                  <a:pt x="743" y="3051"/>
                  <a:pt x="732" y="3012"/>
                </a:cubicBezTo>
                <a:cubicBezTo>
                  <a:pt x="728" y="2996"/>
                  <a:pt x="700" y="3002"/>
                  <a:pt x="684" y="3000"/>
                </a:cubicBezTo>
                <a:cubicBezTo>
                  <a:pt x="568" y="2988"/>
                  <a:pt x="452" y="2985"/>
                  <a:pt x="336" y="2976"/>
                </a:cubicBezTo>
                <a:cubicBezTo>
                  <a:pt x="279" y="2962"/>
                  <a:pt x="229" y="2949"/>
                  <a:pt x="180" y="2916"/>
                </a:cubicBezTo>
                <a:cubicBezTo>
                  <a:pt x="148" y="2868"/>
                  <a:pt x="118" y="2807"/>
                  <a:pt x="84" y="2760"/>
                </a:cubicBezTo>
                <a:cubicBezTo>
                  <a:pt x="74" y="2746"/>
                  <a:pt x="58" y="2737"/>
                  <a:pt x="48" y="2724"/>
                </a:cubicBezTo>
                <a:cubicBezTo>
                  <a:pt x="30" y="2701"/>
                  <a:pt x="0" y="2652"/>
                  <a:pt x="0" y="2652"/>
                </a:cubicBezTo>
                <a:cubicBezTo>
                  <a:pt x="4" y="2124"/>
                  <a:pt x="4" y="1596"/>
                  <a:pt x="12" y="1068"/>
                </a:cubicBezTo>
                <a:cubicBezTo>
                  <a:pt x="14" y="964"/>
                  <a:pt x="20" y="859"/>
                  <a:pt x="36" y="756"/>
                </a:cubicBezTo>
                <a:cubicBezTo>
                  <a:pt x="39" y="739"/>
                  <a:pt x="62" y="733"/>
                  <a:pt x="72" y="720"/>
                </a:cubicBezTo>
                <a:cubicBezTo>
                  <a:pt x="90" y="697"/>
                  <a:pt x="104" y="672"/>
                  <a:pt x="120" y="648"/>
                </a:cubicBezTo>
                <a:cubicBezTo>
                  <a:pt x="188" y="546"/>
                  <a:pt x="232" y="405"/>
                  <a:pt x="336" y="336"/>
                </a:cubicBezTo>
                <a:cubicBezTo>
                  <a:pt x="344" y="324"/>
                  <a:pt x="349" y="309"/>
                  <a:pt x="360" y="300"/>
                </a:cubicBezTo>
                <a:cubicBezTo>
                  <a:pt x="382" y="281"/>
                  <a:pt x="432" y="252"/>
                  <a:pt x="432" y="252"/>
                </a:cubicBezTo>
                <a:cubicBezTo>
                  <a:pt x="461" y="209"/>
                  <a:pt x="484" y="173"/>
                  <a:pt x="528" y="144"/>
                </a:cubicBezTo>
                <a:cubicBezTo>
                  <a:pt x="536" y="132"/>
                  <a:pt x="541" y="117"/>
                  <a:pt x="552" y="108"/>
                </a:cubicBezTo>
                <a:cubicBezTo>
                  <a:pt x="562" y="100"/>
                  <a:pt x="577" y="102"/>
                  <a:pt x="588" y="96"/>
                </a:cubicBezTo>
                <a:cubicBezTo>
                  <a:pt x="601" y="90"/>
                  <a:pt x="611" y="78"/>
                  <a:pt x="624" y="72"/>
                </a:cubicBezTo>
                <a:cubicBezTo>
                  <a:pt x="647" y="62"/>
                  <a:pt x="672" y="56"/>
                  <a:pt x="696" y="48"/>
                </a:cubicBezTo>
                <a:cubicBezTo>
                  <a:pt x="710" y="43"/>
                  <a:pt x="719" y="30"/>
                  <a:pt x="732" y="24"/>
                </a:cubicBezTo>
                <a:cubicBezTo>
                  <a:pt x="755" y="14"/>
                  <a:pt x="804" y="0"/>
                  <a:pt x="804" y="0"/>
                </a:cubicBezTo>
                <a:cubicBezTo>
                  <a:pt x="841" y="25"/>
                  <a:pt x="884" y="54"/>
                  <a:pt x="924" y="72"/>
                </a:cubicBezTo>
                <a:cubicBezTo>
                  <a:pt x="947" y="82"/>
                  <a:pt x="996" y="96"/>
                  <a:pt x="996" y="96"/>
                </a:cubicBezTo>
                <a:cubicBezTo>
                  <a:pt x="1028" y="48"/>
                  <a:pt x="1048" y="38"/>
                  <a:pt x="1104" y="24"/>
                </a:cubicBezTo>
                <a:cubicBezTo>
                  <a:pt x="1294" y="31"/>
                  <a:pt x="1422" y="41"/>
                  <a:pt x="1596" y="60"/>
                </a:cubicBezTo>
                <a:cubicBezTo>
                  <a:pt x="1687" y="83"/>
                  <a:pt x="1780" y="88"/>
                  <a:pt x="1872" y="108"/>
                </a:cubicBezTo>
                <a:cubicBezTo>
                  <a:pt x="1933" y="122"/>
                  <a:pt x="2019" y="139"/>
                  <a:pt x="2076" y="168"/>
                </a:cubicBezTo>
                <a:cubicBezTo>
                  <a:pt x="2124" y="192"/>
                  <a:pt x="2100" y="199"/>
                  <a:pt x="2160" y="204"/>
                </a:cubicBezTo>
                <a:cubicBezTo>
                  <a:pt x="2236" y="211"/>
                  <a:pt x="2312" y="212"/>
                  <a:pt x="2388" y="216"/>
                </a:cubicBezTo>
                <a:cubicBezTo>
                  <a:pt x="2497" y="252"/>
                  <a:pt x="2579" y="296"/>
                  <a:pt x="2676" y="360"/>
                </a:cubicBezTo>
                <a:cubicBezTo>
                  <a:pt x="2687" y="367"/>
                  <a:pt x="2753" y="382"/>
                  <a:pt x="2760" y="384"/>
                </a:cubicBezTo>
                <a:cubicBezTo>
                  <a:pt x="2873" y="416"/>
                  <a:pt x="2991" y="433"/>
                  <a:pt x="3108" y="444"/>
                </a:cubicBezTo>
                <a:cubicBezTo>
                  <a:pt x="3973" y="425"/>
                  <a:pt x="3440" y="469"/>
                  <a:pt x="3732" y="396"/>
                </a:cubicBezTo>
                <a:close/>
              </a:path>
            </a:pathLst>
          </a:custGeom>
          <a:solidFill>
            <a:srgbClr val="FFCCFF"/>
          </a:solidFill>
          <a:ln w="38100">
            <a:solidFill>
              <a:schemeClr val="tx1"/>
            </a:solidFill>
            <a:round/>
            <a:headEnd/>
            <a:tailEnd/>
          </a:ln>
        </p:spPr>
        <p:txBody>
          <a:bodyPr/>
          <a:lstStyle/>
          <a:p>
            <a:endParaRPr lang="it-IT"/>
          </a:p>
        </p:txBody>
      </p:sp>
      <p:sp>
        <p:nvSpPr>
          <p:cNvPr id="64516" name="Line 5"/>
          <p:cNvSpPr>
            <a:spLocks noChangeAspect="1" noChangeShapeType="1"/>
          </p:cNvSpPr>
          <p:nvPr/>
        </p:nvSpPr>
        <p:spPr bwMode="auto">
          <a:xfrm>
            <a:off x="2470150" y="5505450"/>
            <a:ext cx="874713" cy="44450"/>
          </a:xfrm>
          <a:prstGeom prst="line">
            <a:avLst/>
          </a:prstGeom>
          <a:noFill/>
          <a:ln w="38100">
            <a:solidFill>
              <a:schemeClr val="tx1"/>
            </a:solidFill>
            <a:round/>
            <a:headEnd/>
            <a:tailEnd/>
          </a:ln>
        </p:spPr>
        <p:txBody>
          <a:bodyPr/>
          <a:lstStyle/>
          <a:p>
            <a:endParaRPr lang="it-IT"/>
          </a:p>
        </p:txBody>
      </p:sp>
      <p:sp>
        <p:nvSpPr>
          <p:cNvPr id="64517" name="Rectangle 6"/>
          <p:cNvSpPr>
            <a:spLocks noChangeAspect="1" noChangeArrowheads="1"/>
          </p:cNvSpPr>
          <p:nvPr/>
        </p:nvSpPr>
        <p:spPr bwMode="auto">
          <a:xfrm>
            <a:off x="2281238" y="5565775"/>
            <a:ext cx="1063625" cy="231775"/>
          </a:xfrm>
          <a:prstGeom prst="rect">
            <a:avLst/>
          </a:prstGeom>
          <a:solidFill>
            <a:schemeClr val="bg1"/>
          </a:solidFill>
          <a:ln w="9525">
            <a:noFill/>
            <a:miter lim="800000"/>
            <a:headEnd/>
            <a:tailEnd/>
          </a:ln>
        </p:spPr>
        <p:txBody>
          <a:bodyPr wrap="none" anchor="ctr"/>
          <a:lstStyle/>
          <a:p>
            <a:endParaRPr lang="it-IT"/>
          </a:p>
        </p:txBody>
      </p:sp>
      <p:sp>
        <p:nvSpPr>
          <p:cNvPr id="64518" name="Rectangle 7"/>
          <p:cNvSpPr>
            <a:spLocks noChangeAspect="1" noChangeArrowheads="1"/>
          </p:cNvSpPr>
          <p:nvPr/>
        </p:nvSpPr>
        <p:spPr bwMode="auto">
          <a:xfrm>
            <a:off x="2333625" y="5551488"/>
            <a:ext cx="342900" cy="185737"/>
          </a:xfrm>
          <a:prstGeom prst="rect">
            <a:avLst/>
          </a:prstGeom>
          <a:solidFill>
            <a:schemeClr val="bg1"/>
          </a:solidFill>
          <a:ln w="9525">
            <a:noFill/>
            <a:miter lim="800000"/>
            <a:headEnd/>
            <a:tailEnd/>
          </a:ln>
        </p:spPr>
        <p:txBody>
          <a:bodyPr wrap="none" anchor="ctr"/>
          <a:lstStyle/>
          <a:p>
            <a:endParaRPr lang="it-IT"/>
          </a:p>
        </p:txBody>
      </p:sp>
      <p:grpSp>
        <p:nvGrpSpPr>
          <p:cNvPr id="64519" name="Group 8"/>
          <p:cNvGrpSpPr>
            <a:grpSpLocks/>
          </p:cNvGrpSpPr>
          <p:nvPr/>
        </p:nvGrpSpPr>
        <p:grpSpPr bwMode="auto">
          <a:xfrm rot="-589263">
            <a:off x="2781300" y="1533525"/>
            <a:ext cx="2879725" cy="1741488"/>
            <a:chOff x="1596" y="1038"/>
            <a:chExt cx="1814" cy="1097"/>
          </a:xfrm>
        </p:grpSpPr>
        <p:sp>
          <p:nvSpPr>
            <p:cNvPr id="64593" name="Freeform 9"/>
            <p:cNvSpPr>
              <a:spLocks/>
            </p:cNvSpPr>
            <p:nvPr/>
          </p:nvSpPr>
          <p:spPr bwMode="auto">
            <a:xfrm>
              <a:off x="1788" y="1196"/>
              <a:ext cx="715" cy="663"/>
            </a:xfrm>
            <a:custGeom>
              <a:avLst/>
              <a:gdLst>
                <a:gd name="T0" fmla="*/ 84 w 715"/>
                <a:gd name="T1" fmla="*/ 112 h 663"/>
                <a:gd name="T2" fmla="*/ 60 w 715"/>
                <a:gd name="T3" fmla="*/ 184 h 663"/>
                <a:gd name="T4" fmla="*/ 0 w 715"/>
                <a:gd name="T5" fmla="*/ 292 h 663"/>
                <a:gd name="T6" fmla="*/ 84 w 715"/>
                <a:gd name="T7" fmla="*/ 508 h 663"/>
                <a:gd name="T8" fmla="*/ 300 w 715"/>
                <a:gd name="T9" fmla="*/ 652 h 663"/>
                <a:gd name="T10" fmla="*/ 468 w 715"/>
                <a:gd name="T11" fmla="*/ 640 h 663"/>
                <a:gd name="T12" fmla="*/ 516 w 715"/>
                <a:gd name="T13" fmla="*/ 532 h 663"/>
                <a:gd name="T14" fmla="*/ 552 w 715"/>
                <a:gd name="T15" fmla="*/ 520 h 663"/>
                <a:gd name="T16" fmla="*/ 624 w 715"/>
                <a:gd name="T17" fmla="*/ 472 h 663"/>
                <a:gd name="T18" fmla="*/ 648 w 715"/>
                <a:gd name="T19" fmla="*/ 124 h 663"/>
                <a:gd name="T20" fmla="*/ 480 w 715"/>
                <a:gd name="T21" fmla="*/ 112 h 663"/>
                <a:gd name="T22" fmla="*/ 384 w 715"/>
                <a:gd name="T23" fmla="*/ 100 h 663"/>
                <a:gd name="T24" fmla="*/ 84 w 715"/>
                <a:gd name="T25" fmla="*/ 112 h 6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5"/>
                <a:gd name="T40" fmla="*/ 0 h 663"/>
                <a:gd name="T41" fmla="*/ 715 w 715"/>
                <a:gd name="T42" fmla="*/ 663 h 6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5" h="663">
                  <a:moveTo>
                    <a:pt x="84" y="112"/>
                  </a:moveTo>
                  <a:cubicBezTo>
                    <a:pt x="76" y="136"/>
                    <a:pt x="74" y="163"/>
                    <a:pt x="60" y="184"/>
                  </a:cubicBezTo>
                  <a:cubicBezTo>
                    <a:pt x="5" y="267"/>
                    <a:pt x="21" y="229"/>
                    <a:pt x="0" y="292"/>
                  </a:cubicBezTo>
                  <a:cubicBezTo>
                    <a:pt x="10" y="390"/>
                    <a:pt x="1" y="453"/>
                    <a:pt x="84" y="508"/>
                  </a:cubicBezTo>
                  <a:cubicBezTo>
                    <a:pt x="130" y="578"/>
                    <a:pt x="221" y="626"/>
                    <a:pt x="300" y="652"/>
                  </a:cubicBezTo>
                  <a:cubicBezTo>
                    <a:pt x="356" y="648"/>
                    <a:pt x="417" y="663"/>
                    <a:pt x="468" y="640"/>
                  </a:cubicBezTo>
                  <a:cubicBezTo>
                    <a:pt x="504" y="624"/>
                    <a:pt x="485" y="557"/>
                    <a:pt x="516" y="532"/>
                  </a:cubicBezTo>
                  <a:cubicBezTo>
                    <a:pt x="526" y="524"/>
                    <a:pt x="541" y="526"/>
                    <a:pt x="552" y="520"/>
                  </a:cubicBezTo>
                  <a:cubicBezTo>
                    <a:pt x="577" y="506"/>
                    <a:pt x="624" y="472"/>
                    <a:pt x="624" y="472"/>
                  </a:cubicBezTo>
                  <a:cubicBezTo>
                    <a:pt x="688" y="376"/>
                    <a:pt x="715" y="231"/>
                    <a:pt x="648" y="124"/>
                  </a:cubicBezTo>
                  <a:cubicBezTo>
                    <a:pt x="618" y="76"/>
                    <a:pt x="536" y="117"/>
                    <a:pt x="480" y="112"/>
                  </a:cubicBezTo>
                  <a:cubicBezTo>
                    <a:pt x="448" y="109"/>
                    <a:pt x="416" y="104"/>
                    <a:pt x="384" y="100"/>
                  </a:cubicBezTo>
                  <a:cubicBezTo>
                    <a:pt x="298" y="71"/>
                    <a:pt x="84" y="0"/>
                    <a:pt x="84" y="112"/>
                  </a:cubicBezTo>
                  <a:close/>
                </a:path>
              </a:pathLst>
            </a:custGeom>
            <a:solidFill>
              <a:srgbClr val="CC00FF"/>
            </a:solidFill>
            <a:ln w="9525">
              <a:solidFill>
                <a:schemeClr val="tx1"/>
              </a:solidFill>
              <a:round/>
              <a:headEnd/>
              <a:tailEnd/>
            </a:ln>
          </p:spPr>
          <p:txBody>
            <a:bodyPr/>
            <a:lstStyle/>
            <a:p>
              <a:endParaRPr lang="it-IT"/>
            </a:p>
          </p:txBody>
        </p:sp>
        <p:sp>
          <p:nvSpPr>
            <p:cNvPr id="64594" name="Freeform 10"/>
            <p:cNvSpPr>
              <a:spLocks/>
            </p:cNvSpPr>
            <p:nvPr/>
          </p:nvSpPr>
          <p:spPr bwMode="auto">
            <a:xfrm>
              <a:off x="1596" y="1130"/>
              <a:ext cx="283" cy="688"/>
            </a:xfrm>
            <a:custGeom>
              <a:avLst/>
              <a:gdLst>
                <a:gd name="T0" fmla="*/ 156 w 283"/>
                <a:gd name="T1" fmla="*/ 10 h 688"/>
                <a:gd name="T2" fmla="*/ 72 w 283"/>
                <a:gd name="T3" fmla="*/ 106 h 688"/>
                <a:gd name="T4" fmla="*/ 48 w 283"/>
                <a:gd name="T5" fmla="*/ 178 h 688"/>
                <a:gd name="T6" fmla="*/ 24 w 283"/>
                <a:gd name="T7" fmla="*/ 214 h 688"/>
                <a:gd name="T8" fmla="*/ 0 w 283"/>
                <a:gd name="T9" fmla="*/ 286 h 688"/>
                <a:gd name="T10" fmla="*/ 12 w 283"/>
                <a:gd name="T11" fmla="*/ 562 h 688"/>
                <a:gd name="T12" fmla="*/ 108 w 283"/>
                <a:gd name="T13" fmla="*/ 622 h 688"/>
                <a:gd name="T14" fmla="*/ 144 w 283"/>
                <a:gd name="T15" fmla="*/ 634 h 688"/>
                <a:gd name="T16" fmla="*/ 156 w 283"/>
                <a:gd name="T17" fmla="*/ 682 h 688"/>
                <a:gd name="T18" fmla="*/ 204 w 283"/>
                <a:gd name="T19" fmla="*/ 610 h 688"/>
                <a:gd name="T20" fmla="*/ 192 w 283"/>
                <a:gd name="T21" fmla="*/ 562 h 688"/>
                <a:gd name="T22" fmla="*/ 144 w 283"/>
                <a:gd name="T23" fmla="*/ 502 h 688"/>
                <a:gd name="T24" fmla="*/ 228 w 283"/>
                <a:gd name="T25" fmla="*/ 118 h 688"/>
                <a:gd name="T26" fmla="*/ 276 w 283"/>
                <a:gd name="T27" fmla="*/ 46 h 688"/>
                <a:gd name="T28" fmla="*/ 264 w 283"/>
                <a:gd name="T29" fmla="*/ 10 h 688"/>
                <a:gd name="T30" fmla="*/ 156 w 283"/>
                <a:gd name="T31" fmla="*/ 10 h 6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688"/>
                <a:gd name="T50" fmla="*/ 283 w 283"/>
                <a:gd name="T51" fmla="*/ 688 h 6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688">
                  <a:moveTo>
                    <a:pt x="156" y="10"/>
                  </a:moveTo>
                  <a:cubicBezTo>
                    <a:pt x="96" y="50"/>
                    <a:pt x="128" y="22"/>
                    <a:pt x="72" y="106"/>
                  </a:cubicBezTo>
                  <a:cubicBezTo>
                    <a:pt x="58" y="127"/>
                    <a:pt x="62" y="157"/>
                    <a:pt x="48" y="178"/>
                  </a:cubicBezTo>
                  <a:cubicBezTo>
                    <a:pt x="40" y="190"/>
                    <a:pt x="30" y="201"/>
                    <a:pt x="24" y="214"/>
                  </a:cubicBezTo>
                  <a:cubicBezTo>
                    <a:pt x="14" y="237"/>
                    <a:pt x="0" y="286"/>
                    <a:pt x="0" y="286"/>
                  </a:cubicBezTo>
                  <a:cubicBezTo>
                    <a:pt x="4" y="378"/>
                    <a:pt x="1" y="471"/>
                    <a:pt x="12" y="562"/>
                  </a:cubicBezTo>
                  <a:cubicBezTo>
                    <a:pt x="17" y="608"/>
                    <a:pt x="80" y="613"/>
                    <a:pt x="108" y="622"/>
                  </a:cubicBezTo>
                  <a:cubicBezTo>
                    <a:pt x="120" y="626"/>
                    <a:pt x="144" y="634"/>
                    <a:pt x="144" y="634"/>
                  </a:cubicBezTo>
                  <a:cubicBezTo>
                    <a:pt x="148" y="650"/>
                    <a:pt x="141" y="688"/>
                    <a:pt x="156" y="682"/>
                  </a:cubicBezTo>
                  <a:cubicBezTo>
                    <a:pt x="183" y="671"/>
                    <a:pt x="204" y="610"/>
                    <a:pt x="204" y="610"/>
                  </a:cubicBezTo>
                  <a:cubicBezTo>
                    <a:pt x="200" y="594"/>
                    <a:pt x="201" y="576"/>
                    <a:pt x="192" y="562"/>
                  </a:cubicBezTo>
                  <a:cubicBezTo>
                    <a:pt x="120" y="453"/>
                    <a:pt x="183" y="620"/>
                    <a:pt x="144" y="502"/>
                  </a:cubicBezTo>
                  <a:cubicBezTo>
                    <a:pt x="149" y="353"/>
                    <a:pt x="69" y="158"/>
                    <a:pt x="228" y="118"/>
                  </a:cubicBezTo>
                  <a:cubicBezTo>
                    <a:pt x="244" y="94"/>
                    <a:pt x="260" y="70"/>
                    <a:pt x="276" y="46"/>
                  </a:cubicBezTo>
                  <a:cubicBezTo>
                    <a:pt x="283" y="35"/>
                    <a:pt x="276" y="14"/>
                    <a:pt x="264" y="10"/>
                  </a:cubicBezTo>
                  <a:cubicBezTo>
                    <a:pt x="230" y="0"/>
                    <a:pt x="192" y="10"/>
                    <a:pt x="156" y="10"/>
                  </a:cubicBezTo>
                  <a:close/>
                </a:path>
              </a:pathLst>
            </a:custGeom>
            <a:solidFill>
              <a:srgbClr val="CC00FF"/>
            </a:solidFill>
            <a:ln w="9525">
              <a:solidFill>
                <a:schemeClr val="tx1"/>
              </a:solidFill>
              <a:round/>
              <a:headEnd/>
              <a:tailEnd/>
            </a:ln>
          </p:spPr>
          <p:txBody>
            <a:bodyPr/>
            <a:lstStyle/>
            <a:p>
              <a:endParaRPr lang="it-IT"/>
            </a:p>
          </p:txBody>
        </p:sp>
        <p:sp>
          <p:nvSpPr>
            <p:cNvPr id="64595" name="Freeform 11"/>
            <p:cNvSpPr>
              <a:spLocks/>
            </p:cNvSpPr>
            <p:nvPr/>
          </p:nvSpPr>
          <p:spPr bwMode="auto">
            <a:xfrm>
              <a:off x="1920" y="1038"/>
              <a:ext cx="709" cy="319"/>
            </a:xfrm>
            <a:custGeom>
              <a:avLst/>
              <a:gdLst>
                <a:gd name="T0" fmla="*/ 96 w 709"/>
                <a:gd name="T1" fmla="*/ 30 h 319"/>
                <a:gd name="T2" fmla="*/ 0 w 709"/>
                <a:gd name="T3" fmla="*/ 90 h 319"/>
                <a:gd name="T4" fmla="*/ 204 w 709"/>
                <a:gd name="T5" fmla="*/ 162 h 319"/>
                <a:gd name="T6" fmla="*/ 516 w 709"/>
                <a:gd name="T7" fmla="*/ 222 h 319"/>
                <a:gd name="T8" fmla="*/ 612 w 709"/>
                <a:gd name="T9" fmla="*/ 318 h 319"/>
                <a:gd name="T10" fmla="*/ 660 w 709"/>
                <a:gd name="T11" fmla="*/ 186 h 319"/>
                <a:gd name="T12" fmla="*/ 576 w 709"/>
                <a:gd name="T13" fmla="*/ 162 h 319"/>
                <a:gd name="T14" fmla="*/ 408 w 709"/>
                <a:gd name="T15" fmla="*/ 102 h 319"/>
                <a:gd name="T16" fmla="*/ 204 w 709"/>
                <a:gd name="T17" fmla="*/ 66 h 319"/>
                <a:gd name="T18" fmla="*/ 168 w 709"/>
                <a:gd name="T19" fmla="*/ 54 h 319"/>
                <a:gd name="T20" fmla="*/ 132 w 709"/>
                <a:gd name="T21" fmla="*/ 30 h 319"/>
                <a:gd name="T22" fmla="*/ 96 w 709"/>
                <a:gd name="T23" fmla="*/ 3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9"/>
                <a:gd name="T37" fmla="*/ 0 h 319"/>
                <a:gd name="T38" fmla="*/ 709 w 709"/>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9" h="319">
                  <a:moveTo>
                    <a:pt x="96" y="30"/>
                  </a:moveTo>
                  <a:cubicBezTo>
                    <a:pt x="39" y="44"/>
                    <a:pt x="19" y="32"/>
                    <a:pt x="0" y="90"/>
                  </a:cubicBezTo>
                  <a:cubicBezTo>
                    <a:pt x="48" y="163"/>
                    <a:pt x="124" y="153"/>
                    <a:pt x="204" y="162"/>
                  </a:cubicBezTo>
                  <a:cubicBezTo>
                    <a:pt x="316" y="199"/>
                    <a:pt x="393" y="212"/>
                    <a:pt x="516" y="222"/>
                  </a:cubicBezTo>
                  <a:cubicBezTo>
                    <a:pt x="551" y="257"/>
                    <a:pt x="571" y="291"/>
                    <a:pt x="612" y="318"/>
                  </a:cubicBezTo>
                  <a:cubicBezTo>
                    <a:pt x="694" y="302"/>
                    <a:pt x="709" y="319"/>
                    <a:pt x="660" y="186"/>
                  </a:cubicBezTo>
                  <a:cubicBezTo>
                    <a:pt x="658" y="182"/>
                    <a:pt x="596" y="167"/>
                    <a:pt x="576" y="162"/>
                  </a:cubicBezTo>
                  <a:cubicBezTo>
                    <a:pt x="551" y="88"/>
                    <a:pt x="487" y="110"/>
                    <a:pt x="408" y="102"/>
                  </a:cubicBezTo>
                  <a:cubicBezTo>
                    <a:pt x="340" y="79"/>
                    <a:pt x="276" y="74"/>
                    <a:pt x="204" y="66"/>
                  </a:cubicBezTo>
                  <a:cubicBezTo>
                    <a:pt x="192" y="62"/>
                    <a:pt x="179" y="60"/>
                    <a:pt x="168" y="54"/>
                  </a:cubicBezTo>
                  <a:cubicBezTo>
                    <a:pt x="155" y="48"/>
                    <a:pt x="145" y="36"/>
                    <a:pt x="132" y="30"/>
                  </a:cubicBezTo>
                  <a:cubicBezTo>
                    <a:pt x="62" y="0"/>
                    <a:pt x="78" y="12"/>
                    <a:pt x="96" y="30"/>
                  </a:cubicBezTo>
                  <a:close/>
                </a:path>
              </a:pathLst>
            </a:custGeom>
            <a:solidFill>
              <a:srgbClr val="CC00FF"/>
            </a:solidFill>
            <a:ln w="9525">
              <a:solidFill>
                <a:schemeClr val="tx1"/>
              </a:solidFill>
              <a:round/>
              <a:headEnd/>
              <a:tailEnd/>
            </a:ln>
          </p:spPr>
          <p:txBody>
            <a:bodyPr/>
            <a:lstStyle/>
            <a:p>
              <a:endParaRPr lang="it-IT"/>
            </a:p>
          </p:txBody>
        </p:sp>
        <p:sp>
          <p:nvSpPr>
            <p:cNvPr id="64596" name="Freeform 12"/>
            <p:cNvSpPr>
              <a:spLocks/>
            </p:cNvSpPr>
            <p:nvPr/>
          </p:nvSpPr>
          <p:spPr bwMode="auto">
            <a:xfrm>
              <a:off x="1764" y="1802"/>
              <a:ext cx="722" cy="240"/>
            </a:xfrm>
            <a:custGeom>
              <a:avLst/>
              <a:gdLst>
                <a:gd name="T0" fmla="*/ 168 w 722"/>
                <a:gd name="T1" fmla="*/ 10 h 240"/>
                <a:gd name="T2" fmla="*/ 0 w 722"/>
                <a:gd name="T3" fmla="*/ 82 h 240"/>
                <a:gd name="T4" fmla="*/ 12 w 722"/>
                <a:gd name="T5" fmla="*/ 118 h 240"/>
                <a:gd name="T6" fmla="*/ 84 w 722"/>
                <a:gd name="T7" fmla="*/ 142 h 240"/>
                <a:gd name="T8" fmla="*/ 120 w 722"/>
                <a:gd name="T9" fmla="*/ 166 h 240"/>
                <a:gd name="T10" fmla="*/ 228 w 722"/>
                <a:gd name="T11" fmla="*/ 202 h 240"/>
                <a:gd name="T12" fmla="*/ 300 w 722"/>
                <a:gd name="T13" fmla="*/ 226 h 240"/>
                <a:gd name="T14" fmla="*/ 336 w 722"/>
                <a:gd name="T15" fmla="*/ 238 h 240"/>
                <a:gd name="T16" fmla="*/ 516 w 722"/>
                <a:gd name="T17" fmla="*/ 226 h 240"/>
                <a:gd name="T18" fmla="*/ 588 w 722"/>
                <a:gd name="T19" fmla="*/ 178 h 240"/>
                <a:gd name="T20" fmla="*/ 648 w 722"/>
                <a:gd name="T21" fmla="*/ 70 h 240"/>
                <a:gd name="T22" fmla="*/ 672 w 722"/>
                <a:gd name="T23" fmla="*/ 34 h 240"/>
                <a:gd name="T24" fmla="*/ 708 w 722"/>
                <a:gd name="T25" fmla="*/ 10 h 240"/>
                <a:gd name="T26" fmla="*/ 588 w 722"/>
                <a:gd name="T27" fmla="*/ 22 h 240"/>
                <a:gd name="T28" fmla="*/ 528 w 722"/>
                <a:gd name="T29" fmla="*/ 106 h 240"/>
                <a:gd name="T30" fmla="*/ 492 w 722"/>
                <a:gd name="T31" fmla="*/ 142 h 240"/>
                <a:gd name="T32" fmla="*/ 180 w 722"/>
                <a:gd name="T33" fmla="*/ 106 h 240"/>
                <a:gd name="T34" fmla="*/ 168 w 722"/>
                <a:gd name="T35" fmla="*/ 10 h 2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
                <a:gd name="T55" fmla="*/ 0 h 240"/>
                <a:gd name="T56" fmla="*/ 722 w 722"/>
                <a:gd name="T57" fmla="*/ 240 h 2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 h="240">
                  <a:moveTo>
                    <a:pt x="168" y="10"/>
                  </a:moveTo>
                  <a:cubicBezTo>
                    <a:pt x="81" y="19"/>
                    <a:pt x="27" y="0"/>
                    <a:pt x="0" y="82"/>
                  </a:cubicBezTo>
                  <a:cubicBezTo>
                    <a:pt x="4" y="94"/>
                    <a:pt x="2" y="111"/>
                    <a:pt x="12" y="118"/>
                  </a:cubicBezTo>
                  <a:cubicBezTo>
                    <a:pt x="33" y="133"/>
                    <a:pt x="60" y="134"/>
                    <a:pt x="84" y="142"/>
                  </a:cubicBezTo>
                  <a:cubicBezTo>
                    <a:pt x="98" y="147"/>
                    <a:pt x="107" y="160"/>
                    <a:pt x="120" y="166"/>
                  </a:cubicBezTo>
                  <a:cubicBezTo>
                    <a:pt x="120" y="166"/>
                    <a:pt x="210" y="196"/>
                    <a:pt x="228" y="202"/>
                  </a:cubicBezTo>
                  <a:cubicBezTo>
                    <a:pt x="252" y="210"/>
                    <a:pt x="276" y="218"/>
                    <a:pt x="300" y="226"/>
                  </a:cubicBezTo>
                  <a:cubicBezTo>
                    <a:pt x="312" y="230"/>
                    <a:pt x="336" y="238"/>
                    <a:pt x="336" y="238"/>
                  </a:cubicBezTo>
                  <a:cubicBezTo>
                    <a:pt x="396" y="234"/>
                    <a:pt x="458" y="240"/>
                    <a:pt x="516" y="226"/>
                  </a:cubicBezTo>
                  <a:cubicBezTo>
                    <a:pt x="544" y="219"/>
                    <a:pt x="588" y="178"/>
                    <a:pt x="588" y="178"/>
                  </a:cubicBezTo>
                  <a:cubicBezTo>
                    <a:pt x="609" y="115"/>
                    <a:pt x="593" y="153"/>
                    <a:pt x="648" y="70"/>
                  </a:cubicBezTo>
                  <a:cubicBezTo>
                    <a:pt x="656" y="58"/>
                    <a:pt x="664" y="46"/>
                    <a:pt x="672" y="34"/>
                  </a:cubicBezTo>
                  <a:cubicBezTo>
                    <a:pt x="680" y="22"/>
                    <a:pt x="722" y="12"/>
                    <a:pt x="708" y="10"/>
                  </a:cubicBezTo>
                  <a:cubicBezTo>
                    <a:pt x="668" y="4"/>
                    <a:pt x="628" y="18"/>
                    <a:pt x="588" y="22"/>
                  </a:cubicBezTo>
                  <a:cubicBezTo>
                    <a:pt x="560" y="106"/>
                    <a:pt x="588" y="86"/>
                    <a:pt x="528" y="106"/>
                  </a:cubicBezTo>
                  <a:cubicBezTo>
                    <a:pt x="516" y="118"/>
                    <a:pt x="509" y="140"/>
                    <a:pt x="492" y="142"/>
                  </a:cubicBezTo>
                  <a:cubicBezTo>
                    <a:pt x="393" y="153"/>
                    <a:pt x="278" y="126"/>
                    <a:pt x="180" y="106"/>
                  </a:cubicBezTo>
                  <a:cubicBezTo>
                    <a:pt x="119" y="66"/>
                    <a:pt x="116" y="62"/>
                    <a:pt x="168" y="10"/>
                  </a:cubicBezTo>
                  <a:close/>
                </a:path>
              </a:pathLst>
            </a:custGeom>
            <a:solidFill>
              <a:srgbClr val="CC00FF"/>
            </a:solidFill>
            <a:ln w="9525">
              <a:solidFill>
                <a:schemeClr val="tx1"/>
              </a:solidFill>
              <a:round/>
              <a:headEnd/>
              <a:tailEnd/>
            </a:ln>
          </p:spPr>
          <p:txBody>
            <a:bodyPr/>
            <a:lstStyle/>
            <a:p>
              <a:endParaRPr lang="it-IT"/>
            </a:p>
          </p:txBody>
        </p:sp>
        <p:sp>
          <p:nvSpPr>
            <p:cNvPr id="64597" name="Freeform 13"/>
            <p:cNvSpPr>
              <a:spLocks/>
            </p:cNvSpPr>
            <p:nvPr/>
          </p:nvSpPr>
          <p:spPr bwMode="auto">
            <a:xfrm>
              <a:off x="2411" y="1392"/>
              <a:ext cx="229" cy="376"/>
            </a:xfrm>
            <a:custGeom>
              <a:avLst/>
              <a:gdLst>
                <a:gd name="T0" fmla="*/ 145 w 229"/>
                <a:gd name="T1" fmla="*/ 0 h 376"/>
                <a:gd name="T2" fmla="*/ 229 w 229"/>
                <a:gd name="T3" fmla="*/ 120 h 376"/>
                <a:gd name="T4" fmla="*/ 121 w 229"/>
                <a:gd name="T5" fmla="*/ 372 h 376"/>
                <a:gd name="T6" fmla="*/ 13 w 229"/>
                <a:gd name="T7" fmla="*/ 360 h 376"/>
                <a:gd name="T8" fmla="*/ 49 w 229"/>
                <a:gd name="T9" fmla="*/ 336 h 376"/>
                <a:gd name="T10" fmla="*/ 73 w 229"/>
                <a:gd name="T11" fmla="*/ 264 h 376"/>
                <a:gd name="T12" fmla="*/ 109 w 229"/>
                <a:gd name="T13" fmla="*/ 192 h 376"/>
                <a:gd name="T14" fmla="*/ 145 w 229"/>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376"/>
                <a:gd name="T26" fmla="*/ 229 w 229"/>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376">
                  <a:moveTo>
                    <a:pt x="145" y="0"/>
                  </a:moveTo>
                  <a:cubicBezTo>
                    <a:pt x="207" y="21"/>
                    <a:pt x="208" y="58"/>
                    <a:pt x="229" y="120"/>
                  </a:cubicBezTo>
                  <a:cubicBezTo>
                    <a:pt x="214" y="207"/>
                    <a:pt x="171" y="298"/>
                    <a:pt x="121" y="372"/>
                  </a:cubicBezTo>
                  <a:cubicBezTo>
                    <a:pt x="85" y="368"/>
                    <a:pt x="45" y="376"/>
                    <a:pt x="13" y="360"/>
                  </a:cubicBezTo>
                  <a:cubicBezTo>
                    <a:pt x="0" y="354"/>
                    <a:pt x="41" y="348"/>
                    <a:pt x="49" y="336"/>
                  </a:cubicBezTo>
                  <a:cubicBezTo>
                    <a:pt x="62" y="315"/>
                    <a:pt x="65" y="288"/>
                    <a:pt x="73" y="264"/>
                  </a:cubicBezTo>
                  <a:cubicBezTo>
                    <a:pt x="81" y="239"/>
                    <a:pt x="101" y="217"/>
                    <a:pt x="109" y="192"/>
                  </a:cubicBezTo>
                  <a:cubicBezTo>
                    <a:pt x="117" y="125"/>
                    <a:pt x="124" y="63"/>
                    <a:pt x="145" y="0"/>
                  </a:cubicBezTo>
                  <a:close/>
                </a:path>
              </a:pathLst>
            </a:custGeom>
            <a:solidFill>
              <a:srgbClr val="CC00FF"/>
            </a:solidFill>
            <a:ln w="9525">
              <a:solidFill>
                <a:schemeClr val="tx1"/>
              </a:solidFill>
              <a:round/>
              <a:headEnd/>
              <a:tailEnd/>
            </a:ln>
          </p:spPr>
          <p:txBody>
            <a:bodyPr/>
            <a:lstStyle/>
            <a:p>
              <a:endParaRPr lang="it-IT"/>
            </a:p>
          </p:txBody>
        </p:sp>
        <p:grpSp>
          <p:nvGrpSpPr>
            <p:cNvPr id="64598" name="Group 14"/>
            <p:cNvGrpSpPr>
              <a:grpSpLocks/>
            </p:cNvGrpSpPr>
            <p:nvPr/>
          </p:nvGrpSpPr>
          <p:grpSpPr bwMode="auto">
            <a:xfrm>
              <a:off x="2556" y="1224"/>
              <a:ext cx="854" cy="911"/>
              <a:chOff x="2556" y="1224"/>
              <a:chExt cx="854" cy="911"/>
            </a:xfrm>
          </p:grpSpPr>
          <p:sp>
            <p:nvSpPr>
              <p:cNvPr id="64599" name="Freeform 15"/>
              <p:cNvSpPr>
                <a:spLocks/>
              </p:cNvSpPr>
              <p:nvPr/>
            </p:nvSpPr>
            <p:spPr bwMode="auto">
              <a:xfrm>
                <a:off x="2694" y="1224"/>
                <a:ext cx="474" cy="732"/>
              </a:xfrm>
              <a:custGeom>
                <a:avLst/>
                <a:gdLst>
                  <a:gd name="T0" fmla="*/ 18 w 474"/>
                  <a:gd name="T1" fmla="*/ 0 h 732"/>
                  <a:gd name="T2" fmla="*/ 90 w 474"/>
                  <a:gd name="T3" fmla="*/ 12 h 732"/>
                  <a:gd name="T4" fmla="*/ 186 w 474"/>
                  <a:gd name="T5" fmla="*/ 96 h 732"/>
                  <a:gd name="T6" fmla="*/ 210 w 474"/>
                  <a:gd name="T7" fmla="*/ 132 h 732"/>
                  <a:gd name="T8" fmla="*/ 282 w 474"/>
                  <a:gd name="T9" fmla="*/ 180 h 732"/>
                  <a:gd name="T10" fmla="*/ 330 w 474"/>
                  <a:gd name="T11" fmla="*/ 228 h 732"/>
                  <a:gd name="T12" fmla="*/ 390 w 474"/>
                  <a:gd name="T13" fmla="*/ 276 h 732"/>
                  <a:gd name="T14" fmla="*/ 438 w 474"/>
                  <a:gd name="T15" fmla="*/ 324 h 732"/>
                  <a:gd name="T16" fmla="*/ 450 w 474"/>
                  <a:gd name="T17" fmla="*/ 360 h 732"/>
                  <a:gd name="T18" fmla="*/ 474 w 474"/>
                  <a:gd name="T19" fmla="*/ 396 h 732"/>
                  <a:gd name="T20" fmla="*/ 462 w 474"/>
                  <a:gd name="T21" fmla="*/ 540 h 732"/>
                  <a:gd name="T22" fmla="*/ 438 w 474"/>
                  <a:gd name="T23" fmla="*/ 612 h 732"/>
                  <a:gd name="T24" fmla="*/ 354 w 474"/>
                  <a:gd name="T25" fmla="*/ 636 h 732"/>
                  <a:gd name="T26" fmla="*/ 234 w 474"/>
                  <a:gd name="T27" fmla="*/ 732 h 732"/>
                  <a:gd name="T28" fmla="*/ 246 w 474"/>
                  <a:gd name="T29" fmla="*/ 588 h 732"/>
                  <a:gd name="T30" fmla="*/ 282 w 474"/>
                  <a:gd name="T31" fmla="*/ 576 h 732"/>
                  <a:gd name="T32" fmla="*/ 354 w 474"/>
                  <a:gd name="T33" fmla="*/ 528 h 732"/>
                  <a:gd name="T34" fmla="*/ 342 w 474"/>
                  <a:gd name="T35" fmla="*/ 444 h 732"/>
                  <a:gd name="T36" fmla="*/ 330 w 474"/>
                  <a:gd name="T37" fmla="*/ 384 h 732"/>
                  <a:gd name="T38" fmla="*/ 258 w 474"/>
                  <a:gd name="T39" fmla="*/ 372 h 732"/>
                  <a:gd name="T40" fmla="*/ 174 w 474"/>
                  <a:gd name="T41" fmla="*/ 300 h 732"/>
                  <a:gd name="T42" fmla="*/ 102 w 474"/>
                  <a:gd name="T43" fmla="*/ 156 h 732"/>
                  <a:gd name="T44" fmla="*/ 30 w 474"/>
                  <a:gd name="T45" fmla="*/ 132 h 732"/>
                  <a:gd name="T46" fmla="*/ 18 w 474"/>
                  <a:gd name="T47" fmla="*/ 0 h 7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4"/>
                  <a:gd name="T73" fmla="*/ 0 h 732"/>
                  <a:gd name="T74" fmla="*/ 474 w 474"/>
                  <a:gd name="T75" fmla="*/ 732 h 7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4" h="732">
                    <a:moveTo>
                      <a:pt x="18" y="0"/>
                    </a:moveTo>
                    <a:cubicBezTo>
                      <a:pt x="42" y="4"/>
                      <a:pt x="67" y="4"/>
                      <a:pt x="90" y="12"/>
                    </a:cubicBezTo>
                    <a:cubicBezTo>
                      <a:pt x="127" y="24"/>
                      <a:pt x="148" y="71"/>
                      <a:pt x="186" y="96"/>
                    </a:cubicBezTo>
                    <a:cubicBezTo>
                      <a:pt x="194" y="108"/>
                      <a:pt x="199" y="123"/>
                      <a:pt x="210" y="132"/>
                    </a:cubicBezTo>
                    <a:cubicBezTo>
                      <a:pt x="232" y="151"/>
                      <a:pt x="282" y="180"/>
                      <a:pt x="282" y="180"/>
                    </a:cubicBezTo>
                    <a:cubicBezTo>
                      <a:pt x="308" y="259"/>
                      <a:pt x="272" y="181"/>
                      <a:pt x="330" y="228"/>
                    </a:cubicBezTo>
                    <a:cubicBezTo>
                      <a:pt x="408" y="290"/>
                      <a:pt x="300" y="246"/>
                      <a:pt x="390" y="276"/>
                    </a:cubicBezTo>
                    <a:cubicBezTo>
                      <a:pt x="422" y="372"/>
                      <a:pt x="374" y="260"/>
                      <a:pt x="438" y="324"/>
                    </a:cubicBezTo>
                    <a:cubicBezTo>
                      <a:pt x="447" y="333"/>
                      <a:pt x="444" y="349"/>
                      <a:pt x="450" y="360"/>
                    </a:cubicBezTo>
                    <a:cubicBezTo>
                      <a:pt x="456" y="373"/>
                      <a:pt x="466" y="384"/>
                      <a:pt x="474" y="396"/>
                    </a:cubicBezTo>
                    <a:cubicBezTo>
                      <a:pt x="470" y="444"/>
                      <a:pt x="470" y="492"/>
                      <a:pt x="462" y="540"/>
                    </a:cubicBezTo>
                    <a:cubicBezTo>
                      <a:pt x="458" y="565"/>
                      <a:pt x="463" y="606"/>
                      <a:pt x="438" y="612"/>
                    </a:cubicBezTo>
                    <a:cubicBezTo>
                      <a:pt x="378" y="627"/>
                      <a:pt x="406" y="619"/>
                      <a:pt x="354" y="636"/>
                    </a:cubicBezTo>
                    <a:cubicBezTo>
                      <a:pt x="332" y="703"/>
                      <a:pt x="288" y="696"/>
                      <a:pt x="234" y="732"/>
                    </a:cubicBezTo>
                    <a:cubicBezTo>
                      <a:pt x="222" y="696"/>
                      <a:pt x="218" y="616"/>
                      <a:pt x="246" y="588"/>
                    </a:cubicBezTo>
                    <a:cubicBezTo>
                      <a:pt x="255" y="579"/>
                      <a:pt x="271" y="582"/>
                      <a:pt x="282" y="576"/>
                    </a:cubicBezTo>
                    <a:cubicBezTo>
                      <a:pt x="307" y="562"/>
                      <a:pt x="354" y="528"/>
                      <a:pt x="354" y="528"/>
                    </a:cubicBezTo>
                    <a:cubicBezTo>
                      <a:pt x="350" y="500"/>
                      <a:pt x="347" y="472"/>
                      <a:pt x="342" y="444"/>
                    </a:cubicBezTo>
                    <a:cubicBezTo>
                      <a:pt x="339" y="424"/>
                      <a:pt x="345" y="397"/>
                      <a:pt x="330" y="384"/>
                    </a:cubicBezTo>
                    <a:cubicBezTo>
                      <a:pt x="312" y="368"/>
                      <a:pt x="282" y="376"/>
                      <a:pt x="258" y="372"/>
                    </a:cubicBezTo>
                    <a:cubicBezTo>
                      <a:pt x="239" y="314"/>
                      <a:pt x="225" y="334"/>
                      <a:pt x="174" y="300"/>
                    </a:cubicBezTo>
                    <a:cubicBezTo>
                      <a:pt x="112" y="207"/>
                      <a:pt x="135" y="255"/>
                      <a:pt x="102" y="156"/>
                    </a:cubicBezTo>
                    <a:cubicBezTo>
                      <a:pt x="94" y="132"/>
                      <a:pt x="30" y="132"/>
                      <a:pt x="30" y="132"/>
                    </a:cubicBezTo>
                    <a:cubicBezTo>
                      <a:pt x="0" y="41"/>
                      <a:pt x="1" y="85"/>
                      <a:pt x="18" y="0"/>
                    </a:cubicBezTo>
                    <a:close/>
                  </a:path>
                </a:pathLst>
              </a:custGeom>
              <a:solidFill>
                <a:srgbClr val="CC00FF"/>
              </a:solidFill>
              <a:ln w="9525">
                <a:solidFill>
                  <a:schemeClr val="tx1"/>
                </a:solidFill>
                <a:round/>
                <a:headEnd/>
                <a:tailEnd/>
              </a:ln>
            </p:spPr>
            <p:txBody>
              <a:bodyPr/>
              <a:lstStyle/>
              <a:p>
                <a:endParaRPr lang="it-IT"/>
              </a:p>
            </p:txBody>
          </p:sp>
          <p:sp>
            <p:nvSpPr>
              <p:cNvPr id="64600" name="Freeform 16"/>
              <p:cNvSpPr>
                <a:spLocks/>
              </p:cNvSpPr>
              <p:nvPr/>
            </p:nvSpPr>
            <p:spPr bwMode="auto">
              <a:xfrm>
                <a:off x="2556" y="1696"/>
                <a:ext cx="854" cy="439"/>
              </a:xfrm>
              <a:custGeom>
                <a:avLst/>
                <a:gdLst>
                  <a:gd name="T0" fmla="*/ 252 w 854"/>
                  <a:gd name="T1" fmla="*/ 1 h 631"/>
                  <a:gd name="T2" fmla="*/ 0 w 854"/>
                  <a:gd name="T3" fmla="*/ 1 h 631"/>
                  <a:gd name="T4" fmla="*/ 132 w 854"/>
                  <a:gd name="T5" fmla="*/ 2 h 631"/>
                  <a:gd name="T6" fmla="*/ 168 w 854"/>
                  <a:gd name="T7" fmla="*/ 2 h 631"/>
                  <a:gd name="T8" fmla="*/ 312 w 854"/>
                  <a:gd name="T9" fmla="*/ 2 h 631"/>
                  <a:gd name="T10" fmla="*/ 480 w 854"/>
                  <a:gd name="T11" fmla="*/ 3 h 631"/>
                  <a:gd name="T12" fmla="*/ 648 w 854"/>
                  <a:gd name="T13" fmla="*/ 3 h 631"/>
                  <a:gd name="T14" fmla="*/ 672 w 854"/>
                  <a:gd name="T15" fmla="*/ 2 h 631"/>
                  <a:gd name="T16" fmla="*/ 744 w 854"/>
                  <a:gd name="T17" fmla="*/ 2 h 631"/>
                  <a:gd name="T18" fmla="*/ 804 w 854"/>
                  <a:gd name="T19" fmla="*/ 1 h 631"/>
                  <a:gd name="T20" fmla="*/ 708 w 854"/>
                  <a:gd name="T21" fmla="*/ 1 h 631"/>
                  <a:gd name="T22" fmla="*/ 672 w 854"/>
                  <a:gd name="T23" fmla="*/ 1 h 631"/>
                  <a:gd name="T24" fmla="*/ 648 w 854"/>
                  <a:gd name="T25" fmla="*/ 1 h 631"/>
                  <a:gd name="T26" fmla="*/ 612 w 854"/>
                  <a:gd name="T27" fmla="*/ 1 h 631"/>
                  <a:gd name="T28" fmla="*/ 564 w 854"/>
                  <a:gd name="T29" fmla="*/ 2 h 631"/>
                  <a:gd name="T30" fmla="*/ 492 w 854"/>
                  <a:gd name="T31" fmla="*/ 2 h 631"/>
                  <a:gd name="T32" fmla="*/ 264 w 854"/>
                  <a:gd name="T33" fmla="*/ 2 h 631"/>
                  <a:gd name="T34" fmla="*/ 192 w 854"/>
                  <a:gd name="T35" fmla="*/ 1 h 631"/>
                  <a:gd name="T36" fmla="*/ 252 w 854"/>
                  <a:gd name="T37" fmla="*/ 1 h 6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4"/>
                  <a:gd name="T58" fmla="*/ 0 h 631"/>
                  <a:gd name="T59" fmla="*/ 854 w 854"/>
                  <a:gd name="T60" fmla="*/ 631 h 6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4" h="631">
                    <a:moveTo>
                      <a:pt x="252" y="344"/>
                    </a:moveTo>
                    <a:cubicBezTo>
                      <a:pt x="142" y="271"/>
                      <a:pt x="39" y="287"/>
                      <a:pt x="0" y="404"/>
                    </a:cubicBezTo>
                    <a:cubicBezTo>
                      <a:pt x="35" y="456"/>
                      <a:pt x="78" y="461"/>
                      <a:pt x="132" y="488"/>
                    </a:cubicBezTo>
                    <a:cubicBezTo>
                      <a:pt x="145" y="494"/>
                      <a:pt x="155" y="506"/>
                      <a:pt x="168" y="512"/>
                    </a:cubicBezTo>
                    <a:cubicBezTo>
                      <a:pt x="206" y="529"/>
                      <a:pt x="276" y="536"/>
                      <a:pt x="312" y="560"/>
                    </a:cubicBezTo>
                    <a:cubicBezTo>
                      <a:pt x="365" y="596"/>
                      <a:pt x="419" y="608"/>
                      <a:pt x="480" y="620"/>
                    </a:cubicBezTo>
                    <a:cubicBezTo>
                      <a:pt x="536" y="616"/>
                      <a:pt x="597" y="631"/>
                      <a:pt x="648" y="608"/>
                    </a:cubicBezTo>
                    <a:cubicBezTo>
                      <a:pt x="671" y="598"/>
                      <a:pt x="664" y="560"/>
                      <a:pt x="672" y="536"/>
                    </a:cubicBezTo>
                    <a:cubicBezTo>
                      <a:pt x="686" y="495"/>
                      <a:pt x="730" y="469"/>
                      <a:pt x="744" y="428"/>
                    </a:cubicBezTo>
                    <a:cubicBezTo>
                      <a:pt x="766" y="361"/>
                      <a:pt x="787" y="293"/>
                      <a:pt x="804" y="224"/>
                    </a:cubicBezTo>
                    <a:cubicBezTo>
                      <a:pt x="793" y="55"/>
                      <a:pt x="854" y="0"/>
                      <a:pt x="708" y="44"/>
                    </a:cubicBezTo>
                    <a:cubicBezTo>
                      <a:pt x="694" y="48"/>
                      <a:pt x="684" y="60"/>
                      <a:pt x="672" y="68"/>
                    </a:cubicBezTo>
                    <a:cubicBezTo>
                      <a:pt x="636" y="175"/>
                      <a:pt x="687" y="14"/>
                      <a:pt x="648" y="272"/>
                    </a:cubicBezTo>
                    <a:cubicBezTo>
                      <a:pt x="648" y="272"/>
                      <a:pt x="618" y="362"/>
                      <a:pt x="612" y="380"/>
                    </a:cubicBezTo>
                    <a:cubicBezTo>
                      <a:pt x="603" y="407"/>
                      <a:pt x="591" y="443"/>
                      <a:pt x="564" y="452"/>
                    </a:cubicBezTo>
                    <a:cubicBezTo>
                      <a:pt x="540" y="460"/>
                      <a:pt x="492" y="476"/>
                      <a:pt x="492" y="476"/>
                    </a:cubicBezTo>
                    <a:cubicBezTo>
                      <a:pt x="418" y="461"/>
                      <a:pt x="331" y="450"/>
                      <a:pt x="264" y="416"/>
                    </a:cubicBezTo>
                    <a:cubicBezTo>
                      <a:pt x="171" y="369"/>
                      <a:pt x="282" y="410"/>
                      <a:pt x="192" y="380"/>
                    </a:cubicBezTo>
                    <a:cubicBezTo>
                      <a:pt x="235" y="351"/>
                      <a:pt x="215" y="362"/>
                      <a:pt x="252" y="344"/>
                    </a:cubicBezTo>
                    <a:close/>
                  </a:path>
                </a:pathLst>
              </a:custGeom>
              <a:solidFill>
                <a:srgbClr val="CC00FF"/>
              </a:solidFill>
              <a:ln w="9525">
                <a:solidFill>
                  <a:schemeClr val="tx1"/>
                </a:solidFill>
                <a:round/>
                <a:headEnd/>
                <a:tailEnd/>
              </a:ln>
            </p:spPr>
            <p:txBody>
              <a:bodyPr/>
              <a:lstStyle/>
              <a:p>
                <a:endParaRPr lang="it-IT"/>
              </a:p>
            </p:txBody>
          </p:sp>
          <p:sp>
            <p:nvSpPr>
              <p:cNvPr id="64601" name="Freeform 17"/>
              <p:cNvSpPr>
                <a:spLocks/>
              </p:cNvSpPr>
              <p:nvPr/>
            </p:nvSpPr>
            <p:spPr bwMode="auto">
              <a:xfrm>
                <a:off x="2640" y="1497"/>
                <a:ext cx="203" cy="361"/>
              </a:xfrm>
              <a:custGeom>
                <a:avLst/>
                <a:gdLst>
                  <a:gd name="T0" fmla="*/ 96 w 203"/>
                  <a:gd name="T1" fmla="*/ 3 h 361"/>
                  <a:gd name="T2" fmla="*/ 144 w 203"/>
                  <a:gd name="T3" fmla="*/ 51 h 361"/>
                  <a:gd name="T4" fmla="*/ 168 w 203"/>
                  <a:gd name="T5" fmla="*/ 87 h 361"/>
                  <a:gd name="T6" fmla="*/ 192 w 203"/>
                  <a:gd name="T7" fmla="*/ 159 h 361"/>
                  <a:gd name="T8" fmla="*/ 0 w 203"/>
                  <a:gd name="T9" fmla="*/ 315 h 361"/>
                  <a:gd name="T10" fmla="*/ 12 w 203"/>
                  <a:gd name="T11" fmla="*/ 279 h 361"/>
                  <a:gd name="T12" fmla="*/ 84 w 203"/>
                  <a:gd name="T13" fmla="*/ 231 h 361"/>
                  <a:gd name="T14" fmla="*/ 96 w 203"/>
                  <a:gd name="T15" fmla="*/ 3 h 361"/>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361"/>
                  <a:gd name="T26" fmla="*/ 203 w 203"/>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361">
                    <a:moveTo>
                      <a:pt x="96" y="3"/>
                    </a:moveTo>
                    <a:cubicBezTo>
                      <a:pt x="154" y="22"/>
                      <a:pt x="118" y="0"/>
                      <a:pt x="144" y="51"/>
                    </a:cubicBezTo>
                    <a:cubicBezTo>
                      <a:pt x="150" y="64"/>
                      <a:pt x="162" y="74"/>
                      <a:pt x="168" y="87"/>
                    </a:cubicBezTo>
                    <a:cubicBezTo>
                      <a:pt x="178" y="110"/>
                      <a:pt x="192" y="159"/>
                      <a:pt x="192" y="159"/>
                    </a:cubicBezTo>
                    <a:cubicBezTo>
                      <a:pt x="175" y="361"/>
                      <a:pt x="203" y="332"/>
                      <a:pt x="0" y="315"/>
                    </a:cubicBezTo>
                    <a:cubicBezTo>
                      <a:pt x="4" y="303"/>
                      <a:pt x="3" y="288"/>
                      <a:pt x="12" y="279"/>
                    </a:cubicBezTo>
                    <a:cubicBezTo>
                      <a:pt x="32" y="259"/>
                      <a:pt x="84" y="231"/>
                      <a:pt x="84" y="231"/>
                    </a:cubicBezTo>
                    <a:cubicBezTo>
                      <a:pt x="107" y="161"/>
                      <a:pt x="153" y="60"/>
                      <a:pt x="96" y="3"/>
                    </a:cubicBezTo>
                    <a:close/>
                  </a:path>
                </a:pathLst>
              </a:custGeom>
              <a:solidFill>
                <a:srgbClr val="CC00FF"/>
              </a:solidFill>
              <a:ln w="9525">
                <a:solidFill>
                  <a:schemeClr val="tx1"/>
                </a:solidFill>
                <a:round/>
                <a:headEnd/>
                <a:tailEnd/>
              </a:ln>
            </p:spPr>
            <p:txBody>
              <a:bodyPr/>
              <a:lstStyle/>
              <a:p>
                <a:endParaRPr lang="it-IT"/>
              </a:p>
            </p:txBody>
          </p:sp>
        </p:grpSp>
      </p:grpSp>
      <p:sp>
        <p:nvSpPr>
          <p:cNvPr id="64520" name="Freeform 18"/>
          <p:cNvSpPr>
            <a:spLocks noChangeAspect="1"/>
          </p:cNvSpPr>
          <p:nvPr/>
        </p:nvSpPr>
        <p:spPr bwMode="auto">
          <a:xfrm rot="16200000" flipH="1">
            <a:off x="5583237" y="2133601"/>
            <a:ext cx="542925" cy="24765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4521" name="Freeform 19"/>
          <p:cNvSpPr>
            <a:spLocks noChangeAspect="1"/>
          </p:cNvSpPr>
          <p:nvPr/>
        </p:nvSpPr>
        <p:spPr bwMode="auto">
          <a:xfrm rot="10800000" flipH="1">
            <a:off x="6321425" y="20367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4522" name="Freeform 20"/>
          <p:cNvSpPr>
            <a:spLocks noChangeAspect="1"/>
          </p:cNvSpPr>
          <p:nvPr/>
        </p:nvSpPr>
        <p:spPr bwMode="auto">
          <a:xfrm rot="10800000" flipH="1">
            <a:off x="7007225" y="19605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4523" name="Line 21"/>
          <p:cNvSpPr>
            <a:spLocks noChangeShapeType="1"/>
          </p:cNvSpPr>
          <p:nvPr/>
        </p:nvSpPr>
        <p:spPr bwMode="auto">
          <a:xfrm flipV="1">
            <a:off x="6000750" y="2152650"/>
            <a:ext cx="304800" cy="38100"/>
          </a:xfrm>
          <a:prstGeom prst="line">
            <a:avLst/>
          </a:prstGeom>
          <a:noFill/>
          <a:ln w="19050">
            <a:solidFill>
              <a:schemeClr val="tx1"/>
            </a:solidFill>
            <a:round/>
            <a:headEnd/>
            <a:tailEnd type="triangle" w="med" len="med"/>
          </a:ln>
        </p:spPr>
        <p:txBody>
          <a:bodyPr/>
          <a:lstStyle/>
          <a:p>
            <a:endParaRPr lang="it-IT"/>
          </a:p>
        </p:txBody>
      </p:sp>
      <p:sp>
        <p:nvSpPr>
          <p:cNvPr id="64524" name="Line 22"/>
          <p:cNvSpPr>
            <a:spLocks noChangeShapeType="1"/>
          </p:cNvSpPr>
          <p:nvPr/>
        </p:nvSpPr>
        <p:spPr bwMode="auto">
          <a:xfrm flipV="1">
            <a:off x="6686550" y="2095500"/>
            <a:ext cx="304800" cy="38100"/>
          </a:xfrm>
          <a:prstGeom prst="line">
            <a:avLst/>
          </a:prstGeom>
          <a:noFill/>
          <a:ln w="19050">
            <a:solidFill>
              <a:schemeClr val="tx1"/>
            </a:solidFill>
            <a:round/>
            <a:headEnd/>
            <a:tailEnd type="triangle" w="med" len="med"/>
          </a:ln>
        </p:spPr>
        <p:txBody>
          <a:bodyPr/>
          <a:lstStyle/>
          <a:p>
            <a:endParaRPr lang="it-IT"/>
          </a:p>
        </p:txBody>
      </p:sp>
      <p:sp>
        <p:nvSpPr>
          <p:cNvPr id="64525" name="Line 23"/>
          <p:cNvSpPr>
            <a:spLocks noChangeShapeType="1"/>
          </p:cNvSpPr>
          <p:nvPr/>
        </p:nvSpPr>
        <p:spPr bwMode="auto">
          <a:xfrm flipV="1">
            <a:off x="7391400" y="2019300"/>
            <a:ext cx="514350" cy="57150"/>
          </a:xfrm>
          <a:prstGeom prst="line">
            <a:avLst/>
          </a:prstGeom>
          <a:noFill/>
          <a:ln w="19050">
            <a:solidFill>
              <a:schemeClr val="tx1"/>
            </a:solidFill>
            <a:round/>
            <a:headEnd/>
            <a:tailEnd type="triangle" w="med" len="med"/>
          </a:ln>
        </p:spPr>
        <p:txBody>
          <a:bodyPr/>
          <a:lstStyle/>
          <a:p>
            <a:endParaRPr lang="it-IT"/>
          </a:p>
        </p:txBody>
      </p:sp>
      <p:sp>
        <p:nvSpPr>
          <p:cNvPr id="64526" name="Text Box 24"/>
          <p:cNvSpPr txBox="1">
            <a:spLocks noChangeArrowheads="1"/>
          </p:cNvSpPr>
          <p:nvPr/>
        </p:nvSpPr>
        <p:spPr bwMode="auto">
          <a:xfrm>
            <a:off x="7870825" y="1846263"/>
            <a:ext cx="593725" cy="366712"/>
          </a:xfrm>
          <a:prstGeom prst="rect">
            <a:avLst/>
          </a:prstGeom>
          <a:noFill/>
          <a:ln w="9525">
            <a:noFill/>
            <a:miter lim="800000"/>
            <a:headEnd/>
            <a:tailEnd/>
          </a:ln>
        </p:spPr>
        <p:txBody>
          <a:bodyPr wrap="none">
            <a:spAutoFit/>
          </a:bodyPr>
          <a:lstStyle/>
          <a:p>
            <a:pPr>
              <a:buFontTx/>
              <a:buChar char="•"/>
            </a:pPr>
            <a:r>
              <a:rPr lang="it-IT" sz="1800">
                <a:latin typeface="Arial" pitchFamily="34" charset="0"/>
              </a:rPr>
              <a:t> Tg</a:t>
            </a:r>
          </a:p>
        </p:txBody>
      </p:sp>
      <p:sp>
        <p:nvSpPr>
          <p:cNvPr id="64527" name="Rectangle 25"/>
          <p:cNvSpPr>
            <a:spLocks noChangeArrowheads="1"/>
          </p:cNvSpPr>
          <p:nvPr/>
        </p:nvSpPr>
        <p:spPr bwMode="auto">
          <a:xfrm>
            <a:off x="7010400" y="2709863"/>
            <a:ext cx="647700"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TPO</a:t>
            </a:r>
          </a:p>
        </p:txBody>
      </p:sp>
      <p:sp>
        <p:nvSpPr>
          <p:cNvPr id="64528" name="Text Box 26"/>
          <p:cNvSpPr txBox="1">
            <a:spLocks noChangeArrowheads="1"/>
          </p:cNvSpPr>
          <p:nvPr/>
        </p:nvSpPr>
        <p:spPr bwMode="auto">
          <a:xfrm>
            <a:off x="7858125" y="2322513"/>
            <a:ext cx="889000" cy="366712"/>
          </a:xfrm>
          <a:prstGeom prst="rect">
            <a:avLst/>
          </a:prstGeom>
          <a:noFill/>
          <a:ln w="9525">
            <a:noFill/>
            <a:miter lim="800000"/>
            <a:headEnd/>
            <a:tailEnd/>
          </a:ln>
        </p:spPr>
        <p:txBody>
          <a:bodyPr wrap="none">
            <a:spAutoFit/>
          </a:bodyPr>
          <a:lstStyle/>
          <a:p>
            <a:r>
              <a:rPr lang="it-IT" sz="1800">
                <a:latin typeface="Arial" pitchFamily="34" charset="0"/>
              </a:rPr>
              <a:t> Tg + I</a:t>
            </a:r>
            <a:r>
              <a:rPr lang="it-IT" sz="1800" baseline="30000">
                <a:latin typeface="Arial" pitchFamily="34" charset="0"/>
              </a:rPr>
              <a:t>-</a:t>
            </a:r>
          </a:p>
        </p:txBody>
      </p:sp>
      <p:sp>
        <p:nvSpPr>
          <p:cNvPr id="64529" name="Text Box 27"/>
          <p:cNvSpPr txBox="1">
            <a:spLocks noChangeArrowheads="1"/>
          </p:cNvSpPr>
          <p:nvPr/>
        </p:nvSpPr>
        <p:spPr bwMode="auto">
          <a:xfrm>
            <a:off x="7858125" y="3084513"/>
            <a:ext cx="1187450" cy="366712"/>
          </a:xfrm>
          <a:prstGeom prst="rect">
            <a:avLst/>
          </a:prstGeom>
          <a:noFill/>
          <a:ln w="9525">
            <a:noFill/>
            <a:miter lim="800000"/>
            <a:headEnd/>
            <a:tailEnd/>
          </a:ln>
        </p:spPr>
        <p:txBody>
          <a:bodyPr wrap="none">
            <a:spAutoFit/>
          </a:bodyPr>
          <a:lstStyle/>
          <a:p>
            <a:r>
              <a:rPr lang="it-IT" sz="1800">
                <a:latin typeface="Arial" pitchFamily="34" charset="0"/>
              </a:rPr>
              <a:t> Tg-T4/T3</a:t>
            </a:r>
            <a:endParaRPr lang="it-IT" sz="1800" baseline="30000">
              <a:latin typeface="Arial" pitchFamily="34" charset="0"/>
            </a:endParaRPr>
          </a:p>
        </p:txBody>
      </p:sp>
      <p:grpSp>
        <p:nvGrpSpPr>
          <p:cNvPr id="64530" name="Group 28"/>
          <p:cNvGrpSpPr>
            <a:grpSpLocks/>
          </p:cNvGrpSpPr>
          <p:nvPr/>
        </p:nvGrpSpPr>
        <p:grpSpPr bwMode="auto">
          <a:xfrm>
            <a:off x="7267575" y="3419475"/>
            <a:ext cx="1222375" cy="1268413"/>
            <a:chOff x="4626" y="2058"/>
            <a:chExt cx="770" cy="799"/>
          </a:xfrm>
        </p:grpSpPr>
        <p:grpSp>
          <p:nvGrpSpPr>
            <p:cNvPr id="64589" name="Group 29"/>
            <p:cNvGrpSpPr>
              <a:grpSpLocks/>
            </p:cNvGrpSpPr>
            <p:nvPr/>
          </p:nvGrpSpPr>
          <p:grpSpPr bwMode="auto">
            <a:xfrm>
              <a:off x="4626" y="2619"/>
              <a:ext cx="770" cy="238"/>
              <a:chOff x="4626" y="2619"/>
              <a:chExt cx="770" cy="238"/>
            </a:xfrm>
          </p:grpSpPr>
          <p:sp>
            <p:nvSpPr>
              <p:cNvPr id="64591" name="Arc 30"/>
              <p:cNvSpPr>
                <a:spLocks noChangeAspect="1"/>
              </p:cNvSpPr>
              <p:nvPr/>
            </p:nvSpPr>
            <p:spPr bwMode="auto">
              <a:xfrm flipV="1">
                <a:off x="5158" y="2619"/>
                <a:ext cx="238" cy="2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4592" name="Line 31"/>
              <p:cNvSpPr>
                <a:spLocks noChangeShapeType="1"/>
              </p:cNvSpPr>
              <p:nvPr/>
            </p:nvSpPr>
            <p:spPr bwMode="auto">
              <a:xfrm flipH="1">
                <a:off x="4626" y="2857"/>
                <a:ext cx="534" cy="0"/>
              </a:xfrm>
              <a:prstGeom prst="line">
                <a:avLst/>
              </a:prstGeom>
              <a:noFill/>
              <a:ln w="19050">
                <a:solidFill>
                  <a:schemeClr val="tx1"/>
                </a:solidFill>
                <a:round/>
                <a:headEnd/>
                <a:tailEnd type="triangle" w="med" len="med"/>
              </a:ln>
            </p:spPr>
            <p:txBody>
              <a:bodyPr/>
              <a:lstStyle/>
              <a:p>
                <a:endParaRPr lang="it-IT"/>
              </a:p>
            </p:txBody>
          </p:sp>
        </p:grpSp>
        <p:sp>
          <p:nvSpPr>
            <p:cNvPr id="64590" name="Line 32"/>
            <p:cNvSpPr>
              <a:spLocks noChangeShapeType="1"/>
            </p:cNvSpPr>
            <p:nvPr/>
          </p:nvSpPr>
          <p:spPr bwMode="auto">
            <a:xfrm flipH="1" flipV="1">
              <a:off x="5396" y="2058"/>
              <a:ext cx="0" cy="564"/>
            </a:xfrm>
            <a:prstGeom prst="line">
              <a:avLst/>
            </a:prstGeom>
            <a:noFill/>
            <a:ln w="19050">
              <a:solidFill>
                <a:schemeClr val="tx1"/>
              </a:solidFill>
              <a:round/>
              <a:headEnd/>
              <a:tailEnd/>
            </a:ln>
          </p:spPr>
          <p:txBody>
            <a:bodyPr/>
            <a:lstStyle/>
            <a:p>
              <a:endParaRPr lang="it-IT"/>
            </a:p>
          </p:txBody>
        </p:sp>
      </p:grpSp>
      <p:sp>
        <p:nvSpPr>
          <p:cNvPr id="64531" name="Oval 33"/>
          <p:cNvSpPr>
            <a:spLocks noChangeArrowheads="1"/>
          </p:cNvSpPr>
          <p:nvPr/>
        </p:nvSpPr>
        <p:spPr bwMode="auto">
          <a:xfrm>
            <a:off x="6629400" y="3524250"/>
            <a:ext cx="1066800" cy="590550"/>
          </a:xfrm>
          <a:prstGeom prst="ellipse">
            <a:avLst/>
          </a:prstGeom>
          <a:solidFill>
            <a:srgbClr val="00FF00"/>
          </a:solidFill>
          <a:ln w="9525">
            <a:solidFill>
              <a:schemeClr val="tx1"/>
            </a:solidFill>
            <a:round/>
            <a:headEnd/>
            <a:tailEnd/>
          </a:ln>
        </p:spPr>
        <p:txBody>
          <a:bodyPr wrap="none" anchor="ctr"/>
          <a:lstStyle/>
          <a:p>
            <a:pPr algn="ctr"/>
            <a:r>
              <a:rPr lang="it-IT" sz="1800">
                <a:latin typeface="Arial" pitchFamily="34" charset="0"/>
              </a:rPr>
              <a:t>Pendrin</a:t>
            </a:r>
          </a:p>
        </p:txBody>
      </p:sp>
      <p:sp>
        <p:nvSpPr>
          <p:cNvPr id="64532" name="Line 34"/>
          <p:cNvSpPr>
            <a:spLocks noChangeShapeType="1"/>
          </p:cNvSpPr>
          <p:nvPr/>
        </p:nvSpPr>
        <p:spPr bwMode="auto">
          <a:xfrm>
            <a:off x="6276975" y="3514725"/>
            <a:ext cx="1504950" cy="0"/>
          </a:xfrm>
          <a:prstGeom prst="line">
            <a:avLst/>
          </a:prstGeom>
          <a:noFill/>
          <a:ln w="19050">
            <a:solidFill>
              <a:schemeClr val="tx1"/>
            </a:solidFill>
            <a:round/>
            <a:headEnd/>
            <a:tailEnd type="triangle" w="med" len="med"/>
          </a:ln>
        </p:spPr>
        <p:txBody>
          <a:bodyPr/>
          <a:lstStyle/>
          <a:p>
            <a:endParaRPr lang="it-IT"/>
          </a:p>
        </p:txBody>
      </p:sp>
      <p:sp>
        <p:nvSpPr>
          <p:cNvPr id="64533" name="Line 35"/>
          <p:cNvSpPr>
            <a:spLocks noChangeShapeType="1"/>
          </p:cNvSpPr>
          <p:nvPr/>
        </p:nvSpPr>
        <p:spPr bwMode="auto">
          <a:xfrm>
            <a:off x="6276975" y="4129088"/>
            <a:ext cx="1504950" cy="0"/>
          </a:xfrm>
          <a:prstGeom prst="line">
            <a:avLst/>
          </a:prstGeom>
          <a:noFill/>
          <a:ln w="19050">
            <a:solidFill>
              <a:schemeClr val="tx1"/>
            </a:solidFill>
            <a:round/>
            <a:headEnd/>
            <a:tailEnd type="triangle" w="med" len="med"/>
          </a:ln>
        </p:spPr>
        <p:txBody>
          <a:bodyPr/>
          <a:lstStyle/>
          <a:p>
            <a:endParaRPr lang="it-IT"/>
          </a:p>
        </p:txBody>
      </p:sp>
      <p:sp>
        <p:nvSpPr>
          <p:cNvPr id="64534" name="Text Box 36"/>
          <p:cNvSpPr txBox="1">
            <a:spLocks noChangeArrowheads="1"/>
          </p:cNvSpPr>
          <p:nvPr/>
        </p:nvSpPr>
        <p:spPr bwMode="auto">
          <a:xfrm>
            <a:off x="6000750"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4535" name="Text Box 37"/>
          <p:cNvSpPr txBox="1">
            <a:spLocks noChangeArrowheads="1"/>
          </p:cNvSpPr>
          <p:nvPr/>
        </p:nvSpPr>
        <p:spPr bwMode="auto">
          <a:xfrm>
            <a:off x="6000750"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4536" name="Text Box 38"/>
          <p:cNvSpPr txBox="1">
            <a:spLocks noChangeArrowheads="1"/>
          </p:cNvSpPr>
          <p:nvPr/>
        </p:nvSpPr>
        <p:spPr bwMode="auto">
          <a:xfrm>
            <a:off x="7743825"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4537" name="Text Box 39"/>
          <p:cNvSpPr txBox="1">
            <a:spLocks noChangeArrowheads="1"/>
          </p:cNvSpPr>
          <p:nvPr/>
        </p:nvSpPr>
        <p:spPr bwMode="auto">
          <a:xfrm>
            <a:off x="7743825"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4538" name="Oval 40"/>
          <p:cNvSpPr>
            <a:spLocks noChangeArrowheads="1"/>
          </p:cNvSpPr>
          <p:nvPr/>
        </p:nvSpPr>
        <p:spPr bwMode="auto">
          <a:xfrm>
            <a:off x="6019800" y="4514850"/>
            <a:ext cx="400050" cy="361950"/>
          </a:xfrm>
          <a:prstGeom prst="ellipse">
            <a:avLst/>
          </a:prstGeom>
          <a:solidFill>
            <a:srgbClr val="FF6600"/>
          </a:solidFill>
          <a:ln w="9525">
            <a:solidFill>
              <a:schemeClr val="tx1"/>
            </a:solidFill>
            <a:round/>
            <a:headEnd/>
            <a:tailEnd/>
          </a:ln>
        </p:spPr>
        <p:txBody>
          <a:bodyPr wrap="none" anchor="ctr"/>
          <a:lstStyle/>
          <a:p>
            <a:pPr algn="ctr"/>
            <a:r>
              <a:rPr lang="it-IT" sz="1800">
                <a:latin typeface="Arial" pitchFamily="34" charset="0"/>
              </a:rPr>
              <a:t>Tg</a:t>
            </a:r>
          </a:p>
        </p:txBody>
      </p:sp>
      <p:sp>
        <p:nvSpPr>
          <p:cNvPr id="64539" name="Line 41"/>
          <p:cNvSpPr>
            <a:spLocks noChangeShapeType="1"/>
          </p:cNvSpPr>
          <p:nvPr/>
        </p:nvSpPr>
        <p:spPr bwMode="auto">
          <a:xfrm flipH="1">
            <a:off x="6496050" y="4691063"/>
            <a:ext cx="361950" cy="0"/>
          </a:xfrm>
          <a:prstGeom prst="line">
            <a:avLst/>
          </a:prstGeom>
          <a:noFill/>
          <a:ln w="19050">
            <a:solidFill>
              <a:schemeClr val="tx1"/>
            </a:solidFill>
            <a:round/>
            <a:headEnd/>
            <a:tailEnd type="triangle" w="med" len="med"/>
          </a:ln>
        </p:spPr>
        <p:txBody>
          <a:bodyPr/>
          <a:lstStyle/>
          <a:p>
            <a:endParaRPr lang="it-IT"/>
          </a:p>
        </p:txBody>
      </p:sp>
      <p:sp>
        <p:nvSpPr>
          <p:cNvPr id="64540" name="Line 42"/>
          <p:cNvSpPr>
            <a:spLocks noChangeShapeType="1"/>
          </p:cNvSpPr>
          <p:nvPr/>
        </p:nvSpPr>
        <p:spPr bwMode="auto">
          <a:xfrm flipH="1">
            <a:off x="5988050" y="4851400"/>
            <a:ext cx="114300" cy="88900"/>
          </a:xfrm>
          <a:prstGeom prst="line">
            <a:avLst/>
          </a:prstGeom>
          <a:noFill/>
          <a:ln w="9525">
            <a:solidFill>
              <a:schemeClr val="tx1"/>
            </a:solidFill>
            <a:round/>
            <a:headEnd/>
            <a:tailEnd/>
          </a:ln>
        </p:spPr>
        <p:txBody>
          <a:bodyPr/>
          <a:lstStyle/>
          <a:p>
            <a:endParaRPr lang="it-IT"/>
          </a:p>
        </p:txBody>
      </p:sp>
      <p:sp>
        <p:nvSpPr>
          <p:cNvPr id="64541" name="Line 43"/>
          <p:cNvSpPr>
            <a:spLocks noChangeShapeType="1"/>
          </p:cNvSpPr>
          <p:nvPr/>
        </p:nvSpPr>
        <p:spPr bwMode="auto">
          <a:xfrm flipH="1" flipV="1">
            <a:off x="6330950" y="4838700"/>
            <a:ext cx="114300" cy="88900"/>
          </a:xfrm>
          <a:prstGeom prst="line">
            <a:avLst/>
          </a:prstGeom>
          <a:noFill/>
          <a:ln w="9525">
            <a:solidFill>
              <a:schemeClr val="tx1"/>
            </a:solidFill>
            <a:round/>
            <a:headEnd/>
            <a:tailEnd/>
          </a:ln>
        </p:spPr>
        <p:txBody>
          <a:bodyPr/>
          <a:lstStyle/>
          <a:p>
            <a:endParaRPr lang="it-IT"/>
          </a:p>
        </p:txBody>
      </p:sp>
      <p:sp>
        <p:nvSpPr>
          <p:cNvPr id="64542" name="Text Box 44"/>
          <p:cNvSpPr txBox="1">
            <a:spLocks noChangeArrowheads="1"/>
          </p:cNvSpPr>
          <p:nvPr/>
        </p:nvSpPr>
        <p:spPr bwMode="auto">
          <a:xfrm>
            <a:off x="57435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T4</a:t>
            </a:r>
          </a:p>
        </p:txBody>
      </p:sp>
      <p:sp>
        <p:nvSpPr>
          <p:cNvPr id="64543" name="Text Box 45"/>
          <p:cNvSpPr txBox="1">
            <a:spLocks noChangeArrowheads="1"/>
          </p:cNvSpPr>
          <p:nvPr/>
        </p:nvSpPr>
        <p:spPr bwMode="auto">
          <a:xfrm>
            <a:off x="62261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64544" name="Line 46"/>
          <p:cNvSpPr>
            <a:spLocks noChangeShapeType="1"/>
          </p:cNvSpPr>
          <p:nvPr/>
        </p:nvSpPr>
        <p:spPr bwMode="auto">
          <a:xfrm flipH="1">
            <a:off x="5353050" y="4691063"/>
            <a:ext cx="609600" cy="0"/>
          </a:xfrm>
          <a:prstGeom prst="line">
            <a:avLst/>
          </a:prstGeom>
          <a:noFill/>
          <a:ln w="9525">
            <a:solidFill>
              <a:schemeClr val="tx1"/>
            </a:solidFill>
            <a:round/>
            <a:headEnd/>
            <a:tailEnd type="triangle" w="med" len="med"/>
          </a:ln>
        </p:spPr>
        <p:txBody>
          <a:bodyPr/>
          <a:lstStyle/>
          <a:p>
            <a:endParaRPr lang="it-IT"/>
          </a:p>
        </p:txBody>
      </p:sp>
      <p:sp>
        <p:nvSpPr>
          <p:cNvPr id="64545" name="Text Box 47"/>
          <p:cNvSpPr txBox="1">
            <a:spLocks noChangeArrowheads="1"/>
          </p:cNvSpPr>
          <p:nvPr/>
        </p:nvSpPr>
        <p:spPr bwMode="auto">
          <a:xfrm>
            <a:off x="4311650" y="4362450"/>
            <a:ext cx="1073150" cy="641350"/>
          </a:xfrm>
          <a:prstGeom prst="rect">
            <a:avLst/>
          </a:prstGeom>
          <a:noFill/>
          <a:ln w="9525">
            <a:noFill/>
            <a:miter lim="800000"/>
            <a:headEnd/>
            <a:tailEnd/>
          </a:ln>
        </p:spPr>
        <p:txBody>
          <a:bodyPr wrap="none">
            <a:spAutoFit/>
          </a:bodyPr>
          <a:lstStyle/>
          <a:p>
            <a:pPr algn="ctr"/>
            <a:r>
              <a:rPr lang="it-IT" sz="1800">
                <a:latin typeface="Arial" pitchFamily="34" charset="0"/>
              </a:rPr>
              <a:t>MIT, DIT</a:t>
            </a:r>
          </a:p>
          <a:p>
            <a:pPr algn="ctr"/>
            <a:r>
              <a:rPr lang="it-IT" sz="1800">
                <a:latin typeface="Arial" pitchFamily="34" charset="0"/>
              </a:rPr>
              <a:t>T3 + T4</a:t>
            </a:r>
          </a:p>
        </p:txBody>
      </p:sp>
      <p:sp>
        <p:nvSpPr>
          <p:cNvPr id="64546" name="Arc 48"/>
          <p:cNvSpPr>
            <a:spLocks noChangeAspect="1"/>
          </p:cNvSpPr>
          <p:nvPr/>
        </p:nvSpPr>
        <p:spPr bwMode="auto">
          <a:xfrm flipH="1">
            <a:off x="4857750" y="3500438"/>
            <a:ext cx="644525" cy="587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4547" name="Line 49"/>
          <p:cNvSpPr>
            <a:spLocks noChangeShapeType="1"/>
          </p:cNvSpPr>
          <p:nvPr/>
        </p:nvSpPr>
        <p:spPr bwMode="auto">
          <a:xfrm>
            <a:off x="4857750" y="4073525"/>
            <a:ext cx="0" cy="342900"/>
          </a:xfrm>
          <a:prstGeom prst="line">
            <a:avLst/>
          </a:prstGeom>
          <a:noFill/>
          <a:ln w="19050">
            <a:solidFill>
              <a:schemeClr val="tx1"/>
            </a:solidFill>
            <a:round/>
            <a:headEnd/>
            <a:tailEnd type="triangle" w="med" len="med"/>
          </a:ln>
        </p:spPr>
        <p:txBody>
          <a:bodyPr/>
          <a:lstStyle/>
          <a:p>
            <a:endParaRPr lang="it-IT"/>
          </a:p>
        </p:txBody>
      </p:sp>
      <p:sp>
        <p:nvSpPr>
          <p:cNvPr id="64548" name="Line 50"/>
          <p:cNvSpPr>
            <a:spLocks noChangeShapeType="1"/>
          </p:cNvSpPr>
          <p:nvPr/>
        </p:nvSpPr>
        <p:spPr bwMode="auto">
          <a:xfrm>
            <a:off x="5486400" y="3498850"/>
            <a:ext cx="520700" cy="0"/>
          </a:xfrm>
          <a:prstGeom prst="line">
            <a:avLst/>
          </a:prstGeom>
          <a:noFill/>
          <a:ln w="19050">
            <a:solidFill>
              <a:schemeClr val="tx1"/>
            </a:solidFill>
            <a:round/>
            <a:headEnd/>
            <a:tailEnd type="triangle" w="med" len="med"/>
          </a:ln>
        </p:spPr>
        <p:txBody>
          <a:bodyPr/>
          <a:lstStyle/>
          <a:p>
            <a:endParaRPr lang="it-IT"/>
          </a:p>
        </p:txBody>
      </p:sp>
      <p:sp>
        <p:nvSpPr>
          <p:cNvPr id="64549" name="Oval 51"/>
          <p:cNvSpPr>
            <a:spLocks noChangeArrowheads="1"/>
          </p:cNvSpPr>
          <p:nvPr/>
        </p:nvSpPr>
        <p:spPr bwMode="auto">
          <a:xfrm>
            <a:off x="1143000" y="3321050"/>
            <a:ext cx="647700" cy="59055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NIS</a:t>
            </a:r>
          </a:p>
        </p:txBody>
      </p:sp>
      <p:sp>
        <p:nvSpPr>
          <p:cNvPr id="64550" name="Line 52"/>
          <p:cNvSpPr>
            <a:spLocks noChangeShapeType="1"/>
          </p:cNvSpPr>
          <p:nvPr/>
        </p:nvSpPr>
        <p:spPr bwMode="auto">
          <a:xfrm>
            <a:off x="714375" y="3311525"/>
            <a:ext cx="1504950" cy="0"/>
          </a:xfrm>
          <a:prstGeom prst="line">
            <a:avLst/>
          </a:prstGeom>
          <a:noFill/>
          <a:ln w="19050">
            <a:solidFill>
              <a:schemeClr val="tx1"/>
            </a:solidFill>
            <a:round/>
            <a:headEnd/>
            <a:tailEnd type="triangle" w="med" len="med"/>
          </a:ln>
        </p:spPr>
        <p:txBody>
          <a:bodyPr/>
          <a:lstStyle/>
          <a:p>
            <a:endParaRPr lang="it-IT"/>
          </a:p>
        </p:txBody>
      </p:sp>
      <p:sp>
        <p:nvSpPr>
          <p:cNvPr id="64551" name="Line 53"/>
          <p:cNvSpPr>
            <a:spLocks noChangeShapeType="1"/>
          </p:cNvSpPr>
          <p:nvPr/>
        </p:nvSpPr>
        <p:spPr bwMode="auto">
          <a:xfrm>
            <a:off x="714375" y="3921125"/>
            <a:ext cx="1504950" cy="0"/>
          </a:xfrm>
          <a:prstGeom prst="line">
            <a:avLst/>
          </a:prstGeom>
          <a:noFill/>
          <a:ln w="19050">
            <a:solidFill>
              <a:schemeClr val="tx1"/>
            </a:solidFill>
            <a:round/>
            <a:headEnd/>
            <a:tailEnd type="triangle" w="med" len="med"/>
          </a:ln>
        </p:spPr>
        <p:txBody>
          <a:bodyPr/>
          <a:lstStyle/>
          <a:p>
            <a:endParaRPr lang="it-IT"/>
          </a:p>
        </p:txBody>
      </p:sp>
      <p:sp>
        <p:nvSpPr>
          <p:cNvPr id="64552" name="Text Box 54"/>
          <p:cNvSpPr txBox="1">
            <a:spLocks noChangeArrowheads="1"/>
          </p:cNvSpPr>
          <p:nvPr/>
        </p:nvSpPr>
        <p:spPr bwMode="auto">
          <a:xfrm>
            <a:off x="209550" y="31162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4553" name="Text Box 55"/>
          <p:cNvSpPr txBox="1">
            <a:spLocks noChangeArrowheads="1"/>
          </p:cNvSpPr>
          <p:nvPr/>
        </p:nvSpPr>
        <p:spPr bwMode="auto">
          <a:xfrm>
            <a:off x="438150"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4554" name="Text Box 56"/>
          <p:cNvSpPr txBox="1">
            <a:spLocks noChangeArrowheads="1"/>
          </p:cNvSpPr>
          <p:nvPr/>
        </p:nvSpPr>
        <p:spPr bwMode="auto">
          <a:xfrm>
            <a:off x="2181225"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4555" name="Text Box 57"/>
          <p:cNvSpPr txBox="1">
            <a:spLocks noChangeArrowheads="1"/>
          </p:cNvSpPr>
          <p:nvPr/>
        </p:nvSpPr>
        <p:spPr bwMode="auto">
          <a:xfrm>
            <a:off x="2181225" y="31289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4556" name="Oval 58"/>
          <p:cNvSpPr>
            <a:spLocks noChangeArrowheads="1"/>
          </p:cNvSpPr>
          <p:nvPr/>
        </p:nvSpPr>
        <p:spPr bwMode="auto">
          <a:xfrm>
            <a:off x="1009650" y="4433888"/>
            <a:ext cx="914400" cy="388937"/>
          </a:xfrm>
          <a:prstGeom prst="ellipse">
            <a:avLst/>
          </a:prstGeom>
          <a:solidFill>
            <a:srgbClr val="FFFF00"/>
          </a:solidFill>
          <a:ln w="9525">
            <a:solidFill>
              <a:schemeClr val="tx1"/>
            </a:solidFill>
            <a:round/>
            <a:headEnd/>
            <a:tailEnd/>
          </a:ln>
        </p:spPr>
        <p:txBody>
          <a:bodyPr wrap="none" anchor="ctr"/>
          <a:lstStyle/>
          <a:p>
            <a:pPr algn="ctr"/>
            <a:r>
              <a:rPr lang="it-IT" sz="1800">
                <a:latin typeface="Arial" pitchFamily="34" charset="0"/>
              </a:rPr>
              <a:t>TSHR</a:t>
            </a:r>
          </a:p>
        </p:txBody>
      </p:sp>
      <p:sp>
        <p:nvSpPr>
          <p:cNvPr id="64557" name="Oval 59"/>
          <p:cNvSpPr>
            <a:spLocks noChangeArrowheads="1"/>
          </p:cNvSpPr>
          <p:nvPr/>
        </p:nvSpPr>
        <p:spPr bwMode="auto">
          <a:xfrm>
            <a:off x="946150" y="4489450"/>
            <a:ext cx="177800" cy="279400"/>
          </a:xfrm>
          <a:prstGeom prst="ellipse">
            <a:avLst/>
          </a:prstGeom>
          <a:solidFill>
            <a:schemeClr val="tx1"/>
          </a:solidFill>
          <a:ln w="9525">
            <a:solidFill>
              <a:schemeClr val="tx1"/>
            </a:solidFill>
            <a:round/>
            <a:headEnd/>
            <a:tailEnd/>
          </a:ln>
        </p:spPr>
        <p:txBody>
          <a:bodyPr wrap="none" anchor="ctr"/>
          <a:lstStyle/>
          <a:p>
            <a:endParaRPr lang="it-IT"/>
          </a:p>
        </p:txBody>
      </p:sp>
      <p:sp>
        <p:nvSpPr>
          <p:cNvPr id="64558" name="Text Box 60"/>
          <p:cNvSpPr txBox="1">
            <a:spLocks noChangeArrowheads="1"/>
          </p:cNvSpPr>
          <p:nvPr/>
        </p:nvSpPr>
        <p:spPr bwMode="auto">
          <a:xfrm>
            <a:off x="320675" y="4446588"/>
            <a:ext cx="641350" cy="366712"/>
          </a:xfrm>
          <a:prstGeom prst="rect">
            <a:avLst/>
          </a:prstGeom>
          <a:noFill/>
          <a:ln w="9525">
            <a:noFill/>
            <a:miter lim="800000"/>
            <a:headEnd/>
            <a:tailEnd/>
          </a:ln>
        </p:spPr>
        <p:txBody>
          <a:bodyPr wrap="none">
            <a:spAutoFit/>
          </a:bodyPr>
          <a:lstStyle/>
          <a:p>
            <a:r>
              <a:rPr lang="it-IT" sz="1800">
                <a:latin typeface="Arial" pitchFamily="34" charset="0"/>
              </a:rPr>
              <a:t>TSH</a:t>
            </a:r>
          </a:p>
        </p:txBody>
      </p:sp>
      <p:sp>
        <p:nvSpPr>
          <p:cNvPr id="64559" name="Line 61"/>
          <p:cNvSpPr>
            <a:spLocks noChangeShapeType="1"/>
          </p:cNvSpPr>
          <p:nvPr/>
        </p:nvSpPr>
        <p:spPr bwMode="auto">
          <a:xfrm>
            <a:off x="714375" y="2346325"/>
            <a:ext cx="1504950" cy="0"/>
          </a:xfrm>
          <a:prstGeom prst="line">
            <a:avLst/>
          </a:prstGeom>
          <a:noFill/>
          <a:ln w="19050">
            <a:solidFill>
              <a:schemeClr val="tx1"/>
            </a:solidFill>
            <a:round/>
            <a:headEnd/>
            <a:tailEnd type="triangle" w="med" len="med"/>
          </a:ln>
        </p:spPr>
        <p:txBody>
          <a:bodyPr/>
          <a:lstStyle/>
          <a:p>
            <a:endParaRPr lang="it-IT"/>
          </a:p>
        </p:txBody>
      </p:sp>
      <p:sp>
        <p:nvSpPr>
          <p:cNvPr id="64560" name="Line 62"/>
          <p:cNvSpPr>
            <a:spLocks noChangeShapeType="1"/>
          </p:cNvSpPr>
          <p:nvPr/>
        </p:nvSpPr>
        <p:spPr bwMode="auto">
          <a:xfrm>
            <a:off x="714375" y="2965450"/>
            <a:ext cx="1504950" cy="0"/>
          </a:xfrm>
          <a:prstGeom prst="line">
            <a:avLst/>
          </a:prstGeom>
          <a:noFill/>
          <a:ln w="19050">
            <a:solidFill>
              <a:schemeClr val="tx1"/>
            </a:solidFill>
            <a:round/>
            <a:headEnd type="triangle" w="med" len="med"/>
            <a:tailEnd/>
          </a:ln>
        </p:spPr>
        <p:txBody>
          <a:bodyPr/>
          <a:lstStyle/>
          <a:p>
            <a:endParaRPr lang="it-IT"/>
          </a:p>
        </p:txBody>
      </p:sp>
      <p:sp>
        <p:nvSpPr>
          <p:cNvPr id="64561" name="Text Box 63"/>
          <p:cNvSpPr txBox="1">
            <a:spLocks noChangeArrowheads="1"/>
          </p:cNvSpPr>
          <p:nvPr/>
        </p:nvSpPr>
        <p:spPr bwMode="auto">
          <a:xfrm>
            <a:off x="209550" y="2151063"/>
            <a:ext cx="552450" cy="366712"/>
          </a:xfrm>
          <a:prstGeom prst="rect">
            <a:avLst/>
          </a:prstGeom>
          <a:noFill/>
          <a:ln w="9525">
            <a:noFill/>
            <a:miter lim="800000"/>
            <a:headEnd/>
            <a:tailEnd/>
          </a:ln>
        </p:spPr>
        <p:txBody>
          <a:bodyPr wrap="none">
            <a:spAutoFit/>
          </a:bodyPr>
          <a:lstStyle/>
          <a:p>
            <a:r>
              <a:rPr lang="it-IT" sz="1800">
                <a:latin typeface="Arial" pitchFamily="34" charset="0"/>
              </a:rPr>
              <a:t>2K</a:t>
            </a:r>
            <a:r>
              <a:rPr lang="it-IT" sz="1800" baseline="30000">
                <a:latin typeface="Arial" pitchFamily="34" charset="0"/>
              </a:rPr>
              <a:t>+</a:t>
            </a:r>
          </a:p>
        </p:txBody>
      </p:sp>
      <p:sp>
        <p:nvSpPr>
          <p:cNvPr id="64562" name="Text Box 64"/>
          <p:cNvSpPr txBox="1">
            <a:spLocks noChangeArrowheads="1"/>
          </p:cNvSpPr>
          <p:nvPr/>
        </p:nvSpPr>
        <p:spPr bwMode="auto">
          <a:xfrm>
            <a:off x="95250" y="2782888"/>
            <a:ext cx="692150" cy="366712"/>
          </a:xfrm>
          <a:prstGeom prst="rect">
            <a:avLst/>
          </a:prstGeom>
          <a:noFill/>
          <a:ln w="9525">
            <a:noFill/>
            <a:miter lim="800000"/>
            <a:headEnd/>
            <a:tailEnd/>
          </a:ln>
        </p:spPr>
        <p:txBody>
          <a:bodyPr wrap="none">
            <a:spAutoFit/>
          </a:bodyPr>
          <a:lstStyle/>
          <a:p>
            <a:r>
              <a:rPr lang="it-IT" sz="1800">
                <a:latin typeface="Arial" pitchFamily="34" charset="0"/>
              </a:rPr>
              <a:t>3Na</a:t>
            </a:r>
            <a:r>
              <a:rPr lang="it-IT" sz="1800" baseline="30000">
                <a:latin typeface="Arial" pitchFamily="34" charset="0"/>
              </a:rPr>
              <a:t>+</a:t>
            </a:r>
          </a:p>
        </p:txBody>
      </p:sp>
      <p:sp>
        <p:nvSpPr>
          <p:cNvPr id="64563" name="Oval 65"/>
          <p:cNvSpPr>
            <a:spLocks noChangeArrowheads="1"/>
          </p:cNvSpPr>
          <p:nvPr/>
        </p:nvSpPr>
        <p:spPr bwMode="auto">
          <a:xfrm>
            <a:off x="977900" y="2355850"/>
            <a:ext cx="965200" cy="590550"/>
          </a:xfrm>
          <a:prstGeom prst="ellipse">
            <a:avLst/>
          </a:prstGeom>
          <a:solidFill>
            <a:srgbClr val="FF0000"/>
          </a:solidFill>
          <a:ln w="9525">
            <a:solidFill>
              <a:schemeClr val="tx1"/>
            </a:solidFill>
            <a:round/>
            <a:headEnd/>
            <a:tailEnd/>
          </a:ln>
        </p:spPr>
        <p:txBody>
          <a:bodyPr wrap="none" anchor="ctr"/>
          <a:lstStyle/>
          <a:p>
            <a:pPr algn="ctr"/>
            <a:r>
              <a:rPr lang="it-IT" sz="1800">
                <a:latin typeface="Arial" pitchFamily="34" charset="0"/>
              </a:rPr>
              <a:t>ATPasi</a:t>
            </a:r>
          </a:p>
        </p:txBody>
      </p:sp>
      <p:sp>
        <p:nvSpPr>
          <p:cNvPr id="64564" name="Text Box 66"/>
          <p:cNvSpPr txBox="1">
            <a:spLocks noChangeArrowheads="1"/>
          </p:cNvSpPr>
          <p:nvPr/>
        </p:nvSpPr>
        <p:spPr bwMode="auto">
          <a:xfrm>
            <a:off x="2006600" y="4308475"/>
            <a:ext cx="1428750" cy="641350"/>
          </a:xfrm>
          <a:prstGeom prst="rect">
            <a:avLst/>
          </a:prstGeom>
          <a:noFill/>
          <a:ln w="9525">
            <a:noFill/>
            <a:miter lim="800000"/>
            <a:headEnd/>
            <a:tailEnd/>
          </a:ln>
        </p:spPr>
        <p:txBody>
          <a:bodyPr wrap="none">
            <a:spAutoFit/>
          </a:bodyPr>
          <a:lstStyle/>
          <a:p>
            <a:r>
              <a:rPr lang="it-IT" sz="1800">
                <a:latin typeface="Arial" pitchFamily="34" charset="0"/>
              </a:rPr>
              <a:t>Second</a:t>
            </a:r>
          </a:p>
          <a:p>
            <a:r>
              <a:rPr lang="it-IT" sz="1800">
                <a:latin typeface="Arial" pitchFamily="34" charset="0"/>
              </a:rPr>
              <a:t>messengers</a:t>
            </a:r>
          </a:p>
        </p:txBody>
      </p:sp>
      <p:grpSp>
        <p:nvGrpSpPr>
          <p:cNvPr id="64565" name="Group 67"/>
          <p:cNvGrpSpPr>
            <a:grpSpLocks noChangeAspect="1"/>
          </p:cNvGrpSpPr>
          <p:nvPr/>
        </p:nvGrpSpPr>
        <p:grpSpPr bwMode="auto">
          <a:xfrm flipH="1" flipV="1">
            <a:off x="2938463" y="3611563"/>
            <a:ext cx="328612" cy="885825"/>
            <a:chOff x="5208" y="1968"/>
            <a:chExt cx="300" cy="596"/>
          </a:xfrm>
        </p:grpSpPr>
        <p:sp>
          <p:nvSpPr>
            <p:cNvPr id="64587" name="Arc 68"/>
            <p:cNvSpPr>
              <a:spLocks noChangeAspect="1"/>
            </p:cNvSpPr>
            <p:nvPr/>
          </p:nvSpPr>
          <p:spPr bwMode="auto">
            <a:xfrm flipH="1">
              <a:off x="5208" y="1968"/>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4588" name="Arc 69"/>
            <p:cNvSpPr>
              <a:spLocks noChangeAspect="1"/>
            </p:cNvSpPr>
            <p:nvPr/>
          </p:nvSpPr>
          <p:spPr bwMode="auto">
            <a:xfrm flipH="1" flipV="1">
              <a:off x="5208" y="2264"/>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grpSp>
      <p:sp>
        <p:nvSpPr>
          <p:cNvPr id="64566" name="Line 70"/>
          <p:cNvSpPr>
            <a:spLocks noChangeShapeType="1"/>
          </p:cNvSpPr>
          <p:nvPr/>
        </p:nvSpPr>
        <p:spPr bwMode="auto">
          <a:xfrm flipH="1">
            <a:off x="2038350" y="4830763"/>
            <a:ext cx="2406650" cy="566737"/>
          </a:xfrm>
          <a:prstGeom prst="line">
            <a:avLst/>
          </a:prstGeom>
          <a:noFill/>
          <a:ln w="19050">
            <a:solidFill>
              <a:schemeClr val="tx1"/>
            </a:solidFill>
            <a:prstDash val="sysDot"/>
            <a:round/>
            <a:headEnd/>
            <a:tailEnd type="triangle" w="med" len="med"/>
          </a:ln>
        </p:spPr>
        <p:txBody>
          <a:bodyPr/>
          <a:lstStyle/>
          <a:p>
            <a:endParaRPr lang="it-IT"/>
          </a:p>
        </p:txBody>
      </p:sp>
      <p:sp>
        <p:nvSpPr>
          <p:cNvPr id="64567" name="Arc 71"/>
          <p:cNvSpPr>
            <a:spLocks noChangeAspect="1"/>
          </p:cNvSpPr>
          <p:nvPr/>
        </p:nvSpPr>
        <p:spPr bwMode="auto">
          <a:xfrm flipH="1">
            <a:off x="1403350" y="5440363"/>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p:spPr>
        <p:txBody>
          <a:bodyPr wrap="none" anchor="ctr"/>
          <a:lstStyle/>
          <a:p>
            <a:endParaRPr lang="it-IT"/>
          </a:p>
        </p:txBody>
      </p:sp>
      <p:sp>
        <p:nvSpPr>
          <p:cNvPr id="64568" name="Arc 72"/>
          <p:cNvSpPr>
            <a:spLocks noChangeAspect="1"/>
          </p:cNvSpPr>
          <p:nvPr/>
        </p:nvSpPr>
        <p:spPr bwMode="auto">
          <a:xfrm flipH="1">
            <a:off x="3263900" y="3233738"/>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4569" name="Text Box 73"/>
          <p:cNvSpPr txBox="1">
            <a:spLocks noChangeArrowheads="1"/>
          </p:cNvSpPr>
          <p:nvPr/>
        </p:nvSpPr>
        <p:spPr bwMode="auto">
          <a:xfrm>
            <a:off x="996950" y="5784850"/>
            <a:ext cx="844550" cy="366713"/>
          </a:xfrm>
          <a:prstGeom prst="rect">
            <a:avLst/>
          </a:prstGeom>
          <a:noFill/>
          <a:ln w="9525">
            <a:noFill/>
            <a:miter lim="800000"/>
            <a:headEnd/>
            <a:tailEnd/>
          </a:ln>
        </p:spPr>
        <p:txBody>
          <a:bodyPr wrap="none">
            <a:spAutoFit/>
          </a:bodyPr>
          <a:lstStyle/>
          <a:p>
            <a:pPr algn="ctr"/>
            <a:r>
              <a:rPr lang="it-IT" sz="1800">
                <a:latin typeface="Arial" pitchFamily="34" charset="0"/>
              </a:rPr>
              <a:t>T3, T4</a:t>
            </a:r>
          </a:p>
        </p:txBody>
      </p:sp>
      <p:sp>
        <p:nvSpPr>
          <p:cNvPr id="64570" name="Line 74"/>
          <p:cNvSpPr>
            <a:spLocks noChangeShapeType="1"/>
          </p:cNvSpPr>
          <p:nvPr/>
        </p:nvSpPr>
        <p:spPr bwMode="auto">
          <a:xfrm flipH="1">
            <a:off x="1860550" y="3606800"/>
            <a:ext cx="1054100" cy="0"/>
          </a:xfrm>
          <a:prstGeom prst="line">
            <a:avLst/>
          </a:prstGeom>
          <a:noFill/>
          <a:ln w="19050">
            <a:solidFill>
              <a:schemeClr val="tx1"/>
            </a:solidFill>
            <a:prstDash val="sysDot"/>
            <a:round/>
            <a:headEnd/>
            <a:tailEnd type="triangle" w="med" len="med"/>
          </a:ln>
        </p:spPr>
        <p:txBody>
          <a:bodyPr/>
          <a:lstStyle/>
          <a:p>
            <a:endParaRPr lang="it-IT"/>
          </a:p>
        </p:txBody>
      </p:sp>
      <p:sp>
        <p:nvSpPr>
          <p:cNvPr id="64571" name="Text Box 75"/>
          <p:cNvSpPr txBox="1">
            <a:spLocks noChangeArrowheads="1"/>
          </p:cNvSpPr>
          <p:nvPr/>
        </p:nvSpPr>
        <p:spPr bwMode="auto">
          <a:xfrm>
            <a:off x="1920875" y="333851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4572" name="Line 76"/>
          <p:cNvSpPr>
            <a:spLocks noChangeShapeType="1"/>
          </p:cNvSpPr>
          <p:nvPr/>
        </p:nvSpPr>
        <p:spPr bwMode="auto">
          <a:xfrm>
            <a:off x="3263900" y="3600450"/>
            <a:ext cx="0" cy="304800"/>
          </a:xfrm>
          <a:prstGeom prst="line">
            <a:avLst/>
          </a:prstGeom>
          <a:noFill/>
          <a:ln w="19050">
            <a:solidFill>
              <a:schemeClr val="tx1"/>
            </a:solidFill>
            <a:prstDash val="sysDot"/>
            <a:round/>
            <a:headEnd/>
            <a:tailEnd/>
          </a:ln>
        </p:spPr>
        <p:txBody>
          <a:bodyPr/>
          <a:lstStyle/>
          <a:p>
            <a:endParaRPr lang="it-IT"/>
          </a:p>
        </p:txBody>
      </p:sp>
      <p:sp>
        <p:nvSpPr>
          <p:cNvPr id="64573" name="Line 77"/>
          <p:cNvSpPr>
            <a:spLocks noChangeShapeType="1"/>
          </p:cNvSpPr>
          <p:nvPr/>
        </p:nvSpPr>
        <p:spPr bwMode="auto">
          <a:xfrm>
            <a:off x="3638550" y="3238500"/>
            <a:ext cx="2203450" cy="0"/>
          </a:xfrm>
          <a:prstGeom prst="line">
            <a:avLst/>
          </a:prstGeom>
          <a:noFill/>
          <a:ln w="19050">
            <a:solidFill>
              <a:schemeClr val="tx1"/>
            </a:solidFill>
            <a:prstDash val="sysDot"/>
            <a:round/>
            <a:headEnd/>
            <a:tailEnd/>
          </a:ln>
        </p:spPr>
        <p:txBody>
          <a:bodyPr/>
          <a:lstStyle/>
          <a:p>
            <a:endParaRPr lang="it-IT"/>
          </a:p>
        </p:txBody>
      </p:sp>
      <p:sp>
        <p:nvSpPr>
          <p:cNvPr id="64574" name="Text Box 78"/>
          <p:cNvSpPr txBox="1">
            <a:spLocks noChangeArrowheads="1"/>
          </p:cNvSpPr>
          <p:nvPr/>
        </p:nvSpPr>
        <p:spPr bwMode="auto">
          <a:xfrm>
            <a:off x="3559175" y="316706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4575" name="Line 79"/>
          <p:cNvSpPr>
            <a:spLocks noChangeShapeType="1"/>
          </p:cNvSpPr>
          <p:nvPr/>
        </p:nvSpPr>
        <p:spPr bwMode="auto">
          <a:xfrm flipV="1">
            <a:off x="5829300" y="3019425"/>
            <a:ext cx="1162050" cy="219075"/>
          </a:xfrm>
          <a:prstGeom prst="line">
            <a:avLst/>
          </a:prstGeom>
          <a:noFill/>
          <a:ln w="19050">
            <a:solidFill>
              <a:schemeClr val="tx1"/>
            </a:solidFill>
            <a:prstDash val="sysDot"/>
            <a:round/>
            <a:headEnd/>
            <a:tailEnd type="triangle" w="med" len="med"/>
          </a:ln>
        </p:spPr>
        <p:txBody>
          <a:bodyPr/>
          <a:lstStyle/>
          <a:p>
            <a:endParaRPr lang="it-IT"/>
          </a:p>
        </p:txBody>
      </p:sp>
      <p:sp>
        <p:nvSpPr>
          <p:cNvPr id="64576" name="Text Box 80"/>
          <p:cNvSpPr txBox="1">
            <a:spLocks noChangeArrowheads="1"/>
          </p:cNvSpPr>
          <p:nvPr/>
        </p:nvSpPr>
        <p:spPr bwMode="auto">
          <a:xfrm>
            <a:off x="3424238" y="3700463"/>
            <a:ext cx="1530350" cy="366712"/>
          </a:xfrm>
          <a:prstGeom prst="rect">
            <a:avLst/>
          </a:prstGeom>
          <a:noFill/>
          <a:ln w="9525">
            <a:noFill/>
            <a:miter lim="800000"/>
            <a:headEnd/>
            <a:tailEnd/>
          </a:ln>
        </p:spPr>
        <p:txBody>
          <a:bodyPr wrap="none">
            <a:spAutoFit/>
          </a:bodyPr>
          <a:lstStyle/>
          <a:p>
            <a:r>
              <a:rPr lang="it-IT" sz="1800">
                <a:latin typeface="Arial" pitchFamily="34" charset="0"/>
              </a:rPr>
              <a:t>Dealogenase</a:t>
            </a:r>
          </a:p>
        </p:txBody>
      </p:sp>
      <p:sp>
        <p:nvSpPr>
          <p:cNvPr id="64577" name="Text Box 81"/>
          <p:cNvSpPr txBox="1">
            <a:spLocks noChangeArrowheads="1"/>
          </p:cNvSpPr>
          <p:nvPr/>
        </p:nvSpPr>
        <p:spPr bwMode="auto">
          <a:xfrm>
            <a:off x="736600" y="6261100"/>
            <a:ext cx="1403350" cy="366713"/>
          </a:xfrm>
          <a:prstGeom prst="rect">
            <a:avLst/>
          </a:prstGeom>
          <a:noFill/>
          <a:ln w="9525">
            <a:noFill/>
            <a:miter lim="800000"/>
            <a:headEnd/>
            <a:tailEnd/>
          </a:ln>
        </p:spPr>
        <p:txBody>
          <a:bodyPr wrap="none">
            <a:spAutoFit/>
          </a:bodyPr>
          <a:lstStyle/>
          <a:p>
            <a:pPr algn="ctr"/>
            <a:r>
              <a:rPr lang="it-IT" sz="1800">
                <a:latin typeface="Arial" pitchFamily="34" charset="0"/>
              </a:rPr>
              <a:t>Baso-lateral</a:t>
            </a:r>
          </a:p>
        </p:txBody>
      </p:sp>
      <p:sp>
        <p:nvSpPr>
          <p:cNvPr id="64578" name="Text Box 82"/>
          <p:cNvSpPr txBox="1">
            <a:spLocks noChangeArrowheads="1"/>
          </p:cNvSpPr>
          <p:nvPr/>
        </p:nvSpPr>
        <p:spPr bwMode="auto">
          <a:xfrm>
            <a:off x="7124700" y="6262688"/>
            <a:ext cx="704850" cy="366712"/>
          </a:xfrm>
          <a:prstGeom prst="rect">
            <a:avLst/>
          </a:prstGeom>
          <a:noFill/>
          <a:ln w="9525">
            <a:noFill/>
            <a:miter lim="800000"/>
            <a:headEnd/>
            <a:tailEnd/>
          </a:ln>
        </p:spPr>
        <p:txBody>
          <a:bodyPr wrap="none">
            <a:spAutoFit/>
          </a:bodyPr>
          <a:lstStyle/>
          <a:p>
            <a:pPr algn="ctr"/>
            <a:r>
              <a:rPr lang="it-IT" sz="1800">
                <a:latin typeface="Arial" pitchFamily="34" charset="0"/>
              </a:rPr>
              <a:t>Apex</a:t>
            </a:r>
          </a:p>
        </p:txBody>
      </p:sp>
      <p:sp>
        <p:nvSpPr>
          <p:cNvPr id="64579" name="Text Box 83"/>
          <p:cNvSpPr txBox="1">
            <a:spLocks noChangeArrowheads="1"/>
          </p:cNvSpPr>
          <p:nvPr/>
        </p:nvSpPr>
        <p:spPr bwMode="auto">
          <a:xfrm>
            <a:off x="7721600" y="1128713"/>
            <a:ext cx="882650" cy="366712"/>
          </a:xfrm>
          <a:prstGeom prst="rect">
            <a:avLst/>
          </a:prstGeom>
          <a:noFill/>
          <a:ln w="9525">
            <a:noFill/>
            <a:miter lim="800000"/>
            <a:headEnd/>
            <a:tailEnd/>
          </a:ln>
        </p:spPr>
        <p:txBody>
          <a:bodyPr wrap="none">
            <a:spAutoFit/>
          </a:bodyPr>
          <a:lstStyle/>
          <a:p>
            <a:pPr algn="ctr"/>
            <a:r>
              <a:rPr lang="it-IT" sz="1800">
                <a:latin typeface="Arial" pitchFamily="34" charset="0"/>
              </a:rPr>
              <a:t>Colloid</a:t>
            </a:r>
          </a:p>
        </p:txBody>
      </p:sp>
      <p:sp>
        <p:nvSpPr>
          <p:cNvPr id="64580" name="Rectangle 85"/>
          <p:cNvSpPr>
            <a:spLocks noChangeArrowheads="1"/>
          </p:cNvSpPr>
          <p:nvPr/>
        </p:nvSpPr>
        <p:spPr bwMode="auto">
          <a:xfrm>
            <a:off x="6564313" y="2306638"/>
            <a:ext cx="741362"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DUOX</a:t>
            </a:r>
          </a:p>
        </p:txBody>
      </p:sp>
      <p:sp>
        <p:nvSpPr>
          <p:cNvPr id="64581" name="Line 86"/>
          <p:cNvSpPr>
            <a:spLocks noChangeShapeType="1"/>
          </p:cNvSpPr>
          <p:nvPr/>
        </p:nvSpPr>
        <p:spPr bwMode="auto">
          <a:xfrm rot="19436044" flipV="1">
            <a:off x="5719763" y="2906713"/>
            <a:ext cx="908050" cy="50800"/>
          </a:xfrm>
          <a:prstGeom prst="line">
            <a:avLst/>
          </a:prstGeom>
          <a:noFill/>
          <a:ln w="19050">
            <a:solidFill>
              <a:schemeClr val="tx1"/>
            </a:solidFill>
            <a:prstDash val="sysDot"/>
            <a:round/>
            <a:headEnd/>
            <a:tailEnd type="triangle" w="med" len="med"/>
          </a:ln>
        </p:spPr>
        <p:txBody>
          <a:bodyPr/>
          <a:lstStyle/>
          <a:p>
            <a:endParaRPr lang="it-IT"/>
          </a:p>
        </p:txBody>
      </p:sp>
      <p:sp>
        <p:nvSpPr>
          <p:cNvPr id="64582" name="Text Box 87"/>
          <p:cNvSpPr txBox="1">
            <a:spLocks noChangeArrowheads="1"/>
          </p:cNvSpPr>
          <p:nvPr/>
        </p:nvSpPr>
        <p:spPr bwMode="auto">
          <a:xfrm>
            <a:off x="7197725" y="2176463"/>
            <a:ext cx="758825" cy="366712"/>
          </a:xfrm>
          <a:prstGeom prst="rect">
            <a:avLst/>
          </a:prstGeom>
          <a:noFill/>
          <a:ln w="9525">
            <a:noFill/>
            <a:miter lim="800000"/>
            <a:headEnd/>
            <a:tailEnd/>
          </a:ln>
        </p:spPr>
        <p:txBody>
          <a:bodyPr wrap="none">
            <a:spAutoFit/>
          </a:bodyPr>
          <a:lstStyle/>
          <a:p>
            <a:r>
              <a:rPr lang="it-IT" sz="1800">
                <a:latin typeface="Arial" pitchFamily="34" charset="0"/>
              </a:rPr>
              <a:t> H</a:t>
            </a:r>
            <a:r>
              <a:rPr lang="it-IT" sz="1800" baseline="-25000">
                <a:latin typeface="Arial" pitchFamily="34" charset="0"/>
              </a:rPr>
              <a:t>2</a:t>
            </a:r>
            <a:r>
              <a:rPr lang="it-IT" sz="1800">
                <a:latin typeface="Arial" pitchFamily="34" charset="0"/>
              </a:rPr>
              <a:t>O</a:t>
            </a:r>
            <a:r>
              <a:rPr lang="it-IT" sz="1800" baseline="-25000">
                <a:latin typeface="Arial" pitchFamily="34" charset="0"/>
              </a:rPr>
              <a:t>2</a:t>
            </a:r>
          </a:p>
        </p:txBody>
      </p:sp>
      <p:sp>
        <p:nvSpPr>
          <p:cNvPr id="64583" name="Arc 88"/>
          <p:cNvSpPr>
            <a:spLocks noChangeAspect="1"/>
          </p:cNvSpPr>
          <p:nvPr/>
        </p:nvSpPr>
        <p:spPr bwMode="auto">
          <a:xfrm>
            <a:off x="7642225" y="2484438"/>
            <a:ext cx="103188" cy="1158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4584" name="AutoShape 89"/>
          <p:cNvSpPr>
            <a:spLocks/>
          </p:cNvSpPr>
          <p:nvPr/>
        </p:nvSpPr>
        <p:spPr bwMode="auto">
          <a:xfrm>
            <a:off x="1952625" y="4349750"/>
            <a:ext cx="152400" cy="558800"/>
          </a:xfrm>
          <a:prstGeom prst="leftBrace">
            <a:avLst>
              <a:gd name="adj1" fmla="val 30556"/>
              <a:gd name="adj2" fmla="val 50000"/>
            </a:avLst>
          </a:prstGeom>
          <a:noFill/>
          <a:ln w="9525">
            <a:solidFill>
              <a:schemeClr val="tx1"/>
            </a:solidFill>
            <a:round/>
            <a:headEnd/>
            <a:tailEnd/>
          </a:ln>
        </p:spPr>
        <p:txBody>
          <a:bodyPr wrap="none" anchor="ctr"/>
          <a:lstStyle/>
          <a:p>
            <a:endParaRPr lang="it-IT"/>
          </a:p>
        </p:txBody>
      </p:sp>
      <p:sp>
        <p:nvSpPr>
          <p:cNvPr id="90" name="Rectangle 2"/>
          <p:cNvSpPr txBox="1">
            <a:spLocks noChangeArrowheads="1"/>
          </p:cNvSpPr>
          <p:nvPr/>
        </p:nvSpPr>
        <p:spPr>
          <a:xfrm>
            <a:off x="685800" y="117475"/>
            <a:ext cx="7772400" cy="1143000"/>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rPr>
              <a:t>Molecular events involved in thyroid hormone dyshormonogenesis</a:t>
            </a:r>
          </a:p>
        </p:txBody>
      </p:sp>
      <p:sp>
        <p:nvSpPr>
          <p:cNvPr id="91" name="Ovale 90"/>
          <p:cNvSpPr/>
          <p:nvPr/>
        </p:nvSpPr>
        <p:spPr>
          <a:xfrm>
            <a:off x="6688138" y="2420938"/>
            <a:ext cx="1241425" cy="9826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rc 2"/>
          <p:cNvSpPr>
            <a:spLocks noChangeAspect="1"/>
          </p:cNvSpPr>
          <p:nvPr/>
        </p:nvSpPr>
        <p:spPr bwMode="auto">
          <a:xfrm flipH="1">
            <a:off x="7607300" y="2514600"/>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5538" name="Arc 3"/>
          <p:cNvSpPr>
            <a:spLocks noChangeAspect="1"/>
          </p:cNvSpPr>
          <p:nvPr/>
        </p:nvSpPr>
        <p:spPr bwMode="auto">
          <a:xfrm flipH="1" flipV="1">
            <a:off x="7607300" y="2886075"/>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triangle" w="med" len="med"/>
            <a:tailEnd/>
          </a:ln>
        </p:spPr>
        <p:txBody>
          <a:bodyPr wrap="none" anchor="ctr"/>
          <a:lstStyle/>
          <a:p>
            <a:endParaRPr lang="it-IT"/>
          </a:p>
        </p:txBody>
      </p:sp>
      <p:sp>
        <p:nvSpPr>
          <p:cNvPr id="65539" name="Freeform 4"/>
          <p:cNvSpPr>
            <a:spLocks noChangeAspect="1"/>
          </p:cNvSpPr>
          <p:nvPr/>
        </p:nvSpPr>
        <p:spPr bwMode="auto">
          <a:xfrm>
            <a:off x="1458913" y="1276350"/>
            <a:ext cx="6172200" cy="4514850"/>
          </a:xfrm>
          <a:custGeom>
            <a:avLst/>
            <a:gdLst>
              <a:gd name="T0" fmla="*/ 2147483647 w 4321"/>
              <a:gd name="T1" fmla="*/ 2147483647 h 3191"/>
              <a:gd name="T2" fmla="*/ 2147483647 w 4321"/>
              <a:gd name="T3" fmla="*/ 2147483647 h 3191"/>
              <a:gd name="T4" fmla="*/ 2147483647 w 4321"/>
              <a:gd name="T5" fmla="*/ 2147483647 h 3191"/>
              <a:gd name="T6" fmla="*/ 2147483647 w 4321"/>
              <a:gd name="T7" fmla="*/ 2147483647 h 3191"/>
              <a:gd name="T8" fmla="*/ 2147483647 w 4321"/>
              <a:gd name="T9" fmla="*/ 2147483647 h 3191"/>
              <a:gd name="T10" fmla="*/ 2147483647 w 4321"/>
              <a:gd name="T11" fmla="*/ 2147483647 h 3191"/>
              <a:gd name="T12" fmla="*/ 2147483647 w 4321"/>
              <a:gd name="T13" fmla="*/ 2147483647 h 3191"/>
              <a:gd name="T14" fmla="*/ 2147483647 w 4321"/>
              <a:gd name="T15" fmla="*/ 2147483647 h 3191"/>
              <a:gd name="T16" fmla="*/ 2147483647 w 4321"/>
              <a:gd name="T17" fmla="*/ 2147483647 h 3191"/>
              <a:gd name="T18" fmla="*/ 2147483647 w 4321"/>
              <a:gd name="T19" fmla="*/ 2147483647 h 3191"/>
              <a:gd name="T20" fmla="*/ 2147483647 w 4321"/>
              <a:gd name="T21" fmla="*/ 2147483647 h 3191"/>
              <a:gd name="T22" fmla="*/ 2147483647 w 4321"/>
              <a:gd name="T23" fmla="*/ 2147483647 h 3191"/>
              <a:gd name="T24" fmla="*/ 2147483647 w 4321"/>
              <a:gd name="T25" fmla="*/ 2147483647 h 3191"/>
              <a:gd name="T26" fmla="*/ 2147483647 w 4321"/>
              <a:gd name="T27" fmla="*/ 2147483647 h 3191"/>
              <a:gd name="T28" fmla="*/ 2147483647 w 4321"/>
              <a:gd name="T29" fmla="*/ 2147483647 h 3191"/>
              <a:gd name="T30" fmla="*/ 2147483647 w 4321"/>
              <a:gd name="T31" fmla="*/ 2147483647 h 3191"/>
              <a:gd name="T32" fmla="*/ 2147483647 w 4321"/>
              <a:gd name="T33" fmla="*/ 2147483647 h 3191"/>
              <a:gd name="T34" fmla="*/ 2147483647 w 4321"/>
              <a:gd name="T35" fmla="*/ 2147483647 h 3191"/>
              <a:gd name="T36" fmla="*/ 2147483647 w 4321"/>
              <a:gd name="T37" fmla="*/ 2147483647 h 3191"/>
              <a:gd name="T38" fmla="*/ 2147483647 w 4321"/>
              <a:gd name="T39" fmla="*/ 2147483647 h 3191"/>
              <a:gd name="T40" fmla="*/ 2147483647 w 4321"/>
              <a:gd name="T41" fmla="*/ 2147483647 h 3191"/>
              <a:gd name="T42" fmla="*/ 2147483647 w 4321"/>
              <a:gd name="T43" fmla="*/ 2147483647 h 3191"/>
              <a:gd name="T44" fmla="*/ 2147483647 w 4321"/>
              <a:gd name="T45" fmla="*/ 2147483647 h 3191"/>
              <a:gd name="T46" fmla="*/ 2147483647 w 4321"/>
              <a:gd name="T47" fmla="*/ 2147483647 h 3191"/>
              <a:gd name="T48" fmla="*/ 2147483647 w 4321"/>
              <a:gd name="T49" fmla="*/ 2147483647 h 3191"/>
              <a:gd name="T50" fmla="*/ 2147483647 w 4321"/>
              <a:gd name="T51" fmla="*/ 2147483647 h 3191"/>
              <a:gd name="T52" fmla="*/ 2147483647 w 4321"/>
              <a:gd name="T53" fmla="*/ 2147483647 h 3191"/>
              <a:gd name="T54" fmla="*/ 2147483647 w 4321"/>
              <a:gd name="T55" fmla="*/ 2147483647 h 3191"/>
              <a:gd name="T56" fmla="*/ 2147483647 w 4321"/>
              <a:gd name="T57" fmla="*/ 2147483647 h 3191"/>
              <a:gd name="T58" fmla="*/ 2147483647 w 4321"/>
              <a:gd name="T59" fmla="*/ 2147483647 h 3191"/>
              <a:gd name="T60" fmla="*/ 2147483647 w 4321"/>
              <a:gd name="T61" fmla="*/ 2147483647 h 3191"/>
              <a:gd name="T62" fmla="*/ 2147483647 w 4321"/>
              <a:gd name="T63" fmla="*/ 2147483647 h 3191"/>
              <a:gd name="T64" fmla="*/ 2147483647 w 4321"/>
              <a:gd name="T65" fmla="*/ 2147483647 h 3191"/>
              <a:gd name="T66" fmla="*/ 0 w 4321"/>
              <a:gd name="T67" fmla="*/ 2147483647 h 3191"/>
              <a:gd name="T68" fmla="*/ 2147483647 w 4321"/>
              <a:gd name="T69" fmla="*/ 2147483647 h 3191"/>
              <a:gd name="T70" fmla="*/ 2147483647 w 4321"/>
              <a:gd name="T71" fmla="*/ 2147483647 h 3191"/>
              <a:gd name="T72" fmla="*/ 2147483647 w 4321"/>
              <a:gd name="T73" fmla="*/ 2147483647 h 3191"/>
              <a:gd name="T74" fmla="*/ 2147483647 w 4321"/>
              <a:gd name="T75" fmla="*/ 2147483647 h 3191"/>
              <a:gd name="T76" fmla="*/ 2147483647 w 4321"/>
              <a:gd name="T77" fmla="*/ 2147483647 h 3191"/>
              <a:gd name="T78" fmla="*/ 2147483647 w 4321"/>
              <a:gd name="T79" fmla="*/ 2147483647 h 3191"/>
              <a:gd name="T80" fmla="*/ 2147483647 w 4321"/>
              <a:gd name="T81" fmla="*/ 0 h 3191"/>
              <a:gd name="T82" fmla="*/ 2147483647 w 4321"/>
              <a:gd name="T83" fmla="*/ 2147483647 h 3191"/>
              <a:gd name="T84" fmla="*/ 2147483647 w 4321"/>
              <a:gd name="T85" fmla="*/ 2147483647 h 3191"/>
              <a:gd name="T86" fmla="*/ 2147483647 w 4321"/>
              <a:gd name="T87" fmla="*/ 2147483647 h 3191"/>
              <a:gd name="T88" fmla="*/ 2147483647 w 4321"/>
              <a:gd name="T89" fmla="*/ 2147483647 h 3191"/>
              <a:gd name="T90" fmla="*/ 2147483647 w 4321"/>
              <a:gd name="T91" fmla="*/ 2147483647 h 3191"/>
              <a:gd name="T92" fmla="*/ 2147483647 w 4321"/>
              <a:gd name="T93" fmla="*/ 2147483647 h 3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21"/>
              <a:gd name="T142" fmla="*/ 0 h 3191"/>
              <a:gd name="T143" fmla="*/ 4321 w 4321"/>
              <a:gd name="T144" fmla="*/ 3191 h 3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21" h="3191">
                <a:moveTo>
                  <a:pt x="3732" y="396"/>
                </a:moveTo>
                <a:cubicBezTo>
                  <a:pt x="3808" y="400"/>
                  <a:pt x="3884" y="399"/>
                  <a:pt x="3960" y="408"/>
                </a:cubicBezTo>
                <a:cubicBezTo>
                  <a:pt x="3976" y="410"/>
                  <a:pt x="4147" y="465"/>
                  <a:pt x="4152" y="468"/>
                </a:cubicBezTo>
                <a:cubicBezTo>
                  <a:pt x="4235" y="523"/>
                  <a:pt x="4197" y="507"/>
                  <a:pt x="4260" y="528"/>
                </a:cubicBezTo>
                <a:cubicBezTo>
                  <a:pt x="4271" y="561"/>
                  <a:pt x="4291" y="601"/>
                  <a:pt x="4260" y="636"/>
                </a:cubicBezTo>
                <a:cubicBezTo>
                  <a:pt x="4231" y="669"/>
                  <a:pt x="4059" y="680"/>
                  <a:pt x="4032" y="684"/>
                </a:cubicBezTo>
                <a:cubicBezTo>
                  <a:pt x="3948" y="695"/>
                  <a:pt x="3851" y="721"/>
                  <a:pt x="3780" y="768"/>
                </a:cubicBezTo>
                <a:cubicBezTo>
                  <a:pt x="3784" y="788"/>
                  <a:pt x="3782" y="810"/>
                  <a:pt x="3792" y="828"/>
                </a:cubicBezTo>
                <a:cubicBezTo>
                  <a:pt x="3800" y="841"/>
                  <a:pt x="3848" y="863"/>
                  <a:pt x="3864" y="864"/>
                </a:cubicBezTo>
                <a:cubicBezTo>
                  <a:pt x="3964" y="871"/>
                  <a:pt x="4064" y="872"/>
                  <a:pt x="4164" y="876"/>
                </a:cubicBezTo>
                <a:cubicBezTo>
                  <a:pt x="4208" y="891"/>
                  <a:pt x="4245" y="898"/>
                  <a:pt x="4284" y="924"/>
                </a:cubicBezTo>
                <a:cubicBezTo>
                  <a:pt x="4292" y="948"/>
                  <a:pt x="4300" y="972"/>
                  <a:pt x="4308" y="996"/>
                </a:cubicBezTo>
                <a:cubicBezTo>
                  <a:pt x="4321" y="1035"/>
                  <a:pt x="4251" y="1066"/>
                  <a:pt x="4224" y="1068"/>
                </a:cubicBezTo>
                <a:cubicBezTo>
                  <a:pt x="4108" y="1075"/>
                  <a:pt x="3992" y="1076"/>
                  <a:pt x="3876" y="1080"/>
                </a:cubicBezTo>
                <a:cubicBezTo>
                  <a:pt x="3864" y="1084"/>
                  <a:pt x="3849" y="1083"/>
                  <a:pt x="3840" y="1092"/>
                </a:cubicBezTo>
                <a:cubicBezTo>
                  <a:pt x="3805" y="1127"/>
                  <a:pt x="3842" y="1176"/>
                  <a:pt x="3876" y="1188"/>
                </a:cubicBezTo>
                <a:cubicBezTo>
                  <a:pt x="3943" y="1212"/>
                  <a:pt x="3999" y="1215"/>
                  <a:pt x="4068" y="1224"/>
                </a:cubicBezTo>
                <a:cubicBezTo>
                  <a:pt x="4123" y="1242"/>
                  <a:pt x="4181" y="1254"/>
                  <a:pt x="4236" y="1272"/>
                </a:cubicBezTo>
                <a:cubicBezTo>
                  <a:pt x="4240" y="1278"/>
                  <a:pt x="4279" y="1330"/>
                  <a:pt x="4272" y="1344"/>
                </a:cubicBezTo>
                <a:cubicBezTo>
                  <a:pt x="4266" y="1355"/>
                  <a:pt x="4248" y="1352"/>
                  <a:pt x="4236" y="1356"/>
                </a:cubicBezTo>
                <a:cubicBezTo>
                  <a:pt x="4164" y="1428"/>
                  <a:pt x="4222" y="1386"/>
                  <a:pt x="4056" y="1404"/>
                </a:cubicBezTo>
                <a:cubicBezTo>
                  <a:pt x="3987" y="1412"/>
                  <a:pt x="3922" y="1425"/>
                  <a:pt x="3864" y="1464"/>
                </a:cubicBezTo>
                <a:cubicBezTo>
                  <a:pt x="3835" y="1550"/>
                  <a:pt x="3886" y="1537"/>
                  <a:pt x="3960" y="1548"/>
                </a:cubicBezTo>
                <a:cubicBezTo>
                  <a:pt x="4003" y="1562"/>
                  <a:pt x="4112" y="1586"/>
                  <a:pt x="4152" y="1608"/>
                </a:cubicBezTo>
                <a:cubicBezTo>
                  <a:pt x="4177" y="1622"/>
                  <a:pt x="4224" y="1656"/>
                  <a:pt x="4224" y="1656"/>
                </a:cubicBezTo>
                <a:cubicBezTo>
                  <a:pt x="4263" y="1715"/>
                  <a:pt x="4259" y="1737"/>
                  <a:pt x="4200" y="1776"/>
                </a:cubicBezTo>
                <a:cubicBezTo>
                  <a:pt x="4172" y="1772"/>
                  <a:pt x="4144" y="1770"/>
                  <a:pt x="4116" y="1764"/>
                </a:cubicBezTo>
                <a:cubicBezTo>
                  <a:pt x="4091" y="1758"/>
                  <a:pt x="4044" y="1740"/>
                  <a:pt x="4044" y="1740"/>
                </a:cubicBezTo>
                <a:cubicBezTo>
                  <a:pt x="3972" y="1748"/>
                  <a:pt x="3908" y="1753"/>
                  <a:pt x="3840" y="1776"/>
                </a:cubicBezTo>
                <a:cubicBezTo>
                  <a:pt x="3832" y="1788"/>
                  <a:pt x="3807" y="1801"/>
                  <a:pt x="3816" y="1812"/>
                </a:cubicBezTo>
                <a:cubicBezTo>
                  <a:pt x="3832" y="1832"/>
                  <a:pt x="3864" y="1828"/>
                  <a:pt x="3888" y="1836"/>
                </a:cubicBezTo>
                <a:cubicBezTo>
                  <a:pt x="4005" y="1875"/>
                  <a:pt x="4090" y="1876"/>
                  <a:pt x="4224" y="1884"/>
                </a:cubicBezTo>
                <a:cubicBezTo>
                  <a:pt x="4236" y="1888"/>
                  <a:pt x="4257" y="1884"/>
                  <a:pt x="4260" y="1896"/>
                </a:cubicBezTo>
                <a:cubicBezTo>
                  <a:pt x="4278" y="1959"/>
                  <a:pt x="4227" y="1999"/>
                  <a:pt x="4176" y="2016"/>
                </a:cubicBezTo>
                <a:cubicBezTo>
                  <a:pt x="4071" y="2051"/>
                  <a:pt x="3959" y="2049"/>
                  <a:pt x="3852" y="2076"/>
                </a:cubicBezTo>
                <a:cubicBezTo>
                  <a:pt x="3860" y="2088"/>
                  <a:pt x="3864" y="2104"/>
                  <a:pt x="3876" y="2112"/>
                </a:cubicBezTo>
                <a:cubicBezTo>
                  <a:pt x="3929" y="2145"/>
                  <a:pt x="4042" y="2163"/>
                  <a:pt x="4104" y="2172"/>
                </a:cubicBezTo>
                <a:cubicBezTo>
                  <a:pt x="4128" y="2180"/>
                  <a:pt x="4152" y="2188"/>
                  <a:pt x="4176" y="2196"/>
                </a:cubicBezTo>
                <a:cubicBezTo>
                  <a:pt x="4188" y="2200"/>
                  <a:pt x="4212" y="2208"/>
                  <a:pt x="4212" y="2208"/>
                </a:cubicBezTo>
                <a:cubicBezTo>
                  <a:pt x="4220" y="2232"/>
                  <a:pt x="4244" y="2256"/>
                  <a:pt x="4236" y="2280"/>
                </a:cubicBezTo>
                <a:cubicBezTo>
                  <a:pt x="4194" y="2405"/>
                  <a:pt x="3891" y="2339"/>
                  <a:pt x="3852" y="2340"/>
                </a:cubicBezTo>
                <a:cubicBezTo>
                  <a:pt x="3844" y="2352"/>
                  <a:pt x="3830" y="2362"/>
                  <a:pt x="3828" y="2376"/>
                </a:cubicBezTo>
                <a:cubicBezTo>
                  <a:pt x="3826" y="2392"/>
                  <a:pt x="3830" y="2411"/>
                  <a:pt x="3840" y="2424"/>
                </a:cubicBezTo>
                <a:cubicBezTo>
                  <a:pt x="3848" y="2434"/>
                  <a:pt x="3864" y="2433"/>
                  <a:pt x="3876" y="2436"/>
                </a:cubicBezTo>
                <a:cubicBezTo>
                  <a:pt x="3927" y="2451"/>
                  <a:pt x="3980" y="2460"/>
                  <a:pt x="4032" y="2472"/>
                </a:cubicBezTo>
                <a:cubicBezTo>
                  <a:pt x="4052" y="2476"/>
                  <a:pt x="4072" y="2479"/>
                  <a:pt x="4092" y="2484"/>
                </a:cubicBezTo>
                <a:cubicBezTo>
                  <a:pt x="4116" y="2491"/>
                  <a:pt x="4164" y="2508"/>
                  <a:pt x="4164" y="2508"/>
                </a:cubicBezTo>
                <a:cubicBezTo>
                  <a:pt x="4196" y="2604"/>
                  <a:pt x="4148" y="2492"/>
                  <a:pt x="4212" y="2556"/>
                </a:cubicBezTo>
                <a:cubicBezTo>
                  <a:pt x="4221" y="2565"/>
                  <a:pt x="4218" y="2581"/>
                  <a:pt x="4224" y="2592"/>
                </a:cubicBezTo>
                <a:cubicBezTo>
                  <a:pt x="4230" y="2605"/>
                  <a:pt x="4240" y="2616"/>
                  <a:pt x="4248" y="2628"/>
                </a:cubicBezTo>
                <a:cubicBezTo>
                  <a:pt x="4084" y="2683"/>
                  <a:pt x="3922" y="2659"/>
                  <a:pt x="3744" y="2664"/>
                </a:cubicBezTo>
                <a:cubicBezTo>
                  <a:pt x="3613" y="2708"/>
                  <a:pt x="3812" y="2638"/>
                  <a:pt x="3672" y="2700"/>
                </a:cubicBezTo>
                <a:cubicBezTo>
                  <a:pt x="3627" y="2720"/>
                  <a:pt x="3575" y="2732"/>
                  <a:pt x="3528" y="2748"/>
                </a:cubicBezTo>
                <a:cubicBezTo>
                  <a:pt x="3443" y="2776"/>
                  <a:pt x="3353" y="2820"/>
                  <a:pt x="3264" y="2832"/>
                </a:cubicBezTo>
                <a:cubicBezTo>
                  <a:pt x="3220" y="2838"/>
                  <a:pt x="3176" y="2840"/>
                  <a:pt x="3132" y="2844"/>
                </a:cubicBezTo>
                <a:cubicBezTo>
                  <a:pt x="3001" y="2870"/>
                  <a:pt x="2875" y="2910"/>
                  <a:pt x="2748" y="2952"/>
                </a:cubicBezTo>
                <a:cubicBezTo>
                  <a:pt x="2703" y="2967"/>
                  <a:pt x="2656" y="3012"/>
                  <a:pt x="2604" y="3012"/>
                </a:cubicBezTo>
                <a:cubicBezTo>
                  <a:pt x="2148" y="3016"/>
                  <a:pt x="1692" y="3020"/>
                  <a:pt x="1236" y="3024"/>
                </a:cubicBezTo>
                <a:cubicBezTo>
                  <a:pt x="1170" y="3035"/>
                  <a:pt x="1128" y="3048"/>
                  <a:pt x="1068" y="3072"/>
                </a:cubicBezTo>
                <a:cubicBezTo>
                  <a:pt x="1045" y="3081"/>
                  <a:pt x="996" y="3096"/>
                  <a:pt x="996" y="3096"/>
                </a:cubicBezTo>
                <a:cubicBezTo>
                  <a:pt x="932" y="3191"/>
                  <a:pt x="842" y="3139"/>
                  <a:pt x="720" y="3132"/>
                </a:cubicBezTo>
                <a:cubicBezTo>
                  <a:pt x="724" y="3092"/>
                  <a:pt x="743" y="3051"/>
                  <a:pt x="732" y="3012"/>
                </a:cubicBezTo>
                <a:cubicBezTo>
                  <a:pt x="728" y="2996"/>
                  <a:pt x="700" y="3002"/>
                  <a:pt x="684" y="3000"/>
                </a:cubicBezTo>
                <a:cubicBezTo>
                  <a:pt x="568" y="2988"/>
                  <a:pt x="452" y="2985"/>
                  <a:pt x="336" y="2976"/>
                </a:cubicBezTo>
                <a:cubicBezTo>
                  <a:pt x="279" y="2962"/>
                  <a:pt x="229" y="2949"/>
                  <a:pt x="180" y="2916"/>
                </a:cubicBezTo>
                <a:cubicBezTo>
                  <a:pt x="148" y="2868"/>
                  <a:pt x="118" y="2807"/>
                  <a:pt x="84" y="2760"/>
                </a:cubicBezTo>
                <a:cubicBezTo>
                  <a:pt x="74" y="2746"/>
                  <a:pt x="58" y="2737"/>
                  <a:pt x="48" y="2724"/>
                </a:cubicBezTo>
                <a:cubicBezTo>
                  <a:pt x="30" y="2701"/>
                  <a:pt x="0" y="2652"/>
                  <a:pt x="0" y="2652"/>
                </a:cubicBezTo>
                <a:cubicBezTo>
                  <a:pt x="4" y="2124"/>
                  <a:pt x="4" y="1596"/>
                  <a:pt x="12" y="1068"/>
                </a:cubicBezTo>
                <a:cubicBezTo>
                  <a:pt x="14" y="964"/>
                  <a:pt x="20" y="859"/>
                  <a:pt x="36" y="756"/>
                </a:cubicBezTo>
                <a:cubicBezTo>
                  <a:pt x="39" y="739"/>
                  <a:pt x="62" y="733"/>
                  <a:pt x="72" y="720"/>
                </a:cubicBezTo>
                <a:cubicBezTo>
                  <a:pt x="90" y="697"/>
                  <a:pt x="104" y="672"/>
                  <a:pt x="120" y="648"/>
                </a:cubicBezTo>
                <a:cubicBezTo>
                  <a:pt x="188" y="546"/>
                  <a:pt x="232" y="405"/>
                  <a:pt x="336" y="336"/>
                </a:cubicBezTo>
                <a:cubicBezTo>
                  <a:pt x="344" y="324"/>
                  <a:pt x="349" y="309"/>
                  <a:pt x="360" y="300"/>
                </a:cubicBezTo>
                <a:cubicBezTo>
                  <a:pt x="382" y="281"/>
                  <a:pt x="432" y="252"/>
                  <a:pt x="432" y="252"/>
                </a:cubicBezTo>
                <a:cubicBezTo>
                  <a:pt x="461" y="209"/>
                  <a:pt x="484" y="173"/>
                  <a:pt x="528" y="144"/>
                </a:cubicBezTo>
                <a:cubicBezTo>
                  <a:pt x="536" y="132"/>
                  <a:pt x="541" y="117"/>
                  <a:pt x="552" y="108"/>
                </a:cubicBezTo>
                <a:cubicBezTo>
                  <a:pt x="562" y="100"/>
                  <a:pt x="577" y="102"/>
                  <a:pt x="588" y="96"/>
                </a:cubicBezTo>
                <a:cubicBezTo>
                  <a:pt x="601" y="90"/>
                  <a:pt x="611" y="78"/>
                  <a:pt x="624" y="72"/>
                </a:cubicBezTo>
                <a:cubicBezTo>
                  <a:pt x="647" y="62"/>
                  <a:pt x="672" y="56"/>
                  <a:pt x="696" y="48"/>
                </a:cubicBezTo>
                <a:cubicBezTo>
                  <a:pt x="710" y="43"/>
                  <a:pt x="719" y="30"/>
                  <a:pt x="732" y="24"/>
                </a:cubicBezTo>
                <a:cubicBezTo>
                  <a:pt x="755" y="14"/>
                  <a:pt x="804" y="0"/>
                  <a:pt x="804" y="0"/>
                </a:cubicBezTo>
                <a:cubicBezTo>
                  <a:pt x="841" y="25"/>
                  <a:pt x="884" y="54"/>
                  <a:pt x="924" y="72"/>
                </a:cubicBezTo>
                <a:cubicBezTo>
                  <a:pt x="947" y="82"/>
                  <a:pt x="996" y="96"/>
                  <a:pt x="996" y="96"/>
                </a:cubicBezTo>
                <a:cubicBezTo>
                  <a:pt x="1028" y="48"/>
                  <a:pt x="1048" y="38"/>
                  <a:pt x="1104" y="24"/>
                </a:cubicBezTo>
                <a:cubicBezTo>
                  <a:pt x="1294" y="31"/>
                  <a:pt x="1422" y="41"/>
                  <a:pt x="1596" y="60"/>
                </a:cubicBezTo>
                <a:cubicBezTo>
                  <a:pt x="1687" y="83"/>
                  <a:pt x="1780" y="88"/>
                  <a:pt x="1872" y="108"/>
                </a:cubicBezTo>
                <a:cubicBezTo>
                  <a:pt x="1933" y="122"/>
                  <a:pt x="2019" y="139"/>
                  <a:pt x="2076" y="168"/>
                </a:cubicBezTo>
                <a:cubicBezTo>
                  <a:pt x="2124" y="192"/>
                  <a:pt x="2100" y="199"/>
                  <a:pt x="2160" y="204"/>
                </a:cubicBezTo>
                <a:cubicBezTo>
                  <a:pt x="2236" y="211"/>
                  <a:pt x="2312" y="212"/>
                  <a:pt x="2388" y="216"/>
                </a:cubicBezTo>
                <a:cubicBezTo>
                  <a:pt x="2497" y="252"/>
                  <a:pt x="2579" y="296"/>
                  <a:pt x="2676" y="360"/>
                </a:cubicBezTo>
                <a:cubicBezTo>
                  <a:pt x="2687" y="367"/>
                  <a:pt x="2753" y="382"/>
                  <a:pt x="2760" y="384"/>
                </a:cubicBezTo>
                <a:cubicBezTo>
                  <a:pt x="2873" y="416"/>
                  <a:pt x="2991" y="433"/>
                  <a:pt x="3108" y="444"/>
                </a:cubicBezTo>
                <a:cubicBezTo>
                  <a:pt x="3973" y="425"/>
                  <a:pt x="3440" y="469"/>
                  <a:pt x="3732" y="396"/>
                </a:cubicBezTo>
                <a:close/>
              </a:path>
            </a:pathLst>
          </a:custGeom>
          <a:solidFill>
            <a:srgbClr val="FFCCFF"/>
          </a:solidFill>
          <a:ln w="38100">
            <a:solidFill>
              <a:schemeClr val="tx1"/>
            </a:solidFill>
            <a:round/>
            <a:headEnd/>
            <a:tailEnd/>
          </a:ln>
        </p:spPr>
        <p:txBody>
          <a:bodyPr/>
          <a:lstStyle/>
          <a:p>
            <a:endParaRPr lang="it-IT"/>
          </a:p>
        </p:txBody>
      </p:sp>
      <p:sp>
        <p:nvSpPr>
          <p:cNvPr id="65540" name="Line 5"/>
          <p:cNvSpPr>
            <a:spLocks noChangeAspect="1" noChangeShapeType="1"/>
          </p:cNvSpPr>
          <p:nvPr/>
        </p:nvSpPr>
        <p:spPr bwMode="auto">
          <a:xfrm>
            <a:off x="2470150" y="5505450"/>
            <a:ext cx="874713" cy="44450"/>
          </a:xfrm>
          <a:prstGeom prst="line">
            <a:avLst/>
          </a:prstGeom>
          <a:noFill/>
          <a:ln w="38100">
            <a:solidFill>
              <a:schemeClr val="tx1"/>
            </a:solidFill>
            <a:round/>
            <a:headEnd/>
            <a:tailEnd/>
          </a:ln>
        </p:spPr>
        <p:txBody>
          <a:bodyPr/>
          <a:lstStyle/>
          <a:p>
            <a:endParaRPr lang="it-IT"/>
          </a:p>
        </p:txBody>
      </p:sp>
      <p:sp>
        <p:nvSpPr>
          <p:cNvPr id="65541" name="Rectangle 6"/>
          <p:cNvSpPr>
            <a:spLocks noChangeAspect="1" noChangeArrowheads="1"/>
          </p:cNvSpPr>
          <p:nvPr/>
        </p:nvSpPr>
        <p:spPr bwMode="auto">
          <a:xfrm>
            <a:off x="2281238" y="5565775"/>
            <a:ext cx="1063625" cy="231775"/>
          </a:xfrm>
          <a:prstGeom prst="rect">
            <a:avLst/>
          </a:prstGeom>
          <a:solidFill>
            <a:schemeClr val="bg1"/>
          </a:solidFill>
          <a:ln w="9525">
            <a:noFill/>
            <a:miter lim="800000"/>
            <a:headEnd/>
            <a:tailEnd/>
          </a:ln>
        </p:spPr>
        <p:txBody>
          <a:bodyPr wrap="none" anchor="ctr"/>
          <a:lstStyle/>
          <a:p>
            <a:endParaRPr lang="it-IT"/>
          </a:p>
        </p:txBody>
      </p:sp>
      <p:sp>
        <p:nvSpPr>
          <p:cNvPr id="65542" name="Rectangle 7"/>
          <p:cNvSpPr>
            <a:spLocks noChangeAspect="1" noChangeArrowheads="1"/>
          </p:cNvSpPr>
          <p:nvPr/>
        </p:nvSpPr>
        <p:spPr bwMode="auto">
          <a:xfrm>
            <a:off x="2333625" y="5551488"/>
            <a:ext cx="342900" cy="185737"/>
          </a:xfrm>
          <a:prstGeom prst="rect">
            <a:avLst/>
          </a:prstGeom>
          <a:solidFill>
            <a:schemeClr val="bg1"/>
          </a:solidFill>
          <a:ln w="9525">
            <a:noFill/>
            <a:miter lim="800000"/>
            <a:headEnd/>
            <a:tailEnd/>
          </a:ln>
        </p:spPr>
        <p:txBody>
          <a:bodyPr wrap="none" anchor="ctr"/>
          <a:lstStyle/>
          <a:p>
            <a:endParaRPr lang="it-IT"/>
          </a:p>
        </p:txBody>
      </p:sp>
      <p:grpSp>
        <p:nvGrpSpPr>
          <p:cNvPr id="65543" name="Group 8"/>
          <p:cNvGrpSpPr>
            <a:grpSpLocks/>
          </p:cNvGrpSpPr>
          <p:nvPr/>
        </p:nvGrpSpPr>
        <p:grpSpPr bwMode="auto">
          <a:xfrm rot="-589263">
            <a:off x="2781300" y="1533525"/>
            <a:ext cx="2879725" cy="1741488"/>
            <a:chOff x="1596" y="1038"/>
            <a:chExt cx="1814" cy="1097"/>
          </a:xfrm>
        </p:grpSpPr>
        <p:sp>
          <p:nvSpPr>
            <p:cNvPr id="65617" name="Freeform 9"/>
            <p:cNvSpPr>
              <a:spLocks/>
            </p:cNvSpPr>
            <p:nvPr/>
          </p:nvSpPr>
          <p:spPr bwMode="auto">
            <a:xfrm>
              <a:off x="1788" y="1196"/>
              <a:ext cx="715" cy="663"/>
            </a:xfrm>
            <a:custGeom>
              <a:avLst/>
              <a:gdLst>
                <a:gd name="T0" fmla="*/ 84 w 715"/>
                <a:gd name="T1" fmla="*/ 112 h 663"/>
                <a:gd name="T2" fmla="*/ 60 w 715"/>
                <a:gd name="T3" fmla="*/ 184 h 663"/>
                <a:gd name="T4" fmla="*/ 0 w 715"/>
                <a:gd name="T5" fmla="*/ 292 h 663"/>
                <a:gd name="T6" fmla="*/ 84 w 715"/>
                <a:gd name="T7" fmla="*/ 508 h 663"/>
                <a:gd name="T8" fmla="*/ 300 w 715"/>
                <a:gd name="T9" fmla="*/ 652 h 663"/>
                <a:gd name="T10" fmla="*/ 468 w 715"/>
                <a:gd name="T11" fmla="*/ 640 h 663"/>
                <a:gd name="T12" fmla="*/ 516 w 715"/>
                <a:gd name="T13" fmla="*/ 532 h 663"/>
                <a:gd name="T14" fmla="*/ 552 w 715"/>
                <a:gd name="T15" fmla="*/ 520 h 663"/>
                <a:gd name="T16" fmla="*/ 624 w 715"/>
                <a:gd name="T17" fmla="*/ 472 h 663"/>
                <a:gd name="T18" fmla="*/ 648 w 715"/>
                <a:gd name="T19" fmla="*/ 124 h 663"/>
                <a:gd name="T20" fmla="*/ 480 w 715"/>
                <a:gd name="T21" fmla="*/ 112 h 663"/>
                <a:gd name="T22" fmla="*/ 384 w 715"/>
                <a:gd name="T23" fmla="*/ 100 h 663"/>
                <a:gd name="T24" fmla="*/ 84 w 715"/>
                <a:gd name="T25" fmla="*/ 112 h 6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5"/>
                <a:gd name="T40" fmla="*/ 0 h 663"/>
                <a:gd name="T41" fmla="*/ 715 w 715"/>
                <a:gd name="T42" fmla="*/ 663 h 6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5" h="663">
                  <a:moveTo>
                    <a:pt x="84" y="112"/>
                  </a:moveTo>
                  <a:cubicBezTo>
                    <a:pt x="76" y="136"/>
                    <a:pt x="74" y="163"/>
                    <a:pt x="60" y="184"/>
                  </a:cubicBezTo>
                  <a:cubicBezTo>
                    <a:pt x="5" y="267"/>
                    <a:pt x="21" y="229"/>
                    <a:pt x="0" y="292"/>
                  </a:cubicBezTo>
                  <a:cubicBezTo>
                    <a:pt x="10" y="390"/>
                    <a:pt x="1" y="453"/>
                    <a:pt x="84" y="508"/>
                  </a:cubicBezTo>
                  <a:cubicBezTo>
                    <a:pt x="130" y="578"/>
                    <a:pt x="221" y="626"/>
                    <a:pt x="300" y="652"/>
                  </a:cubicBezTo>
                  <a:cubicBezTo>
                    <a:pt x="356" y="648"/>
                    <a:pt x="417" y="663"/>
                    <a:pt x="468" y="640"/>
                  </a:cubicBezTo>
                  <a:cubicBezTo>
                    <a:pt x="504" y="624"/>
                    <a:pt x="485" y="557"/>
                    <a:pt x="516" y="532"/>
                  </a:cubicBezTo>
                  <a:cubicBezTo>
                    <a:pt x="526" y="524"/>
                    <a:pt x="541" y="526"/>
                    <a:pt x="552" y="520"/>
                  </a:cubicBezTo>
                  <a:cubicBezTo>
                    <a:pt x="577" y="506"/>
                    <a:pt x="624" y="472"/>
                    <a:pt x="624" y="472"/>
                  </a:cubicBezTo>
                  <a:cubicBezTo>
                    <a:pt x="688" y="376"/>
                    <a:pt x="715" y="231"/>
                    <a:pt x="648" y="124"/>
                  </a:cubicBezTo>
                  <a:cubicBezTo>
                    <a:pt x="618" y="76"/>
                    <a:pt x="536" y="117"/>
                    <a:pt x="480" y="112"/>
                  </a:cubicBezTo>
                  <a:cubicBezTo>
                    <a:pt x="448" y="109"/>
                    <a:pt x="416" y="104"/>
                    <a:pt x="384" y="100"/>
                  </a:cubicBezTo>
                  <a:cubicBezTo>
                    <a:pt x="298" y="71"/>
                    <a:pt x="84" y="0"/>
                    <a:pt x="84" y="112"/>
                  </a:cubicBezTo>
                  <a:close/>
                </a:path>
              </a:pathLst>
            </a:custGeom>
            <a:solidFill>
              <a:srgbClr val="CC00FF"/>
            </a:solidFill>
            <a:ln w="9525">
              <a:solidFill>
                <a:schemeClr val="tx1"/>
              </a:solidFill>
              <a:round/>
              <a:headEnd/>
              <a:tailEnd/>
            </a:ln>
          </p:spPr>
          <p:txBody>
            <a:bodyPr/>
            <a:lstStyle/>
            <a:p>
              <a:endParaRPr lang="it-IT"/>
            </a:p>
          </p:txBody>
        </p:sp>
        <p:sp>
          <p:nvSpPr>
            <p:cNvPr id="65618" name="Freeform 10"/>
            <p:cNvSpPr>
              <a:spLocks/>
            </p:cNvSpPr>
            <p:nvPr/>
          </p:nvSpPr>
          <p:spPr bwMode="auto">
            <a:xfrm>
              <a:off x="1596" y="1130"/>
              <a:ext cx="283" cy="688"/>
            </a:xfrm>
            <a:custGeom>
              <a:avLst/>
              <a:gdLst>
                <a:gd name="T0" fmla="*/ 156 w 283"/>
                <a:gd name="T1" fmla="*/ 10 h 688"/>
                <a:gd name="T2" fmla="*/ 72 w 283"/>
                <a:gd name="T3" fmla="*/ 106 h 688"/>
                <a:gd name="T4" fmla="*/ 48 w 283"/>
                <a:gd name="T5" fmla="*/ 178 h 688"/>
                <a:gd name="T6" fmla="*/ 24 w 283"/>
                <a:gd name="T7" fmla="*/ 214 h 688"/>
                <a:gd name="T8" fmla="*/ 0 w 283"/>
                <a:gd name="T9" fmla="*/ 286 h 688"/>
                <a:gd name="T10" fmla="*/ 12 w 283"/>
                <a:gd name="T11" fmla="*/ 562 h 688"/>
                <a:gd name="T12" fmla="*/ 108 w 283"/>
                <a:gd name="T13" fmla="*/ 622 h 688"/>
                <a:gd name="T14" fmla="*/ 144 w 283"/>
                <a:gd name="T15" fmla="*/ 634 h 688"/>
                <a:gd name="T16" fmla="*/ 156 w 283"/>
                <a:gd name="T17" fmla="*/ 682 h 688"/>
                <a:gd name="T18" fmla="*/ 204 w 283"/>
                <a:gd name="T19" fmla="*/ 610 h 688"/>
                <a:gd name="T20" fmla="*/ 192 w 283"/>
                <a:gd name="T21" fmla="*/ 562 h 688"/>
                <a:gd name="T22" fmla="*/ 144 w 283"/>
                <a:gd name="T23" fmla="*/ 502 h 688"/>
                <a:gd name="T24" fmla="*/ 228 w 283"/>
                <a:gd name="T25" fmla="*/ 118 h 688"/>
                <a:gd name="T26" fmla="*/ 276 w 283"/>
                <a:gd name="T27" fmla="*/ 46 h 688"/>
                <a:gd name="T28" fmla="*/ 264 w 283"/>
                <a:gd name="T29" fmla="*/ 10 h 688"/>
                <a:gd name="T30" fmla="*/ 156 w 283"/>
                <a:gd name="T31" fmla="*/ 10 h 6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688"/>
                <a:gd name="T50" fmla="*/ 283 w 283"/>
                <a:gd name="T51" fmla="*/ 688 h 6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688">
                  <a:moveTo>
                    <a:pt x="156" y="10"/>
                  </a:moveTo>
                  <a:cubicBezTo>
                    <a:pt x="96" y="50"/>
                    <a:pt x="128" y="22"/>
                    <a:pt x="72" y="106"/>
                  </a:cubicBezTo>
                  <a:cubicBezTo>
                    <a:pt x="58" y="127"/>
                    <a:pt x="62" y="157"/>
                    <a:pt x="48" y="178"/>
                  </a:cubicBezTo>
                  <a:cubicBezTo>
                    <a:pt x="40" y="190"/>
                    <a:pt x="30" y="201"/>
                    <a:pt x="24" y="214"/>
                  </a:cubicBezTo>
                  <a:cubicBezTo>
                    <a:pt x="14" y="237"/>
                    <a:pt x="0" y="286"/>
                    <a:pt x="0" y="286"/>
                  </a:cubicBezTo>
                  <a:cubicBezTo>
                    <a:pt x="4" y="378"/>
                    <a:pt x="1" y="471"/>
                    <a:pt x="12" y="562"/>
                  </a:cubicBezTo>
                  <a:cubicBezTo>
                    <a:pt x="17" y="608"/>
                    <a:pt x="80" y="613"/>
                    <a:pt x="108" y="622"/>
                  </a:cubicBezTo>
                  <a:cubicBezTo>
                    <a:pt x="120" y="626"/>
                    <a:pt x="144" y="634"/>
                    <a:pt x="144" y="634"/>
                  </a:cubicBezTo>
                  <a:cubicBezTo>
                    <a:pt x="148" y="650"/>
                    <a:pt x="141" y="688"/>
                    <a:pt x="156" y="682"/>
                  </a:cubicBezTo>
                  <a:cubicBezTo>
                    <a:pt x="183" y="671"/>
                    <a:pt x="204" y="610"/>
                    <a:pt x="204" y="610"/>
                  </a:cubicBezTo>
                  <a:cubicBezTo>
                    <a:pt x="200" y="594"/>
                    <a:pt x="201" y="576"/>
                    <a:pt x="192" y="562"/>
                  </a:cubicBezTo>
                  <a:cubicBezTo>
                    <a:pt x="120" y="453"/>
                    <a:pt x="183" y="620"/>
                    <a:pt x="144" y="502"/>
                  </a:cubicBezTo>
                  <a:cubicBezTo>
                    <a:pt x="149" y="353"/>
                    <a:pt x="69" y="158"/>
                    <a:pt x="228" y="118"/>
                  </a:cubicBezTo>
                  <a:cubicBezTo>
                    <a:pt x="244" y="94"/>
                    <a:pt x="260" y="70"/>
                    <a:pt x="276" y="46"/>
                  </a:cubicBezTo>
                  <a:cubicBezTo>
                    <a:pt x="283" y="35"/>
                    <a:pt x="276" y="14"/>
                    <a:pt x="264" y="10"/>
                  </a:cubicBezTo>
                  <a:cubicBezTo>
                    <a:pt x="230" y="0"/>
                    <a:pt x="192" y="10"/>
                    <a:pt x="156" y="10"/>
                  </a:cubicBezTo>
                  <a:close/>
                </a:path>
              </a:pathLst>
            </a:custGeom>
            <a:solidFill>
              <a:srgbClr val="CC00FF"/>
            </a:solidFill>
            <a:ln w="9525">
              <a:solidFill>
                <a:schemeClr val="tx1"/>
              </a:solidFill>
              <a:round/>
              <a:headEnd/>
              <a:tailEnd/>
            </a:ln>
          </p:spPr>
          <p:txBody>
            <a:bodyPr/>
            <a:lstStyle/>
            <a:p>
              <a:endParaRPr lang="it-IT"/>
            </a:p>
          </p:txBody>
        </p:sp>
        <p:sp>
          <p:nvSpPr>
            <p:cNvPr id="65619" name="Freeform 11"/>
            <p:cNvSpPr>
              <a:spLocks/>
            </p:cNvSpPr>
            <p:nvPr/>
          </p:nvSpPr>
          <p:spPr bwMode="auto">
            <a:xfrm>
              <a:off x="1920" y="1038"/>
              <a:ext cx="709" cy="319"/>
            </a:xfrm>
            <a:custGeom>
              <a:avLst/>
              <a:gdLst>
                <a:gd name="T0" fmla="*/ 96 w 709"/>
                <a:gd name="T1" fmla="*/ 30 h 319"/>
                <a:gd name="T2" fmla="*/ 0 w 709"/>
                <a:gd name="T3" fmla="*/ 90 h 319"/>
                <a:gd name="T4" fmla="*/ 204 w 709"/>
                <a:gd name="T5" fmla="*/ 162 h 319"/>
                <a:gd name="T6" fmla="*/ 516 w 709"/>
                <a:gd name="T7" fmla="*/ 222 h 319"/>
                <a:gd name="T8" fmla="*/ 612 w 709"/>
                <a:gd name="T9" fmla="*/ 318 h 319"/>
                <a:gd name="T10" fmla="*/ 660 w 709"/>
                <a:gd name="T11" fmla="*/ 186 h 319"/>
                <a:gd name="T12" fmla="*/ 576 w 709"/>
                <a:gd name="T13" fmla="*/ 162 h 319"/>
                <a:gd name="T14" fmla="*/ 408 w 709"/>
                <a:gd name="T15" fmla="*/ 102 h 319"/>
                <a:gd name="T16" fmla="*/ 204 w 709"/>
                <a:gd name="T17" fmla="*/ 66 h 319"/>
                <a:gd name="T18" fmla="*/ 168 w 709"/>
                <a:gd name="T19" fmla="*/ 54 h 319"/>
                <a:gd name="T20" fmla="*/ 132 w 709"/>
                <a:gd name="T21" fmla="*/ 30 h 319"/>
                <a:gd name="T22" fmla="*/ 96 w 709"/>
                <a:gd name="T23" fmla="*/ 3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9"/>
                <a:gd name="T37" fmla="*/ 0 h 319"/>
                <a:gd name="T38" fmla="*/ 709 w 709"/>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9" h="319">
                  <a:moveTo>
                    <a:pt x="96" y="30"/>
                  </a:moveTo>
                  <a:cubicBezTo>
                    <a:pt x="39" y="44"/>
                    <a:pt x="19" y="32"/>
                    <a:pt x="0" y="90"/>
                  </a:cubicBezTo>
                  <a:cubicBezTo>
                    <a:pt x="48" y="163"/>
                    <a:pt x="124" y="153"/>
                    <a:pt x="204" y="162"/>
                  </a:cubicBezTo>
                  <a:cubicBezTo>
                    <a:pt x="316" y="199"/>
                    <a:pt x="393" y="212"/>
                    <a:pt x="516" y="222"/>
                  </a:cubicBezTo>
                  <a:cubicBezTo>
                    <a:pt x="551" y="257"/>
                    <a:pt x="571" y="291"/>
                    <a:pt x="612" y="318"/>
                  </a:cubicBezTo>
                  <a:cubicBezTo>
                    <a:pt x="694" y="302"/>
                    <a:pt x="709" y="319"/>
                    <a:pt x="660" y="186"/>
                  </a:cubicBezTo>
                  <a:cubicBezTo>
                    <a:pt x="658" y="182"/>
                    <a:pt x="596" y="167"/>
                    <a:pt x="576" y="162"/>
                  </a:cubicBezTo>
                  <a:cubicBezTo>
                    <a:pt x="551" y="88"/>
                    <a:pt x="487" y="110"/>
                    <a:pt x="408" y="102"/>
                  </a:cubicBezTo>
                  <a:cubicBezTo>
                    <a:pt x="340" y="79"/>
                    <a:pt x="276" y="74"/>
                    <a:pt x="204" y="66"/>
                  </a:cubicBezTo>
                  <a:cubicBezTo>
                    <a:pt x="192" y="62"/>
                    <a:pt x="179" y="60"/>
                    <a:pt x="168" y="54"/>
                  </a:cubicBezTo>
                  <a:cubicBezTo>
                    <a:pt x="155" y="48"/>
                    <a:pt x="145" y="36"/>
                    <a:pt x="132" y="30"/>
                  </a:cubicBezTo>
                  <a:cubicBezTo>
                    <a:pt x="62" y="0"/>
                    <a:pt x="78" y="12"/>
                    <a:pt x="96" y="30"/>
                  </a:cubicBezTo>
                  <a:close/>
                </a:path>
              </a:pathLst>
            </a:custGeom>
            <a:solidFill>
              <a:srgbClr val="CC00FF"/>
            </a:solidFill>
            <a:ln w="9525">
              <a:solidFill>
                <a:schemeClr val="tx1"/>
              </a:solidFill>
              <a:round/>
              <a:headEnd/>
              <a:tailEnd/>
            </a:ln>
          </p:spPr>
          <p:txBody>
            <a:bodyPr/>
            <a:lstStyle/>
            <a:p>
              <a:endParaRPr lang="it-IT"/>
            </a:p>
          </p:txBody>
        </p:sp>
        <p:sp>
          <p:nvSpPr>
            <p:cNvPr id="65620" name="Freeform 12"/>
            <p:cNvSpPr>
              <a:spLocks/>
            </p:cNvSpPr>
            <p:nvPr/>
          </p:nvSpPr>
          <p:spPr bwMode="auto">
            <a:xfrm>
              <a:off x="1764" y="1802"/>
              <a:ext cx="722" cy="240"/>
            </a:xfrm>
            <a:custGeom>
              <a:avLst/>
              <a:gdLst>
                <a:gd name="T0" fmla="*/ 168 w 722"/>
                <a:gd name="T1" fmla="*/ 10 h 240"/>
                <a:gd name="T2" fmla="*/ 0 w 722"/>
                <a:gd name="T3" fmla="*/ 82 h 240"/>
                <a:gd name="T4" fmla="*/ 12 w 722"/>
                <a:gd name="T5" fmla="*/ 118 h 240"/>
                <a:gd name="T6" fmla="*/ 84 w 722"/>
                <a:gd name="T7" fmla="*/ 142 h 240"/>
                <a:gd name="T8" fmla="*/ 120 w 722"/>
                <a:gd name="T9" fmla="*/ 166 h 240"/>
                <a:gd name="T10" fmla="*/ 228 w 722"/>
                <a:gd name="T11" fmla="*/ 202 h 240"/>
                <a:gd name="T12" fmla="*/ 300 w 722"/>
                <a:gd name="T13" fmla="*/ 226 h 240"/>
                <a:gd name="T14" fmla="*/ 336 w 722"/>
                <a:gd name="T15" fmla="*/ 238 h 240"/>
                <a:gd name="T16" fmla="*/ 516 w 722"/>
                <a:gd name="T17" fmla="*/ 226 h 240"/>
                <a:gd name="T18" fmla="*/ 588 w 722"/>
                <a:gd name="T19" fmla="*/ 178 h 240"/>
                <a:gd name="T20" fmla="*/ 648 w 722"/>
                <a:gd name="T21" fmla="*/ 70 h 240"/>
                <a:gd name="T22" fmla="*/ 672 w 722"/>
                <a:gd name="T23" fmla="*/ 34 h 240"/>
                <a:gd name="T24" fmla="*/ 708 w 722"/>
                <a:gd name="T25" fmla="*/ 10 h 240"/>
                <a:gd name="T26" fmla="*/ 588 w 722"/>
                <a:gd name="T27" fmla="*/ 22 h 240"/>
                <a:gd name="T28" fmla="*/ 528 w 722"/>
                <a:gd name="T29" fmla="*/ 106 h 240"/>
                <a:gd name="T30" fmla="*/ 492 w 722"/>
                <a:gd name="T31" fmla="*/ 142 h 240"/>
                <a:gd name="T32" fmla="*/ 180 w 722"/>
                <a:gd name="T33" fmla="*/ 106 h 240"/>
                <a:gd name="T34" fmla="*/ 168 w 722"/>
                <a:gd name="T35" fmla="*/ 10 h 2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
                <a:gd name="T55" fmla="*/ 0 h 240"/>
                <a:gd name="T56" fmla="*/ 722 w 722"/>
                <a:gd name="T57" fmla="*/ 240 h 2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 h="240">
                  <a:moveTo>
                    <a:pt x="168" y="10"/>
                  </a:moveTo>
                  <a:cubicBezTo>
                    <a:pt x="81" y="19"/>
                    <a:pt x="27" y="0"/>
                    <a:pt x="0" y="82"/>
                  </a:cubicBezTo>
                  <a:cubicBezTo>
                    <a:pt x="4" y="94"/>
                    <a:pt x="2" y="111"/>
                    <a:pt x="12" y="118"/>
                  </a:cubicBezTo>
                  <a:cubicBezTo>
                    <a:pt x="33" y="133"/>
                    <a:pt x="60" y="134"/>
                    <a:pt x="84" y="142"/>
                  </a:cubicBezTo>
                  <a:cubicBezTo>
                    <a:pt x="98" y="147"/>
                    <a:pt x="107" y="160"/>
                    <a:pt x="120" y="166"/>
                  </a:cubicBezTo>
                  <a:cubicBezTo>
                    <a:pt x="120" y="166"/>
                    <a:pt x="210" y="196"/>
                    <a:pt x="228" y="202"/>
                  </a:cubicBezTo>
                  <a:cubicBezTo>
                    <a:pt x="252" y="210"/>
                    <a:pt x="276" y="218"/>
                    <a:pt x="300" y="226"/>
                  </a:cubicBezTo>
                  <a:cubicBezTo>
                    <a:pt x="312" y="230"/>
                    <a:pt x="336" y="238"/>
                    <a:pt x="336" y="238"/>
                  </a:cubicBezTo>
                  <a:cubicBezTo>
                    <a:pt x="396" y="234"/>
                    <a:pt x="458" y="240"/>
                    <a:pt x="516" y="226"/>
                  </a:cubicBezTo>
                  <a:cubicBezTo>
                    <a:pt x="544" y="219"/>
                    <a:pt x="588" y="178"/>
                    <a:pt x="588" y="178"/>
                  </a:cubicBezTo>
                  <a:cubicBezTo>
                    <a:pt x="609" y="115"/>
                    <a:pt x="593" y="153"/>
                    <a:pt x="648" y="70"/>
                  </a:cubicBezTo>
                  <a:cubicBezTo>
                    <a:pt x="656" y="58"/>
                    <a:pt x="664" y="46"/>
                    <a:pt x="672" y="34"/>
                  </a:cubicBezTo>
                  <a:cubicBezTo>
                    <a:pt x="680" y="22"/>
                    <a:pt x="722" y="12"/>
                    <a:pt x="708" y="10"/>
                  </a:cubicBezTo>
                  <a:cubicBezTo>
                    <a:pt x="668" y="4"/>
                    <a:pt x="628" y="18"/>
                    <a:pt x="588" y="22"/>
                  </a:cubicBezTo>
                  <a:cubicBezTo>
                    <a:pt x="560" y="106"/>
                    <a:pt x="588" y="86"/>
                    <a:pt x="528" y="106"/>
                  </a:cubicBezTo>
                  <a:cubicBezTo>
                    <a:pt x="516" y="118"/>
                    <a:pt x="509" y="140"/>
                    <a:pt x="492" y="142"/>
                  </a:cubicBezTo>
                  <a:cubicBezTo>
                    <a:pt x="393" y="153"/>
                    <a:pt x="278" y="126"/>
                    <a:pt x="180" y="106"/>
                  </a:cubicBezTo>
                  <a:cubicBezTo>
                    <a:pt x="119" y="66"/>
                    <a:pt x="116" y="62"/>
                    <a:pt x="168" y="10"/>
                  </a:cubicBezTo>
                  <a:close/>
                </a:path>
              </a:pathLst>
            </a:custGeom>
            <a:solidFill>
              <a:srgbClr val="CC00FF"/>
            </a:solidFill>
            <a:ln w="9525">
              <a:solidFill>
                <a:schemeClr val="tx1"/>
              </a:solidFill>
              <a:round/>
              <a:headEnd/>
              <a:tailEnd/>
            </a:ln>
          </p:spPr>
          <p:txBody>
            <a:bodyPr/>
            <a:lstStyle/>
            <a:p>
              <a:endParaRPr lang="it-IT"/>
            </a:p>
          </p:txBody>
        </p:sp>
        <p:sp>
          <p:nvSpPr>
            <p:cNvPr id="65621" name="Freeform 13"/>
            <p:cNvSpPr>
              <a:spLocks/>
            </p:cNvSpPr>
            <p:nvPr/>
          </p:nvSpPr>
          <p:spPr bwMode="auto">
            <a:xfrm>
              <a:off x="2411" y="1392"/>
              <a:ext cx="229" cy="376"/>
            </a:xfrm>
            <a:custGeom>
              <a:avLst/>
              <a:gdLst>
                <a:gd name="T0" fmla="*/ 145 w 229"/>
                <a:gd name="T1" fmla="*/ 0 h 376"/>
                <a:gd name="T2" fmla="*/ 229 w 229"/>
                <a:gd name="T3" fmla="*/ 120 h 376"/>
                <a:gd name="T4" fmla="*/ 121 w 229"/>
                <a:gd name="T5" fmla="*/ 372 h 376"/>
                <a:gd name="T6" fmla="*/ 13 w 229"/>
                <a:gd name="T7" fmla="*/ 360 h 376"/>
                <a:gd name="T8" fmla="*/ 49 w 229"/>
                <a:gd name="T9" fmla="*/ 336 h 376"/>
                <a:gd name="T10" fmla="*/ 73 w 229"/>
                <a:gd name="T11" fmla="*/ 264 h 376"/>
                <a:gd name="T12" fmla="*/ 109 w 229"/>
                <a:gd name="T13" fmla="*/ 192 h 376"/>
                <a:gd name="T14" fmla="*/ 145 w 229"/>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376"/>
                <a:gd name="T26" fmla="*/ 229 w 229"/>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376">
                  <a:moveTo>
                    <a:pt x="145" y="0"/>
                  </a:moveTo>
                  <a:cubicBezTo>
                    <a:pt x="207" y="21"/>
                    <a:pt x="208" y="58"/>
                    <a:pt x="229" y="120"/>
                  </a:cubicBezTo>
                  <a:cubicBezTo>
                    <a:pt x="214" y="207"/>
                    <a:pt x="171" y="298"/>
                    <a:pt x="121" y="372"/>
                  </a:cubicBezTo>
                  <a:cubicBezTo>
                    <a:pt x="85" y="368"/>
                    <a:pt x="45" y="376"/>
                    <a:pt x="13" y="360"/>
                  </a:cubicBezTo>
                  <a:cubicBezTo>
                    <a:pt x="0" y="354"/>
                    <a:pt x="41" y="348"/>
                    <a:pt x="49" y="336"/>
                  </a:cubicBezTo>
                  <a:cubicBezTo>
                    <a:pt x="62" y="315"/>
                    <a:pt x="65" y="288"/>
                    <a:pt x="73" y="264"/>
                  </a:cubicBezTo>
                  <a:cubicBezTo>
                    <a:pt x="81" y="239"/>
                    <a:pt x="101" y="217"/>
                    <a:pt x="109" y="192"/>
                  </a:cubicBezTo>
                  <a:cubicBezTo>
                    <a:pt x="117" y="125"/>
                    <a:pt x="124" y="63"/>
                    <a:pt x="145" y="0"/>
                  </a:cubicBezTo>
                  <a:close/>
                </a:path>
              </a:pathLst>
            </a:custGeom>
            <a:solidFill>
              <a:srgbClr val="CC00FF"/>
            </a:solidFill>
            <a:ln w="9525">
              <a:solidFill>
                <a:schemeClr val="tx1"/>
              </a:solidFill>
              <a:round/>
              <a:headEnd/>
              <a:tailEnd/>
            </a:ln>
          </p:spPr>
          <p:txBody>
            <a:bodyPr/>
            <a:lstStyle/>
            <a:p>
              <a:endParaRPr lang="it-IT"/>
            </a:p>
          </p:txBody>
        </p:sp>
        <p:grpSp>
          <p:nvGrpSpPr>
            <p:cNvPr id="65622" name="Group 14"/>
            <p:cNvGrpSpPr>
              <a:grpSpLocks/>
            </p:cNvGrpSpPr>
            <p:nvPr/>
          </p:nvGrpSpPr>
          <p:grpSpPr bwMode="auto">
            <a:xfrm>
              <a:off x="2556" y="1224"/>
              <a:ext cx="854" cy="911"/>
              <a:chOff x="2556" y="1224"/>
              <a:chExt cx="854" cy="911"/>
            </a:xfrm>
          </p:grpSpPr>
          <p:sp>
            <p:nvSpPr>
              <p:cNvPr id="65623" name="Freeform 15"/>
              <p:cNvSpPr>
                <a:spLocks/>
              </p:cNvSpPr>
              <p:nvPr/>
            </p:nvSpPr>
            <p:spPr bwMode="auto">
              <a:xfrm>
                <a:off x="2694" y="1224"/>
                <a:ext cx="474" cy="732"/>
              </a:xfrm>
              <a:custGeom>
                <a:avLst/>
                <a:gdLst>
                  <a:gd name="T0" fmla="*/ 18 w 474"/>
                  <a:gd name="T1" fmla="*/ 0 h 732"/>
                  <a:gd name="T2" fmla="*/ 90 w 474"/>
                  <a:gd name="T3" fmla="*/ 12 h 732"/>
                  <a:gd name="T4" fmla="*/ 186 w 474"/>
                  <a:gd name="T5" fmla="*/ 96 h 732"/>
                  <a:gd name="T6" fmla="*/ 210 w 474"/>
                  <a:gd name="T7" fmla="*/ 132 h 732"/>
                  <a:gd name="T8" fmla="*/ 282 w 474"/>
                  <a:gd name="T9" fmla="*/ 180 h 732"/>
                  <a:gd name="T10" fmla="*/ 330 w 474"/>
                  <a:gd name="T11" fmla="*/ 228 h 732"/>
                  <a:gd name="T12" fmla="*/ 390 w 474"/>
                  <a:gd name="T13" fmla="*/ 276 h 732"/>
                  <a:gd name="T14" fmla="*/ 438 w 474"/>
                  <a:gd name="T15" fmla="*/ 324 h 732"/>
                  <a:gd name="T16" fmla="*/ 450 w 474"/>
                  <a:gd name="T17" fmla="*/ 360 h 732"/>
                  <a:gd name="T18" fmla="*/ 474 w 474"/>
                  <a:gd name="T19" fmla="*/ 396 h 732"/>
                  <a:gd name="T20" fmla="*/ 462 w 474"/>
                  <a:gd name="T21" fmla="*/ 540 h 732"/>
                  <a:gd name="T22" fmla="*/ 438 w 474"/>
                  <a:gd name="T23" fmla="*/ 612 h 732"/>
                  <a:gd name="T24" fmla="*/ 354 w 474"/>
                  <a:gd name="T25" fmla="*/ 636 h 732"/>
                  <a:gd name="T26" fmla="*/ 234 w 474"/>
                  <a:gd name="T27" fmla="*/ 732 h 732"/>
                  <a:gd name="T28" fmla="*/ 246 w 474"/>
                  <a:gd name="T29" fmla="*/ 588 h 732"/>
                  <a:gd name="T30" fmla="*/ 282 w 474"/>
                  <a:gd name="T31" fmla="*/ 576 h 732"/>
                  <a:gd name="T32" fmla="*/ 354 w 474"/>
                  <a:gd name="T33" fmla="*/ 528 h 732"/>
                  <a:gd name="T34" fmla="*/ 342 w 474"/>
                  <a:gd name="T35" fmla="*/ 444 h 732"/>
                  <a:gd name="T36" fmla="*/ 330 w 474"/>
                  <a:gd name="T37" fmla="*/ 384 h 732"/>
                  <a:gd name="T38" fmla="*/ 258 w 474"/>
                  <a:gd name="T39" fmla="*/ 372 h 732"/>
                  <a:gd name="T40" fmla="*/ 174 w 474"/>
                  <a:gd name="T41" fmla="*/ 300 h 732"/>
                  <a:gd name="T42" fmla="*/ 102 w 474"/>
                  <a:gd name="T43" fmla="*/ 156 h 732"/>
                  <a:gd name="T44" fmla="*/ 30 w 474"/>
                  <a:gd name="T45" fmla="*/ 132 h 732"/>
                  <a:gd name="T46" fmla="*/ 18 w 474"/>
                  <a:gd name="T47" fmla="*/ 0 h 7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4"/>
                  <a:gd name="T73" fmla="*/ 0 h 732"/>
                  <a:gd name="T74" fmla="*/ 474 w 474"/>
                  <a:gd name="T75" fmla="*/ 732 h 7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4" h="732">
                    <a:moveTo>
                      <a:pt x="18" y="0"/>
                    </a:moveTo>
                    <a:cubicBezTo>
                      <a:pt x="42" y="4"/>
                      <a:pt x="67" y="4"/>
                      <a:pt x="90" y="12"/>
                    </a:cubicBezTo>
                    <a:cubicBezTo>
                      <a:pt x="127" y="24"/>
                      <a:pt x="148" y="71"/>
                      <a:pt x="186" y="96"/>
                    </a:cubicBezTo>
                    <a:cubicBezTo>
                      <a:pt x="194" y="108"/>
                      <a:pt x="199" y="123"/>
                      <a:pt x="210" y="132"/>
                    </a:cubicBezTo>
                    <a:cubicBezTo>
                      <a:pt x="232" y="151"/>
                      <a:pt x="282" y="180"/>
                      <a:pt x="282" y="180"/>
                    </a:cubicBezTo>
                    <a:cubicBezTo>
                      <a:pt x="308" y="259"/>
                      <a:pt x="272" y="181"/>
                      <a:pt x="330" y="228"/>
                    </a:cubicBezTo>
                    <a:cubicBezTo>
                      <a:pt x="408" y="290"/>
                      <a:pt x="300" y="246"/>
                      <a:pt x="390" y="276"/>
                    </a:cubicBezTo>
                    <a:cubicBezTo>
                      <a:pt x="422" y="372"/>
                      <a:pt x="374" y="260"/>
                      <a:pt x="438" y="324"/>
                    </a:cubicBezTo>
                    <a:cubicBezTo>
                      <a:pt x="447" y="333"/>
                      <a:pt x="444" y="349"/>
                      <a:pt x="450" y="360"/>
                    </a:cubicBezTo>
                    <a:cubicBezTo>
                      <a:pt x="456" y="373"/>
                      <a:pt x="466" y="384"/>
                      <a:pt x="474" y="396"/>
                    </a:cubicBezTo>
                    <a:cubicBezTo>
                      <a:pt x="470" y="444"/>
                      <a:pt x="470" y="492"/>
                      <a:pt x="462" y="540"/>
                    </a:cubicBezTo>
                    <a:cubicBezTo>
                      <a:pt x="458" y="565"/>
                      <a:pt x="463" y="606"/>
                      <a:pt x="438" y="612"/>
                    </a:cubicBezTo>
                    <a:cubicBezTo>
                      <a:pt x="378" y="627"/>
                      <a:pt x="406" y="619"/>
                      <a:pt x="354" y="636"/>
                    </a:cubicBezTo>
                    <a:cubicBezTo>
                      <a:pt x="332" y="703"/>
                      <a:pt x="288" y="696"/>
                      <a:pt x="234" y="732"/>
                    </a:cubicBezTo>
                    <a:cubicBezTo>
                      <a:pt x="222" y="696"/>
                      <a:pt x="218" y="616"/>
                      <a:pt x="246" y="588"/>
                    </a:cubicBezTo>
                    <a:cubicBezTo>
                      <a:pt x="255" y="579"/>
                      <a:pt x="271" y="582"/>
                      <a:pt x="282" y="576"/>
                    </a:cubicBezTo>
                    <a:cubicBezTo>
                      <a:pt x="307" y="562"/>
                      <a:pt x="354" y="528"/>
                      <a:pt x="354" y="528"/>
                    </a:cubicBezTo>
                    <a:cubicBezTo>
                      <a:pt x="350" y="500"/>
                      <a:pt x="347" y="472"/>
                      <a:pt x="342" y="444"/>
                    </a:cubicBezTo>
                    <a:cubicBezTo>
                      <a:pt x="339" y="424"/>
                      <a:pt x="345" y="397"/>
                      <a:pt x="330" y="384"/>
                    </a:cubicBezTo>
                    <a:cubicBezTo>
                      <a:pt x="312" y="368"/>
                      <a:pt x="282" y="376"/>
                      <a:pt x="258" y="372"/>
                    </a:cubicBezTo>
                    <a:cubicBezTo>
                      <a:pt x="239" y="314"/>
                      <a:pt x="225" y="334"/>
                      <a:pt x="174" y="300"/>
                    </a:cubicBezTo>
                    <a:cubicBezTo>
                      <a:pt x="112" y="207"/>
                      <a:pt x="135" y="255"/>
                      <a:pt x="102" y="156"/>
                    </a:cubicBezTo>
                    <a:cubicBezTo>
                      <a:pt x="94" y="132"/>
                      <a:pt x="30" y="132"/>
                      <a:pt x="30" y="132"/>
                    </a:cubicBezTo>
                    <a:cubicBezTo>
                      <a:pt x="0" y="41"/>
                      <a:pt x="1" y="85"/>
                      <a:pt x="18" y="0"/>
                    </a:cubicBezTo>
                    <a:close/>
                  </a:path>
                </a:pathLst>
              </a:custGeom>
              <a:solidFill>
                <a:srgbClr val="CC00FF"/>
              </a:solidFill>
              <a:ln w="9525">
                <a:solidFill>
                  <a:schemeClr val="tx1"/>
                </a:solidFill>
                <a:round/>
                <a:headEnd/>
                <a:tailEnd/>
              </a:ln>
            </p:spPr>
            <p:txBody>
              <a:bodyPr/>
              <a:lstStyle/>
              <a:p>
                <a:endParaRPr lang="it-IT"/>
              </a:p>
            </p:txBody>
          </p:sp>
          <p:sp>
            <p:nvSpPr>
              <p:cNvPr id="65624" name="Freeform 16"/>
              <p:cNvSpPr>
                <a:spLocks/>
              </p:cNvSpPr>
              <p:nvPr/>
            </p:nvSpPr>
            <p:spPr bwMode="auto">
              <a:xfrm>
                <a:off x="2556" y="1696"/>
                <a:ext cx="854" cy="439"/>
              </a:xfrm>
              <a:custGeom>
                <a:avLst/>
                <a:gdLst>
                  <a:gd name="T0" fmla="*/ 252 w 854"/>
                  <a:gd name="T1" fmla="*/ 1 h 631"/>
                  <a:gd name="T2" fmla="*/ 0 w 854"/>
                  <a:gd name="T3" fmla="*/ 1 h 631"/>
                  <a:gd name="T4" fmla="*/ 132 w 854"/>
                  <a:gd name="T5" fmla="*/ 2 h 631"/>
                  <a:gd name="T6" fmla="*/ 168 w 854"/>
                  <a:gd name="T7" fmla="*/ 2 h 631"/>
                  <a:gd name="T8" fmla="*/ 312 w 854"/>
                  <a:gd name="T9" fmla="*/ 2 h 631"/>
                  <a:gd name="T10" fmla="*/ 480 w 854"/>
                  <a:gd name="T11" fmla="*/ 3 h 631"/>
                  <a:gd name="T12" fmla="*/ 648 w 854"/>
                  <a:gd name="T13" fmla="*/ 3 h 631"/>
                  <a:gd name="T14" fmla="*/ 672 w 854"/>
                  <a:gd name="T15" fmla="*/ 2 h 631"/>
                  <a:gd name="T16" fmla="*/ 744 w 854"/>
                  <a:gd name="T17" fmla="*/ 2 h 631"/>
                  <a:gd name="T18" fmla="*/ 804 w 854"/>
                  <a:gd name="T19" fmla="*/ 1 h 631"/>
                  <a:gd name="T20" fmla="*/ 708 w 854"/>
                  <a:gd name="T21" fmla="*/ 1 h 631"/>
                  <a:gd name="T22" fmla="*/ 672 w 854"/>
                  <a:gd name="T23" fmla="*/ 1 h 631"/>
                  <a:gd name="T24" fmla="*/ 648 w 854"/>
                  <a:gd name="T25" fmla="*/ 1 h 631"/>
                  <a:gd name="T26" fmla="*/ 612 w 854"/>
                  <a:gd name="T27" fmla="*/ 1 h 631"/>
                  <a:gd name="T28" fmla="*/ 564 w 854"/>
                  <a:gd name="T29" fmla="*/ 2 h 631"/>
                  <a:gd name="T30" fmla="*/ 492 w 854"/>
                  <a:gd name="T31" fmla="*/ 2 h 631"/>
                  <a:gd name="T32" fmla="*/ 264 w 854"/>
                  <a:gd name="T33" fmla="*/ 2 h 631"/>
                  <a:gd name="T34" fmla="*/ 192 w 854"/>
                  <a:gd name="T35" fmla="*/ 1 h 631"/>
                  <a:gd name="T36" fmla="*/ 252 w 854"/>
                  <a:gd name="T37" fmla="*/ 1 h 6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4"/>
                  <a:gd name="T58" fmla="*/ 0 h 631"/>
                  <a:gd name="T59" fmla="*/ 854 w 854"/>
                  <a:gd name="T60" fmla="*/ 631 h 6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4" h="631">
                    <a:moveTo>
                      <a:pt x="252" y="344"/>
                    </a:moveTo>
                    <a:cubicBezTo>
                      <a:pt x="142" y="271"/>
                      <a:pt x="39" y="287"/>
                      <a:pt x="0" y="404"/>
                    </a:cubicBezTo>
                    <a:cubicBezTo>
                      <a:pt x="35" y="456"/>
                      <a:pt x="78" y="461"/>
                      <a:pt x="132" y="488"/>
                    </a:cubicBezTo>
                    <a:cubicBezTo>
                      <a:pt x="145" y="494"/>
                      <a:pt x="155" y="506"/>
                      <a:pt x="168" y="512"/>
                    </a:cubicBezTo>
                    <a:cubicBezTo>
                      <a:pt x="206" y="529"/>
                      <a:pt x="276" y="536"/>
                      <a:pt x="312" y="560"/>
                    </a:cubicBezTo>
                    <a:cubicBezTo>
                      <a:pt x="365" y="596"/>
                      <a:pt x="419" y="608"/>
                      <a:pt x="480" y="620"/>
                    </a:cubicBezTo>
                    <a:cubicBezTo>
                      <a:pt x="536" y="616"/>
                      <a:pt x="597" y="631"/>
                      <a:pt x="648" y="608"/>
                    </a:cubicBezTo>
                    <a:cubicBezTo>
                      <a:pt x="671" y="598"/>
                      <a:pt x="664" y="560"/>
                      <a:pt x="672" y="536"/>
                    </a:cubicBezTo>
                    <a:cubicBezTo>
                      <a:pt x="686" y="495"/>
                      <a:pt x="730" y="469"/>
                      <a:pt x="744" y="428"/>
                    </a:cubicBezTo>
                    <a:cubicBezTo>
                      <a:pt x="766" y="361"/>
                      <a:pt x="787" y="293"/>
                      <a:pt x="804" y="224"/>
                    </a:cubicBezTo>
                    <a:cubicBezTo>
                      <a:pt x="793" y="55"/>
                      <a:pt x="854" y="0"/>
                      <a:pt x="708" y="44"/>
                    </a:cubicBezTo>
                    <a:cubicBezTo>
                      <a:pt x="694" y="48"/>
                      <a:pt x="684" y="60"/>
                      <a:pt x="672" y="68"/>
                    </a:cubicBezTo>
                    <a:cubicBezTo>
                      <a:pt x="636" y="175"/>
                      <a:pt x="687" y="14"/>
                      <a:pt x="648" y="272"/>
                    </a:cubicBezTo>
                    <a:cubicBezTo>
                      <a:pt x="648" y="272"/>
                      <a:pt x="618" y="362"/>
                      <a:pt x="612" y="380"/>
                    </a:cubicBezTo>
                    <a:cubicBezTo>
                      <a:pt x="603" y="407"/>
                      <a:pt x="591" y="443"/>
                      <a:pt x="564" y="452"/>
                    </a:cubicBezTo>
                    <a:cubicBezTo>
                      <a:pt x="540" y="460"/>
                      <a:pt x="492" y="476"/>
                      <a:pt x="492" y="476"/>
                    </a:cubicBezTo>
                    <a:cubicBezTo>
                      <a:pt x="418" y="461"/>
                      <a:pt x="331" y="450"/>
                      <a:pt x="264" y="416"/>
                    </a:cubicBezTo>
                    <a:cubicBezTo>
                      <a:pt x="171" y="369"/>
                      <a:pt x="282" y="410"/>
                      <a:pt x="192" y="380"/>
                    </a:cubicBezTo>
                    <a:cubicBezTo>
                      <a:pt x="235" y="351"/>
                      <a:pt x="215" y="362"/>
                      <a:pt x="252" y="344"/>
                    </a:cubicBezTo>
                    <a:close/>
                  </a:path>
                </a:pathLst>
              </a:custGeom>
              <a:solidFill>
                <a:srgbClr val="CC00FF"/>
              </a:solidFill>
              <a:ln w="9525">
                <a:solidFill>
                  <a:schemeClr val="tx1"/>
                </a:solidFill>
                <a:round/>
                <a:headEnd/>
                <a:tailEnd/>
              </a:ln>
            </p:spPr>
            <p:txBody>
              <a:bodyPr/>
              <a:lstStyle/>
              <a:p>
                <a:endParaRPr lang="it-IT"/>
              </a:p>
            </p:txBody>
          </p:sp>
          <p:sp>
            <p:nvSpPr>
              <p:cNvPr id="65625" name="Freeform 17"/>
              <p:cNvSpPr>
                <a:spLocks/>
              </p:cNvSpPr>
              <p:nvPr/>
            </p:nvSpPr>
            <p:spPr bwMode="auto">
              <a:xfrm>
                <a:off x="2640" y="1497"/>
                <a:ext cx="203" cy="361"/>
              </a:xfrm>
              <a:custGeom>
                <a:avLst/>
                <a:gdLst>
                  <a:gd name="T0" fmla="*/ 96 w 203"/>
                  <a:gd name="T1" fmla="*/ 3 h 361"/>
                  <a:gd name="T2" fmla="*/ 144 w 203"/>
                  <a:gd name="T3" fmla="*/ 51 h 361"/>
                  <a:gd name="T4" fmla="*/ 168 w 203"/>
                  <a:gd name="T5" fmla="*/ 87 h 361"/>
                  <a:gd name="T6" fmla="*/ 192 w 203"/>
                  <a:gd name="T7" fmla="*/ 159 h 361"/>
                  <a:gd name="T8" fmla="*/ 0 w 203"/>
                  <a:gd name="T9" fmla="*/ 315 h 361"/>
                  <a:gd name="T10" fmla="*/ 12 w 203"/>
                  <a:gd name="T11" fmla="*/ 279 h 361"/>
                  <a:gd name="T12" fmla="*/ 84 w 203"/>
                  <a:gd name="T13" fmla="*/ 231 h 361"/>
                  <a:gd name="T14" fmla="*/ 96 w 203"/>
                  <a:gd name="T15" fmla="*/ 3 h 361"/>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361"/>
                  <a:gd name="T26" fmla="*/ 203 w 203"/>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361">
                    <a:moveTo>
                      <a:pt x="96" y="3"/>
                    </a:moveTo>
                    <a:cubicBezTo>
                      <a:pt x="154" y="22"/>
                      <a:pt x="118" y="0"/>
                      <a:pt x="144" y="51"/>
                    </a:cubicBezTo>
                    <a:cubicBezTo>
                      <a:pt x="150" y="64"/>
                      <a:pt x="162" y="74"/>
                      <a:pt x="168" y="87"/>
                    </a:cubicBezTo>
                    <a:cubicBezTo>
                      <a:pt x="178" y="110"/>
                      <a:pt x="192" y="159"/>
                      <a:pt x="192" y="159"/>
                    </a:cubicBezTo>
                    <a:cubicBezTo>
                      <a:pt x="175" y="361"/>
                      <a:pt x="203" y="332"/>
                      <a:pt x="0" y="315"/>
                    </a:cubicBezTo>
                    <a:cubicBezTo>
                      <a:pt x="4" y="303"/>
                      <a:pt x="3" y="288"/>
                      <a:pt x="12" y="279"/>
                    </a:cubicBezTo>
                    <a:cubicBezTo>
                      <a:pt x="32" y="259"/>
                      <a:pt x="84" y="231"/>
                      <a:pt x="84" y="231"/>
                    </a:cubicBezTo>
                    <a:cubicBezTo>
                      <a:pt x="107" y="161"/>
                      <a:pt x="153" y="60"/>
                      <a:pt x="96" y="3"/>
                    </a:cubicBezTo>
                    <a:close/>
                  </a:path>
                </a:pathLst>
              </a:custGeom>
              <a:solidFill>
                <a:srgbClr val="CC00FF"/>
              </a:solidFill>
              <a:ln w="9525">
                <a:solidFill>
                  <a:schemeClr val="tx1"/>
                </a:solidFill>
                <a:round/>
                <a:headEnd/>
                <a:tailEnd/>
              </a:ln>
            </p:spPr>
            <p:txBody>
              <a:bodyPr/>
              <a:lstStyle/>
              <a:p>
                <a:endParaRPr lang="it-IT"/>
              </a:p>
            </p:txBody>
          </p:sp>
        </p:grpSp>
      </p:grpSp>
      <p:sp>
        <p:nvSpPr>
          <p:cNvPr id="65544" name="Freeform 18"/>
          <p:cNvSpPr>
            <a:spLocks noChangeAspect="1"/>
          </p:cNvSpPr>
          <p:nvPr/>
        </p:nvSpPr>
        <p:spPr bwMode="auto">
          <a:xfrm rot="16200000" flipH="1">
            <a:off x="5583237" y="2133601"/>
            <a:ext cx="542925" cy="24765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5545" name="Freeform 19"/>
          <p:cNvSpPr>
            <a:spLocks noChangeAspect="1"/>
          </p:cNvSpPr>
          <p:nvPr/>
        </p:nvSpPr>
        <p:spPr bwMode="auto">
          <a:xfrm rot="10800000" flipH="1">
            <a:off x="6321425" y="20367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5546" name="Freeform 20"/>
          <p:cNvSpPr>
            <a:spLocks noChangeAspect="1"/>
          </p:cNvSpPr>
          <p:nvPr/>
        </p:nvSpPr>
        <p:spPr bwMode="auto">
          <a:xfrm rot="10800000" flipH="1">
            <a:off x="7007225" y="19605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5547" name="Line 21"/>
          <p:cNvSpPr>
            <a:spLocks noChangeShapeType="1"/>
          </p:cNvSpPr>
          <p:nvPr/>
        </p:nvSpPr>
        <p:spPr bwMode="auto">
          <a:xfrm flipV="1">
            <a:off x="6000750" y="2152650"/>
            <a:ext cx="304800" cy="38100"/>
          </a:xfrm>
          <a:prstGeom prst="line">
            <a:avLst/>
          </a:prstGeom>
          <a:noFill/>
          <a:ln w="19050">
            <a:solidFill>
              <a:schemeClr val="tx1"/>
            </a:solidFill>
            <a:round/>
            <a:headEnd/>
            <a:tailEnd type="triangle" w="med" len="med"/>
          </a:ln>
        </p:spPr>
        <p:txBody>
          <a:bodyPr/>
          <a:lstStyle/>
          <a:p>
            <a:endParaRPr lang="it-IT"/>
          </a:p>
        </p:txBody>
      </p:sp>
      <p:sp>
        <p:nvSpPr>
          <p:cNvPr id="65548" name="Line 22"/>
          <p:cNvSpPr>
            <a:spLocks noChangeShapeType="1"/>
          </p:cNvSpPr>
          <p:nvPr/>
        </p:nvSpPr>
        <p:spPr bwMode="auto">
          <a:xfrm flipV="1">
            <a:off x="6686550" y="2095500"/>
            <a:ext cx="304800" cy="38100"/>
          </a:xfrm>
          <a:prstGeom prst="line">
            <a:avLst/>
          </a:prstGeom>
          <a:noFill/>
          <a:ln w="19050">
            <a:solidFill>
              <a:schemeClr val="tx1"/>
            </a:solidFill>
            <a:round/>
            <a:headEnd/>
            <a:tailEnd type="triangle" w="med" len="med"/>
          </a:ln>
        </p:spPr>
        <p:txBody>
          <a:bodyPr/>
          <a:lstStyle/>
          <a:p>
            <a:endParaRPr lang="it-IT"/>
          </a:p>
        </p:txBody>
      </p:sp>
      <p:sp>
        <p:nvSpPr>
          <p:cNvPr id="65549" name="Line 23"/>
          <p:cNvSpPr>
            <a:spLocks noChangeShapeType="1"/>
          </p:cNvSpPr>
          <p:nvPr/>
        </p:nvSpPr>
        <p:spPr bwMode="auto">
          <a:xfrm flipV="1">
            <a:off x="7391400" y="2019300"/>
            <a:ext cx="514350" cy="57150"/>
          </a:xfrm>
          <a:prstGeom prst="line">
            <a:avLst/>
          </a:prstGeom>
          <a:noFill/>
          <a:ln w="19050">
            <a:solidFill>
              <a:schemeClr val="tx1"/>
            </a:solidFill>
            <a:round/>
            <a:headEnd/>
            <a:tailEnd type="triangle" w="med" len="med"/>
          </a:ln>
        </p:spPr>
        <p:txBody>
          <a:bodyPr/>
          <a:lstStyle/>
          <a:p>
            <a:endParaRPr lang="it-IT"/>
          </a:p>
        </p:txBody>
      </p:sp>
      <p:sp>
        <p:nvSpPr>
          <p:cNvPr id="65550" name="Text Box 24"/>
          <p:cNvSpPr txBox="1">
            <a:spLocks noChangeArrowheads="1"/>
          </p:cNvSpPr>
          <p:nvPr/>
        </p:nvSpPr>
        <p:spPr bwMode="auto">
          <a:xfrm>
            <a:off x="7870825" y="1846263"/>
            <a:ext cx="593725" cy="366712"/>
          </a:xfrm>
          <a:prstGeom prst="rect">
            <a:avLst/>
          </a:prstGeom>
          <a:noFill/>
          <a:ln w="9525">
            <a:noFill/>
            <a:miter lim="800000"/>
            <a:headEnd/>
            <a:tailEnd/>
          </a:ln>
        </p:spPr>
        <p:txBody>
          <a:bodyPr wrap="none">
            <a:spAutoFit/>
          </a:bodyPr>
          <a:lstStyle/>
          <a:p>
            <a:pPr>
              <a:buFontTx/>
              <a:buChar char="•"/>
            </a:pPr>
            <a:r>
              <a:rPr lang="it-IT" sz="1800">
                <a:latin typeface="Arial" pitchFamily="34" charset="0"/>
              </a:rPr>
              <a:t> Tg</a:t>
            </a:r>
          </a:p>
        </p:txBody>
      </p:sp>
      <p:sp>
        <p:nvSpPr>
          <p:cNvPr id="65551" name="Rectangle 25"/>
          <p:cNvSpPr>
            <a:spLocks noChangeArrowheads="1"/>
          </p:cNvSpPr>
          <p:nvPr/>
        </p:nvSpPr>
        <p:spPr bwMode="auto">
          <a:xfrm>
            <a:off x="7010400" y="2709863"/>
            <a:ext cx="647700"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TPO</a:t>
            </a:r>
          </a:p>
        </p:txBody>
      </p:sp>
      <p:sp>
        <p:nvSpPr>
          <p:cNvPr id="65552" name="Text Box 26"/>
          <p:cNvSpPr txBox="1">
            <a:spLocks noChangeArrowheads="1"/>
          </p:cNvSpPr>
          <p:nvPr/>
        </p:nvSpPr>
        <p:spPr bwMode="auto">
          <a:xfrm>
            <a:off x="7858125" y="2322513"/>
            <a:ext cx="889000" cy="366712"/>
          </a:xfrm>
          <a:prstGeom prst="rect">
            <a:avLst/>
          </a:prstGeom>
          <a:noFill/>
          <a:ln w="9525">
            <a:noFill/>
            <a:miter lim="800000"/>
            <a:headEnd/>
            <a:tailEnd/>
          </a:ln>
        </p:spPr>
        <p:txBody>
          <a:bodyPr wrap="none">
            <a:spAutoFit/>
          </a:bodyPr>
          <a:lstStyle/>
          <a:p>
            <a:r>
              <a:rPr lang="it-IT" sz="1800">
                <a:latin typeface="Arial" pitchFamily="34" charset="0"/>
              </a:rPr>
              <a:t> Tg + I</a:t>
            </a:r>
            <a:r>
              <a:rPr lang="it-IT" sz="1800" baseline="30000">
                <a:latin typeface="Arial" pitchFamily="34" charset="0"/>
              </a:rPr>
              <a:t>-</a:t>
            </a:r>
          </a:p>
        </p:txBody>
      </p:sp>
      <p:sp>
        <p:nvSpPr>
          <p:cNvPr id="65553" name="Text Box 27"/>
          <p:cNvSpPr txBox="1">
            <a:spLocks noChangeArrowheads="1"/>
          </p:cNvSpPr>
          <p:nvPr/>
        </p:nvSpPr>
        <p:spPr bwMode="auto">
          <a:xfrm>
            <a:off x="7858125" y="3084513"/>
            <a:ext cx="1187450" cy="366712"/>
          </a:xfrm>
          <a:prstGeom prst="rect">
            <a:avLst/>
          </a:prstGeom>
          <a:noFill/>
          <a:ln w="9525">
            <a:noFill/>
            <a:miter lim="800000"/>
            <a:headEnd/>
            <a:tailEnd/>
          </a:ln>
        </p:spPr>
        <p:txBody>
          <a:bodyPr wrap="none">
            <a:spAutoFit/>
          </a:bodyPr>
          <a:lstStyle/>
          <a:p>
            <a:r>
              <a:rPr lang="it-IT" sz="1800">
                <a:latin typeface="Arial" pitchFamily="34" charset="0"/>
              </a:rPr>
              <a:t> Tg-T4/T3</a:t>
            </a:r>
            <a:endParaRPr lang="it-IT" sz="1800" baseline="30000">
              <a:latin typeface="Arial" pitchFamily="34" charset="0"/>
            </a:endParaRPr>
          </a:p>
        </p:txBody>
      </p:sp>
      <p:grpSp>
        <p:nvGrpSpPr>
          <p:cNvPr id="65554" name="Group 28"/>
          <p:cNvGrpSpPr>
            <a:grpSpLocks/>
          </p:cNvGrpSpPr>
          <p:nvPr/>
        </p:nvGrpSpPr>
        <p:grpSpPr bwMode="auto">
          <a:xfrm>
            <a:off x="7267575" y="3419475"/>
            <a:ext cx="1222375" cy="1268413"/>
            <a:chOff x="4626" y="2058"/>
            <a:chExt cx="770" cy="799"/>
          </a:xfrm>
        </p:grpSpPr>
        <p:grpSp>
          <p:nvGrpSpPr>
            <p:cNvPr id="65613" name="Group 29"/>
            <p:cNvGrpSpPr>
              <a:grpSpLocks/>
            </p:cNvGrpSpPr>
            <p:nvPr/>
          </p:nvGrpSpPr>
          <p:grpSpPr bwMode="auto">
            <a:xfrm>
              <a:off x="4626" y="2619"/>
              <a:ext cx="770" cy="238"/>
              <a:chOff x="4626" y="2619"/>
              <a:chExt cx="770" cy="238"/>
            </a:xfrm>
          </p:grpSpPr>
          <p:sp>
            <p:nvSpPr>
              <p:cNvPr id="65615" name="Arc 30"/>
              <p:cNvSpPr>
                <a:spLocks noChangeAspect="1"/>
              </p:cNvSpPr>
              <p:nvPr/>
            </p:nvSpPr>
            <p:spPr bwMode="auto">
              <a:xfrm flipV="1">
                <a:off x="5158" y="2619"/>
                <a:ext cx="238" cy="2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5616" name="Line 31"/>
              <p:cNvSpPr>
                <a:spLocks noChangeShapeType="1"/>
              </p:cNvSpPr>
              <p:nvPr/>
            </p:nvSpPr>
            <p:spPr bwMode="auto">
              <a:xfrm flipH="1">
                <a:off x="4626" y="2857"/>
                <a:ext cx="534" cy="0"/>
              </a:xfrm>
              <a:prstGeom prst="line">
                <a:avLst/>
              </a:prstGeom>
              <a:noFill/>
              <a:ln w="19050">
                <a:solidFill>
                  <a:schemeClr val="tx1"/>
                </a:solidFill>
                <a:round/>
                <a:headEnd/>
                <a:tailEnd type="triangle" w="med" len="med"/>
              </a:ln>
            </p:spPr>
            <p:txBody>
              <a:bodyPr/>
              <a:lstStyle/>
              <a:p>
                <a:endParaRPr lang="it-IT"/>
              </a:p>
            </p:txBody>
          </p:sp>
        </p:grpSp>
        <p:sp>
          <p:nvSpPr>
            <p:cNvPr id="65614" name="Line 32"/>
            <p:cNvSpPr>
              <a:spLocks noChangeShapeType="1"/>
            </p:cNvSpPr>
            <p:nvPr/>
          </p:nvSpPr>
          <p:spPr bwMode="auto">
            <a:xfrm flipH="1" flipV="1">
              <a:off x="5396" y="2058"/>
              <a:ext cx="0" cy="564"/>
            </a:xfrm>
            <a:prstGeom prst="line">
              <a:avLst/>
            </a:prstGeom>
            <a:noFill/>
            <a:ln w="19050">
              <a:solidFill>
                <a:schemeClr val="tx1"/>
              </a:solidFill>
              <a:round/>
              <a:headEnd/>
              <a:tailEnd/>
            </a:ln>
          </p:spPr>
          <p:txBody>
            <a:bodyPr/>
            <a:lstStyle/>
            <a:p>
              <a:endParaRPr lang="it-IT"/>
            </a:p>
          </p:txBody>
        </p:sp>
      </p:grpSp>
      <p:sp>
        <p:nvSpPr>
          <p:cNvPr id="65555" name="Oval 33"/>
          <p:cNvSpPr>
            <a:spLocks noChangeArrowheads="1"/>
          </p:cNvSpPr>
          <p:nvPr/>
        </p:nvSpPr>
        <p:spPr bwMode="auto">
          <a:xfrm>
            <a:off x="6629400" y="3524250"/>
            <a:ext cx="1066800" cy="590550"/>
          </a:xfrm>
          <a:prstGeom prst="ellipse">
            <a:avLst/>
          </a:prstGeom>
          <a:solidFill>
            <a:srgbClr val="00FF00"/>
          </a:solidFill>
          <a:ln w="9525">
            <a:solidFill>
              <a:schemeClr val="tx1"/>
            </a:solidFill>
            <a:round/>
            <a:headEnd/>
            <a:tailEnd/>
          </a:ln>
        </p:spPr>
        <p:txBody>
          <a:bodyPr wrap="none" anchor="ctr"/>
          <a:lstStyle/>
          <a:p>
            <a:pPr algn="ctr"/>
            <a:r>
              <a:rPr lang="it-IT" sz="1800">
                <a:latin typeface="Arial" pitchFamily="34" charset="0"/>
              </a:rPr>
              <a:t>Pendrin</a:t>
            </a:r>
          </a:p>
        </p:txBody>
      </p:sp>
      <p:sp>
        <p:nvSpPr>
          <p:cNvPr id="65556" name="Line 34"/>
          <p:cNvSpPr>
            <a:spLocks noChangeShapeType="1"/>
          </p:cNvSpPr>
          <p:nvPr/>
        </p:nvSpPr>
        <p:spPr bwMode="auto">
          <a:xfrm>
            <a:off x="6276975" y="3514725"/>
            <a:ext cx="1504950" cy="0"/>
          </a:xfrm>
          <a:prstGeom prst="line">
            <a:avLst/>
          </a:prstGeom>
          <a:noFill/>
          <a:ln w="19050">
            <a:solidFill>
              <a:schemeClr val="tx1"/>
            </a:solidFill>
            <a:round/>
            <a:headEnd/>
            <a:tailEnd type="triangle" w="med" len="med"/>
          </a:ln>
        </p:spPr>
        <p:txBody>
          <a:bodyPr/>
          <a:lstStyle/>
          <a:p>
            <a:endParaRPr lang="it-IT"/>
          </a:p>
        </p:txBody>
      </p:sp>
      <p:sp>
        <p:nvSpPr>
          <p:cNvPr id="65557" name="Line 35"/>
          <p:cNvSpPr>
            <a:spLocks noChangeShapeType="1"/>
          </p:cNvSpPr>
          <p:nvPr/>
        </p:nvSpPr>
        <p:spPr bwMode="auto">
          <a:xfrm>
            <a:off x="6276975" y="4129088"/>
            <a:ext cx="1504950" cy="0"/>
          </a:xfrm>
          <a:prstGeom prst="line">
            <a:avLst/>
          </a:prstGeom>
          <a:noFill/>
          <a:ln w="19050">
            <a:solidFill>
              <a:schemeClr val="tx1"/>
            </a:solidFill>
            <a:round/>
            <a:headEnd/>
            <a:tailEnd type="triangle" w="med" len="med"/>
          </a:ln>
        </p:spPr>
        <p:txBody>
          <a:bodyPr/>
          <a:lstStyle/>
          <a:p>
            <a:endParaRPr lang="it-IT"/>
          </a:p>
        </p:txBody>
      </p:sp>
      <p:sp>
        <p:nvSpPr>
          <p:cNvPr id="65558" name="Text Box 36"/>
          <p:cNvSpPr txBox="1">
            <a:spLocks noChangeArrowheads="1"/>
          </p:cNvSpPr>
          <p:nvPr/>
        </p:nvSpPr>
        <p:spPr bwMode="auto">
          <a:xfrm>
            <a:off x="6000750"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5559" name="Text Box 37"/>
          <p:cNvSpPr txBox="1">
            <a:spLocks noChangeArrowheads="1"/>
          </p:cNvSpPr>
          <p:nvPr/>
        </p:nvSpPr>
        <p:spPr bwMode="auto">
          <a:xfrm>
            <a:off x="6000750"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5560" name="Text Box 38"/>
          <p:cNvSpPr txBox="1">
            <a:spLocks noChangeArrowheads="1"/>
          </p:cNvSpPr>
          <p:nvPr/>
        </p:nvSpPr>
        <p:spPr bwMode="auto">
          <a:xfrm>
            <a:off x="7743825"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5561" name="Text Box 39"/>
          <p:cNvSpPr txBox="1">
            <a:spLocks noChangeArrowheads="1"/>
          </p:cNvSpPr>
          <p:nvPr/>
        </p:nvSpPr>
        <p:spPr bwMode="auto">
          <a:xfrm>
            <a:off x="7743825"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5562" name="Oval 40"/>
          <p:cNvSpPr>
            <a:spLocks noChangeArrowheads="1"/>
          </p:cNvSpPr>
          <p:nvPr/>
        </p:nvSpPr>
        <p:spPr bwMode="auto">
          <a:xfrm>
            <a:off x="6019800" y="4514850"/>
            <a:ext cx="400050" cy="361950"/>
          </a:xfrm>
          <a:prstGeom prst="ellipse">
            <a:avLst/>
          </a:prstGeom>
          <a:solidFill>
            <a:srgbClr val="FF6600"/>
          </a:solidFill>
          <a:ln w="9525">
            <a:solidFill>
              <a:schemeClr val="tx1"/>
            </a:solidFill>
            <a:round/>
            <a:headEnd/>
            <a:tailEnd/>
          </a:ln>
        </p:spPr>
        <p:txBody>
          <a:bodyPr wrap="none" anchor="ctr"/>
          <a:lstStyle/>
          <a:p>
            <a:pPr algn="ctr"/>
            <a:r>
              <a:rPr lang="it-IT" sz="1800">
                <a:latin typeface="Arial" pitchFamily="34" charset="0"/>
              </a:rPr>
              <a:t>Tg</a:t>
            </a:r>
          </a:p>
        </p:txBody>
      </p:sp>
      <p:sp>
        <p:nvSpPr>
          <p:cNvPr id="65563" name="Line 41"/>
          <p:cNvSpPr>
            <a:spLocks noChangeShapeType="1"/>
          </p:cNvSpPr>
          <p:nvPr/>
        </p:nvSpPr>
        <p:spPr bwMode="auto">
          <a:xfrm flipH="1">
            <a:off x="6496050" y="4691063"/>
            <a:ext cx="361950" cy="0"/>
          </a:xfrm>
          <a:prstGeom prst="line">
            <a:avLst/>
          </a:prstGeom>
          <a:noFill/>
          <a:ln w="19050">
            <a:solidFill>
              <a:schemeClr val="tx1"/>
            </a:solidFill>
            <a:round/>
            <a:headEnd/>
            <a:tailEnd type="triangle" w="med" len="med"/>
          </a:ln>
        </p:spPr>
        <p:txBody>
          <a:bodyPr/>
          <a:lstStyle/>
          <a:p>
            <a:endParaRPr lang="it-IT"/>
          </a:p>
        </p:txBody>
      </p:sp>
      <p:sp>
        <p:nvSpPr>
          <p:cNvPr id="65564" name="Line 42"/>
          <p:cNvSpPr>
            <a:spLocks noChangeShapeType="1"/>
          </p:cNvSpPr>
          <p:nvPr/>
        </p:nvSpPr>
        <p:spPr bwMode="auto">
          <a:xfrm flipH="1">
            <a:off x="5988050" y="4851400"/>
            <a:ext cx="114300" cy="88900"/>
          </a:xfrm>
          <a:prstGeom prst="line">
            <a:avLst/>
          </a:prstGeom>
          <a:noFill/>
          <a:ln w="9525">
            <a:solidFill>
              <a:schemeClr val="tx1"/>
            </a:solidFill>
            <a:round/>
            <a:headEnd/>
            <a:tailEnd/>
          </a:ln>
        </p:spPr>
        <p:txBody>
          <a:bodyPr/>
          <a:lstStyle/>
          <a:p>
            <a:endParaRPr lang="it-IT"/>
          </a:p>
        </p:txBody>
      </p:sp>
      <p:sp>
        <p:nvSpPr>
          <p:cNvPr id="65565" name="Line 43"/>
          <p:cNvSpPr>
            <a:spLocks noChangeShapeType="1"/>
          </p:cNvSpPr>
          <p:nvPr/>
        </p:nvSpPr>
        <p:spPr bwMode="auto">
          <a:xfrm flipH="1" flipV="1">
            <a:off x="6330950" y="4838700"/>
            <a:ext cx="114300" cy="88900"/>
          </a:xfrm>
          <a:prstGeom prst="line">
            <a:avLst/>
          </a:prstGeom>
          <a:noFill/>
          <a:ln w="9525">
            <a:solidFill>
              <a:schemeClr val="tx1"/>
            </a:solidFill>
            <a:round/>
            <a:headEnd/>
            <a:tailEnd/>
          </a:ln>
        </p:spPr>
        <p:txBody>
          <a:bodyPr/>
          <a:lstStyle/>
          <a:p>
            <a:endParaRPr lang="it-IT"/>
          </a:p>
        </p:txBody>
      </p:sp>
      <p:sp>
        <p:nvSpPr>
          <p:cNvPr id="65566" name="Text Box 44"/>
          <p:cNvSpPr txBox="1">
            <a:spLocks noChangeArrowheads="1"/>
          </p:cNvSpPr>
          <p:nvPr/>
        </p:nvSpPr>
        <p:spPr bwMode="auto">
          <a:xfrm>
            <a:off x="57435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T4</a:t>
            </a:r>
          </a:p>
        </p:txBody>
      </p:sp>
      <p:sp>
        <p:nvSpPr>
          <p:cNvPr id="65567" name="Text Box 45"/>
          <p:cNvSpPr txBox="1">
            <a:spLocks noChangeArrowheads="1"/>
          </p:cNvSpPr>
          <p:nvPr/>
        </p:nvSpPr>
        <p:spPr bwMode="auto">
          <a:xfrm>
            <a:off x="62261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65568" name="Line 46"/>
          <p:cNvSpPr>
            <a:spLocks noChangeShapeType="1"/>
          </p:cNvSpPr>
          <p:nvPr/>
        </p:nvSpPr>
        <p:spPr bwMode="auto">
          <a:xfrm flipH="1">
            <a:off x="5353050" y="4691063"/>
            <a:ext cx="609600" cy="0"/>
          </a:xfrm>
          <a:prstGeom prst="line">
            <a:avLst/>
          </a:prstGeom>
          <a:noFill/>
          <a:ln w="9525">
            <a:solidFill>
              <a:schemeClr val="tx1"/>
            </a:solidFill>
            <a:round/>
            <a:headEnd/>
            <a:tailEnd type="triangle" w="med" len="med"/>
          </a:ln>
        </p:spPr>
        <p:txBody>
          <a:bodyPr/>
          <a:lstStyle/>
          <a:p>
            <a:endParaRPr lang="it-IT"/>
          </a:p>
        </p:txBody>
      </p:sp>
      <p:sp>
        <p:nvSpPr>
          <p:cNvPr id="65569" name="Text Box 47"/>
          <p:cNvSpPr txBox="1">
            <a:spLocks noChangeArrowheads="1"/>
          </p:cNvSpPr>
          <p:nvPr/>
        </p:nvSpPr>
        <p:spPr bwMode="auto">
          <a:xfrm>
            <a:off x="4311650" y="4362450"/>
            <a:ext cx="1073150" cy="641350"/>
          </a:xfrm>
          <a:prstGeom prst="rect">
            <a:avLst/>
          </a:prstGeom>
          <a:noFill/>
          <a:ln w="9525">
            <a:noFill/>
            <a:miter lim="800000"/>
            <a:headEnd/>
            <a:tailEnd/>
          </a:ln>
        </p:spPr>
        <p:txBody>
          <a:bodyPr wrap="none">
            <a:spAutoFit/>
          </a:bodyPr>
          <a:lstStyle/>
          <a:p>
            <a:pPr algn="ctr"/>
            <a:r>
              <a:rPr lang="it-IT" sz="1800">
                <a:latin typeface="Arial" pitchFamily="34" charset="0"/>
              </a:rPr>
              <a:t>MIT, DIT</a:t>
            </a:r>
          </a:p>
          <a:p>
            <a:pPr algn="ctr"/>
            <a:r>
              <a:rPr lang="it-IT" sz="1800">
                <a:latin typeface="Arial" pitchFamily="34" charset="0"/>
              </a:rPr>
              <a:t>T3 + T4</a:t>
            </a:r>
          </a:p>
        </p:txBody>
      </p:sp>
      <p:sp>
        <p:nvSpPr>
          <p:cNvPr id="65570" name="Arc 48"/>
          <p:cNvSpPr>
            <a:spLocks noChangeAspect="1"/>
          </p:cNvSpPr>
          <p:nvPr/>
        </p:nvSpPr>
        <p:spPr bwMode="auto">
          <a:xfrm flipH="1">
            <a:off x="4857750" y="3500438"/>
            <a:ext cx="644525" cy="587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5571" name="Line 49"/>
          <p:cNvSpPr>
            <a:spLocks noChangeShapeType="1"/>
          </p:cNvSpPr>
          <p:nvPr/>
        </p:nvSpPr>
        <p:spPr bwMode="auto">
          <a:xfrm>
            <a:off x="4857750" y="4073525"/>
            <a:ext cx="0" cy="342900"/>
          </a:xfrm>
          <a:prstGeom prst="line">
            <a:avLst/>
          </a:prstGeom>
          <a:noFill/>
          <a:ln w="19050">
            <a:solidFill>
              <a:schemeClr val="tx1"/>
            </a:solidFill>
            <a:round/>
            <a:headEnd/>
            <a:tailEnd type="triangle" w="med" len="med"/>
          </a:ln>
        </p:spPr>
        <p:txBody>
          <a:bodyPr/>
          <a:lstStyle/>
          <a:p>
            <a:endParaRPr lang="it-IT"/>
          </a:p>
        </p:txBody>
      </p:sp>
      <p:sp>
        <p:nvSpPr>
          <p:cNvPr id="65572" name="Line 50"/>
          <p:cNvSpPr>
            <a:spLocks noChangeShapeType="1"/>
          </p:cNvSpPr>
          <p:nvPr/>
        </p:nvSpPr>
        <p:spPr bwMode="auto">
          <a:xfrm>
            <a:off x="5486400" y="3498850"/>
            <a:ext cx="520700" cy="0"/>
          </a:xfrm>
          <a:prstGeom prst="line">
            <a:avLst/>
          </a:prstGeom>
          <a:noFill/>
          <a:ln w="19050">
            <a:solidFill>
              <a:schemeClr val="tx1"/>
            </a:solidFill>
            <a:round/>
            <a:headEnd/>
            <a:tailEnd type="triangle" w="med" len="med"/>
          </a:ln>
        </p:spPr>
        <p:txBody>
          <a:bodyPr/>
          <a:lstStyle/>
          <a:p>
            <a:endParaRPr lang="it-IT"/>
          </a:p>
        </p:txBody>
      </p:sp>
      <p:sp>
        <p:nvSpPr>
          <p:cNvPr id="65573" name="Oval 51"/>
          <p:cNvSpPr>
            <a:spLocks noChangeArrowheads="1"/>
          </p:cNvSpPr>
          <p:nvPr/>
        </p:nvSpPr>
        <p:spPr bwMode="auto">
          <a:xfrm>
            <a:off x="1143000" y="3321050"/>
            <a:ext cx="647700" cy="59055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NIS</a:t>
            </a:r>
          </a:p>
        </p:txBody>
      </p:sp>
      <p:sp>
        <p:nvSpPr>
          <p:cNvPr id="65574" name="Line 52"/>
          <p:cNvSpPr>
            <a:spLocks noChangeShapeType="1"/>
          </p:cNvSpPr>
          <p:nvPr/>
        </p:nvSpPr>
        <p:spPr bwMode="auto">
          <a:xfrm>
            <a:off x="714375" y="3311525"/>
            <a:ext cx="1504950" cy="0"/>
          </a:xfrm>
          <a:prstGeom prst="line">
            <a:avLst/>
          </a:prstGeom>
          <a:noFill/>
          <a:ln w="19050">
            <a:solidFill>
              <a:schemeClr val="tx1"/>
            </a:solidFill>
            <a:round/>
            <a:headEnd/>
            <a:tailEnd type="triangle" w="med" len="med"/>
          </a:ln>
        </p:spPr>
        <p:txBody>
          <a:bodyPr/>
          <a:lstStyle/>
          <a:p>
            <a:endParaRPr lang="it-IT"/>
          </a:p>
        </p:txBody>
      </p:sp>
      <p:sp>
        <p:nvSpPr>
          <p:cNvPr id="65575" name="Line 53"/>
          <p:cNvSpPr>
            <a:spLocks noChangeShapeType="1"/>
          </p:cNvSpPr>
          <p:nvPr/>
        </p:nvSpPr>
        <p:spPr bwMode="auto">
          <a:xfrm>
            <a:off x="714375" y="3921125"/>
            <a:ext cx="1504950" cy="0"/>
          </a:xfrm>
          <a:prstGeom prst="line">
            <a:avLst/>
          </a:prstGeom>
          <a:noFill/>
          <a:ln w="19050">
            <a:solidFill>
              <a:schemeClr val="tx1"/>
            </a:solidFill>
            <a:round/>
            <a:headEnd/>
            <a:tailEnd type="triangle" w="med" len="med"/>
          </a:ln>
        </p:spPr>
        <p:txBody>
          <a:bodyPr/>
          <a:lstStyle/>
          <a:p>
            <a:endParaRPr lang="it-IT"/>
          </a:p>
        </p:txBody>
      </p:sp>
      <p:sp>
        <p:nvSpPr>
          <p:cNvPr id="65576" name="Text Box 54"/>
          <p:cNvSpPr txBox="1">
            <a:spLocks noChangeArrowheads="1"/>
          </p:cNvSpPr>
          <p:nvPr/>
        </p:nvSpPr>
        <p:spPr bwMode="auto">
          <a:xfrm>
            <a:off x="209550" y="31162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5577" name="Text Box 55"/>
          <p:cNvSpPr txBox="1">
            <a:spLocks noChangeArrowheads="1"/>
          </p:cNvSpPr>
          <p:nvPr/>
        </p:nvSpPr>
        <p:spPr bwMode="auto">
          <a:xfrm>
            <a:off x="438150"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5578" name="Text Box 56"/>
          <p:cNvSpPr txBox="1">
            <a:spLocks noChangeArrowheads="1"/>
          </p:cNvSpPr>
          <p:nvPr/>
        </p:nvSpPr>
        <p:spPr bwMode="auto">
          <a:xfrm>
            <a:off x="2181225"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5579" name="Text Box 57"/>
          <p:cNvSpPr txBox="1">
            <a:spLocks noChangeArrowheads="1"/>
          </p:cNvSpPr>
          <p:nvPr/>
        </p:nvSpPr>
        <p:spPr bwMode="auto">
          <a:xfrm>
            <a:off x="2181225" y="31289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5580" name="Oval 58"/>
          <p:cNvSpPr>
            <a:spLocks noChangeArrowheads="1"/>
          </p:cNvSpPr>
          <p:nvPr/>
        </p:nvSpPr>
        <p:spPr bwMode="auto">
          <a:xfrm>
            <a:off x="1009650" y="4433888"/>
            <a:ext cx="914400" cy="388937"/>
          </a:xfrm>
          <a:prstGeom prst="ellipse">
            <a:avLst/>
          </a:prstGeom>
          <a:solidFill>
            <a:srgbClr val="FFFF00"/>
          </a:solidFill>
          <a:ln w="9525">
            <a:solidFill>
              <a:schemeClr val="tx1"/>
            </a:solidFill>
            <a:round/>
            <a:headEnd/>
            <a:tailEnd/>
          </a:ln>
        </p:spPr>
        <p:txBody>
          <a:bodyPr wrap="none" anchor="ctr"/>
          <a:lstStyle/>
          <a:p>
            <a:pPr algn="ctr"/>
            <a:r>
              <a:rPr lang="it-IT" sz="1800">
                <a:latin typeface="Arial" pitchFamily="34" charset="0"/>
              </a:rPr>
              <a:t>TSHR</a:t>
            </a:r>
          </a:p>
        </p:txBody>
      </p:sp>
      <p:sp>
        <p:nvSpPr>
          <p:cNvPr id="65581" name="Oval 59"/>
          <p:cNvSpPr>
            <a:spLocks noChangeArrowheads="1"/>
          </p:cNvSpPr>
          <p:nvPr/>
        </p:nvSpPr>
        <p:spPr bwMode="auto">
          <a:xfrm>
            <a:off x="946150" y="4489450"/>
            <a:ext cx="177800" cy="279400"/>
          </a:xfrm>
          <a:prstGeom prst="ellipse">
            <a:avLst/>
          </a:prstGeom>
          <a:solidFill>
            <a:schemeClr val="tx1"/>
          </a:solidFill>
          <a:ln w="9525">
            <a:solidFill>
              <a:schemeClr val="tx1"/>
            </a:solidFill>
            <a:round/>
            <a:headEnd/>
            <a:tailEnd/>
          </a:ln>
        </p:spPr>
        <p:txBody>
          <a:bodyPr wrap="none" anchor="ctr"/>
          <a:lstStyle/>
          <a:p>
            <a:endParaRPr lang="it-IT"/>
          </a:p>
        </p:txBody>
      </p:sp>
      <p:sp>
        <p:nvSpPr>
          <p:cNvPr id="65582" name="Text Box 60"/>
          <p:cNvSpPr txBox="1">
            <a:spLocks noChangeArrowheads="1"/>
          </p:cNvSpPr>
          <p:nvPr/>
        </p:nvSpPr>
        <p:spPr bwMode="auto">
          <a:xfrm>
            <a:off x="320675" y="4446588"/>
            <a:ext cx="641350" cy="366712"/>
          </a:xfrm>
          <a:prstGeom prst="rect">
            <a:avLst/>
          </a:prstGeom>
          <a:noFill/>
          <a:ln w="9525">
            <a:noFill/>
            <a:miter lim="800000"/>
            <a:headEnd/>
            <a:tailEnd/>
          </a:ln>
        </p:spPr>
        <p:txBody>
          <a:bodyPr wrap="none">
            <a:spAutoFit/>
          </a:bodyPr>
          <a:lstStyle/>
          <a:p>
            <a:r>
              <a:rPr lang="it-IT" sz="1800">
                <a:latin typeface="Arial" pitchFamily="34" charset="0"/>
              </a:rPr>
              <a:t>TSH</a:t>
            </a:r>
          </a:p>
        </p:txBody>
      </p:sp>
      <p:sp>
        <p:nvSpPr>
          <p:cNvPr id="65583" name="Line 61"/>
          <p:cNvSpPr>
            <a:spLocks noChangeShapeType="1"/>
          </p:cNvSpPr>
          <p:nvPr/>
        </p:nvSpPr>
        <p:spPr bwMode="auto">
          <a:xfrm>
            <a:off x="714375" y="2346325"/>
            <a:ext cx="1504950" cy="0"/>
          </a:xfrm>
          <a:prstGeom prst="line">
            <a:avLst/>
          </a:prstGeom>
          <a:noFill/>
          <a:ln w="19050">
            <a:solidFill>
              <a:schemeClr val="tx1"/>
            </a:solidFill>
            <a:round/>
            <a:headEnd/>
            <a:tailEnd type="triangle" w="med" len="med"/>
          </a:ln>
        </p:spPr>
        <p:txBody>
          <a:bodyPr/>
          <a:lstStyle/>
          <a:p>
            <a:endParaRPr lang="it-IT"/>
          </a:p>
        </p:txBody>
      </p:sp>
      <p:sp>
        <p:nvSpPr>
          <p:cNvPr id="65584" name="Line 62"/>
          <p:cNvSpPr>
            <a:spLocks noChangeShapeType="1"/>
          </p:cNvSpPr>
          <p:nvPr/>
        </p:nvSpPr>
        <p:spPr bwMode="auto">
          <a:xfrm>
            <a:off x="714375" y="2965450"/>
            <a:ext cx="1504950" cy="0"/>
          </a:xfrm>
          <a:prstGeom prst="line">
            <a:avLst/>
          </a:prstGeom>
          <a:noFill/>
          <a:ln w="19050">
            <a:solidFill>
              <a:schemeClr val="tx1"/>
            </a:solidFill>
            <a:round/>
            <a:headEnd type="triangle" w="med" len="med"/>
            <a:tailEnd/>
          </a:ln>
        </p:spPr>
        <p:txBody>
          <a:bodyPr/>
          <a:lstStyle/>
          <a:p>
            <a:endParaRPr lang="it-IT"/>
          </a:p>
        </p:txBody>
      </p:sp>
      <p:sp>
        <p:nvSpPr>
          <p:cNvPr id="65585" name="Text Box 63"/>
          <p:cNvSpPr txBox="1">
            <a:spLocks noChangeArrowheads="1"/>
          </p:cNvSpPr>
          <p:nvPr/>
        </p:nvSpPr>
        <p:spPr bwMode="auto">
          <a:xfrm>
            <a:off x="209550" y="2151063"/>
            <a:ext cx="552450" cy="366712"/>
          </a:xfrm>
          <a:prstGeom prst="rect">
            <a:avLst/>
          </a:prstGeom>
          <a:noFill/>
          <a:ln w="9525">
            <a:noFill/>
            <a:miter lim="800000"/>
            <a:headEnd/>
            <a:tailEnd/>
          </a:ln>
        </p:spPr>
        <p:txBody>
          <a:bodyPr wrap="none">
            <a:spAutoFit/>
          </a:bodyPr>
          <a:lstStyle/>
          <a:p>
            <a:r>
              <a:rPr lang="it-IT" sz="1800">
                <a:latin typeface="Arial" pitchFamily="34" charset="0"/>
              </a:rPr>
              <a:t>2K</a:t>
            </a:r>
            <a:r>
              <a:rPr lang="it-IT" sz="1800" baseline="30000">
                <a:latin typeface="Arial" pitchFamily="34" charset="0"/>
              </a:rPr>
              <a:t>+</a:t>
            </a:r>
          </a:p>
        </p:txBody>
      </p:sp>
      <p:sp>
        <p:nvSpPr>
          <p:cNvPr id="65586" name="Text Box 64"/>
          <p:cNvSpPr txBox="1">
            <a:spLocks noChangeArrowheads="1"/>
          </p:cNvSpPr>
          <p:nvPr/>
        </p:nvSpPr>
        <p:spPr bwMode="auto">
          <a:xfrm>
            <a:off x="95250" y="2782888"/>
            <a:ext cx="692150" cy="366712"/>
          </a:xfrm>
          <a:prstGeom prst="rect">
            <a:avLst/>
          </a:prstGeom>
          <a:noFill/>
          <a:ln w="9525">
            <a:noFill/>
            <a:miter lim="800000"/>
            <a:headEnd/>
            <a:tailEnd/>
          </a:ln>
        </p:spPr>
        <p:txBody>
          <a:bodyPr wrap="none">
            <a:spAutoFit/>
          </a:bodyPr>
          <a:lstStyle/>
          <a:p>
            <a:r>
              <a:rPr lang="it-IT" sz="1800">
                <a:latin typeface="Arial" pitchFamily="34" charset="0"/>
              </a:rPr>
              <a:t>3Na</a:t>
            </a:r>
            <a:r>
              <a:rPr lang="it-IT" sz="1800" baseline="30000">
                <a:latin typeface="Arial" pitchFamily="34" charset="0"/>
              </a:rPr>
              <a:t>+</a:t>
            </a:r>
          </a:p>
        </p:txBody>
      </p:sp>
      <p:sp>
        <p:nvSpPr>
          <p:cNvPr id="65587" name="Oval 65"/>
          <p:cNvSpPr>
            <a:spLocks noChangeArrowheads="1"/>
          </p:cNvSpPr>
          <p:nvPr/>
        </p:nvSpPr>
        <p:spPr bwMode="auto">
          <a:xfrm>
            <a:off x="977900" y="2355850"/>
            <a:ext cx="965200" cy="590550"/>
          </a:xfrm>
          <a:prstGeom prst="ellipse">
            <a:avLst/>
          </a:prstGeom>
          <a:solidFill>
            <a:srgbClr val="FF0000"/>
          </a:solidFill>
          <a:ln w="9525">
            <a:solidFill>
              <a:schemeClr val="tx1"/>
            </a:solidFill>
            <a:round/>
            <a:headEnd/>
            <a:tailEnd/>
          </a:ln>
        </p:spPr>
        <p:txBody>
          <a:bodyPr wrap="none" anchor="ctr"/>
          <a:lstStyle/>
          <a:p>
            <a:pPr algn="ctr"/>
            <a:r>
              <a:rPr lang="it-IT" sz="1800">
                <a:latin typeface="Arial" pitchFamily="34" charset="0"/>
              </a:rPr>
              <a:t>ATPasi</a:t>
            </a:r>
          </a:p>
        </p:txBody>
      </p:sp>
      <p:sp>
        <p:nvSpPr>
          <p:cNvPr id="65588" name="Text Box 66"/>
          <p:cNvSpPr txBox="1">
            <a:spLocks noChangeArrowheads="1"/>
          </p:cNvSpPr>
          <p:nvPr/>
        </p:nvSpPr>
        <p:spPr bwMode="auto">
          <a:xfrm>
            <a:off x="2006600" y="4308475"/>
            <a:ext cx="1428750" cy="641350"/>
          </a:xfrm>
          <a:prstGeom prst="rect">
            <a:avLst/>
          </a:prstGeom>
          <a:noFill/>
          <a:ln w="9525">
            <a:noFill/>
            <a:miter lim="800000"/>
            <a:headEnd/>
            <a:tailEnd/>
          </a:ln>
        </p:spPr>
        <p:txBody>
          <a:bodyPr wrap="none">
            <a:spAutoFit/>
          </a:bodyPr>
          <a:lstStyle/>
          <a:p>
            <a:r>
              <a:rPr lang="it-IT" sz="1800">
                <a:latin typeface="Arial" pitchFamily="34" charset="0"/>
              </a:rPr>
              <a:t>Second</a:t>
            </a:r>
          </a:p>
          <a:p>
            <a:r>
              <a:rPr lang="it-IT" sz="1800">
                <a:latin typeface="Arial" pitchFamily="34" charset="0"/>
              </a:rPr>
              <a:t>messengers</a:t>
            </a:r>
          </a:p>
        </p:txBody>
      </p:sp>
      <p:grpSp>
        <p:nvGrpSpPr>
          <p:cNvPr id="65589" name="Group 67"/>
          <p:cNvGrpSpPr>
            <a:grpSpLocks noChangeAspect="1"/>
          </p:cNvGrpSpPr>
          <p:nvPr/>
        </p:nvGrpSpPr>
        <p:grpSpPr bwMode="auto">
          <a:xfrm flipH="1" flipV="1">
            <a:off x="2938463" y="3611563"/>
            <a:ext cx="328612" cy="885825"/>
            <a:chOff x="5208" y="1968"/>
            <a:chExt cx="300" cy="596"/>
          </a:xfrm>
        </p:grpSpPr>
        <p:sp>
          <p:nvSpPr>
            <p:cNvPr id="65611" name="Arc 68"/>
            <p:cNvSpPr>
              <a:spLocks noChangeAspect="1"/>
            </p:cNvSpPr>
            <p:nvPr/>
          </p:nvSpPr>
          <p:spPr bwMode="auto">
            <a:xfrm flipH="1">
              <a:off x="5208" y="1968"/>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5612" name="Arc 69"/>
            <p:cNvSpPr>
              <a:spLocks noChangeAspect="1"/>
            </p:cNvSpPr>
            <p:nvPr/>
          </p:nvSpPr>
          <p:spPr bwMode="auto">
            <a:xfrm flipH="1" flipV="1">
              <a:off x="5208" y="2264"/>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grpSp>
      <p:sp>
        <p:nvSpPr>
          <p:cNvPr id="65590" name="Line 70"/>
          <p:cNvSpPr>
            <a:spLocks noChangeShapeType="1"/>
          </p:cNvSpPr>
          <p:nvPr/>
        </p:nvSpPr>
        <p:spPr bwMode="auto">
          <a:xfrm flipH="1">
            <a:off x="2038350" y="4830763"/>
            <a:ext cx="2406650" cy="566737"/>
          </a:xfrm>
          <a:prstGeom prst="line">
            <a:avLst/>
          </a:prstGeom>
          <a:noFill/>
          <a:ln w="19050">
            <a:solidFill>
              <a:schemeClr val="tx1"/>
            </a:solidFill>
            <a:prstDash val="sysDot"/>
            <a:round/>
            <a:headEnd/>
            <a:tailEnd type="triangle" w="med" len="med"/>
          </a:ln>
        </p:spPr>
        <p:txBody>
          <a:bodyPr/>
          <a:lstStyle/>
          <a:p>
            <a:endParaRPr lang="it-IT"/>
          </a:p>
        </p:txBody>
      </p:sp>
      <p:sp>
        <p:nvSpPr>
          <p:cNvPr id="65591" name="Arc 71"/>
          <p:cNvSpPr>
            <a:spLocks noChangeAspect="1"/>
          </p:cNvSpPr>
          <p:nvPr/>
        </p:nvSpPr>
        <p:spPr bwMode="auto">
          <a:xfrm flipH="1">
            <a:off x="1403350" y="5440363"/>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p:spPr>
        <p:txBody>
          <a:bodyPr wrap="none" anchor="ctr"/>
          <a:lstStyle/>
          <a:p>
            <a:endParaRPr lang="it-IT"/>
          </a:p>
        </p:txBody>
      </p:sp>
      <p:sp>
        <p:nvSpPr>
          <p:cNvPr id="65592" name="Arc 72"/>
          <p:cNvSpPr>
            <a:spLocks noChangeAspect="1"/>
          </p:cNvSpPr>
          <p:nvPr/>
        </p:nvSpPr>
        <p:spPr bwMode="auto">
          <a:xfrm flipH="1">
            <a:off x="3263900" y="3233738"/>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5593" name="Text Box 73"/>
          <p:cNvSpPr txBox="1">
            <a:spLocks noChangeArrowheads="1"/>
          </p:cNvSpPr>
          <p:nvPr/>
        </p:nvSpPr>
        <p:spPr bwMode="auto">
          <a:xfrm>
            <a:off x="996950" y="5784850"/>
            <a:ext cx="844550" cy="366713"/>
          </a:xfrm>
          <a:prstGeom prst="rect">
            <a:avLst/>
          </a:prstGeom>
          <a:noFill/>
          <a:ln w="9525">
            <a:noFill/>
            <a:miter lim="800000"/>
            <a:headEnd/>
            <a:tailEnd/>
          </a:ln>
        </p:spPr>
        <p:txBody>
          <a:bodyPr wrap="none">
            <a:spAutoFit/>
          </a:bodyPr>
          <a:lstStyle/>
          <a:p>
            <a:pPr algn="ctr"/>
            <a:r>
              <a:rPr lang="it-IT" sz="1800">
                <a:latin typeface="Arial" pitchFamily="34" charset="0"/>
              </a:rPr>
              <a:t>T3, T4</a:t>
            </a:r>
          </a:p>
        </p:txBody>
      </p:sp>
      <p:sp>
        <p:nvSpPr>
          <p:cNvPr id="65594" name="Line 74"/>
          <p:cNvSpPr>
            <a:spLocks noChangeShapeType="1"/>
          </p:cNvSpPr>
          <p:nvPr/>
        </p:nvSpPr>
        <p:spPr bwMode="auto">
          <a:xfrm flipH="1">
            <a:off x="1860550" y="3606800"/>
            <a:ext cx="1054100" cy="0"/>
          </a:xfrm>
          <a:prstGeom prst="line">
            <a:avLst/>
          </a:prstGeom>
          <a:noFill/>
          <a:ln w="19050">
            <a:solidFill>
              <a:schemeClr val="tx1"/>
            </a:solidFill>
            <a:prstDash val="sysDot"/>
            <a:round/>
            <a:headEnd/>
            <a:tailEnd type="triangle" w="med" len="med"/>
          </a:ln>
        </p:spPr>
        <p:txBody>
          <a:bodyPr/>
          <a:lstStyle/>
          <a:p>
            <a:endParaRPr lang="it-IT"/>
          </a:p>
        </p:txBody>
      </p:sp>
      <p:sp>
        <p:nvSpPr>
          <p:cNvPr id="65595" name="Text Box 75"/>
          <p:cNvSpPr txBox="1">
            <a:spLocks noChangeArrowheads="1"/>
          </p:cNvSpPr>
          <p:nvPr/>
        </p:nvSpPr>
        <p:spPr bwMode="auto">
          <a:xfrm>
            <a:off x="1920875" y="333851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5596" name="Line 76"/>
          <p:cNvSpPr>
            <a:spLocks noChangeShapeType="1"/>
          </p:cNvSpPr>
          <p:nvPr/>
        </p:nvSpPr>
        <p:spPr bwMode="auto">
          <a:xfrm>
            <a:off x="3263900" y="3600450"/>
            <a:ext cx="0" cy="304800"/>
          </a:xfrm>
          <a:prstGeom prst="line">
            <a:avLst/>
          </a:prstGeom>
          <a:noFill/>
          <a:ln w="19050">
            <a:solidFill>
              <a:schemeClr val="tx1"/>
            </a:solidFill>
            <a:prstDash val="sysDot"/>
            <a:round/>
            <a:headEnd/>
            <a:tailEnd/>
          </a:ln>
        </p:spPr>
        <p:txBody>
          <a:bodyPr/>
          <a:lstStyle/>
          <a:p>
            <a:endParaRPr lang="it-IT"/>
          </a:p>
        </p:txBody>
      </p:sp>
      <p:sp>
        <p:nvSpPr>
          <p:cNvPr id="65597" name="Line 77"/>
          <p:cNvSpPr>
            <a:spLocks noChangeShapeType="1"/>
          </p:cNvSpPr>
          <p:nvPr/>
        </p:nvSpPr>
        <p:spPr bwMode="auto">
          <a:xfrm>
            <a:off x="3638550" y="3238500"/>
            <a:ext cx="2203450" cy="0"/>
          </a:xfrm>
          <a:prstGeom prst="line">
            <a:avLst/>
          </a:prstGeom>
          <a:noFill/>
          <a:ln w="19050">
            <a:solidFill>
              <a:schemeClr val="tx1"/>
            </a:solidFill>
            <a:prstDash val="sysDot"/>
            <a:round/>
            <a:headEnd/>
            <a:tailEnd/>
          </a:ln>
        </p:spPr>
        <p:txBody>
          <a:bodyPr/>
          <a:lstStyle/>
          <a:p>
            <a:endParaRPr lang="it-IT"/>
          </a:p>
        </p:txBody>
      </p:sp>
      <p:sp>
        <p:nvSpPr>
          <p:cNvPr id="65598" name="Text Box 78"/>
          <p:cNvSpPr txBox="1">
            <a:spLocks noChangeArrowheads="1"/>
          </p:cNvSpPr>
          <p:nvPr/>
        </p:nvSpPr>
        <p:spPr bwMode="auto">
          <a:xfrm>
            <a:off x="3559175" y="316706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5599" name="Line 79"/>
          <p:cNvSpPr>
            <a:spLocks noChangeShapeType="1"/>
          </p:cNvSpPr>
          <p:nvPr/>
        </p:nvSpPr>
        <p:spPr bwMode="auto">
          <a:xfrm flipV="1">
            <a:off x="5829300" y="3019425"/>
            <a:ext cx="1162050" cy="219075"/>
          </a:xfrm>
          <a:prstGeom prst="line">
            <a:avLst/>
          </a:prstGeom>
          <a:noFill/>
          <a:ln w="19050">
            <a:solidFill>
              <a:schemeClr val="tx1"/>
            </a:solidFill>
            <a:prstDash val="sysDot"/>
            <a:round/>
            <a:headEnd/>
            <a:tailEnd type="triangle" w="med" len="med"/>
          </a:ln>
        </p:spPr>
        <p:txBody>
          <a:bodyPr/>
          <a:lstStyle/>
          <a:p>
            <a:endParaRPr lang="it-IT"/>
          </a:p>
        </p:txBody>
      </p:sp>
      <p:sp>
        <p:nvSpPr>
          <p:cNvPr id="65600" name="Text Box 80"/>
          <p:cNvSpPr txBox="1">
            <a:spLocks noChangeArrowheads="1"/>
          </p:cNvSpPr>
          <p:nvPr/>
        </p:nvSpPr>
        <p:spPr bwMode="auto">
          <a:xfrm>
            <a:off x="3424238" y="3700463"/>
            <a:ext cx="1530350" cy="366712"/>
          </a:xfrm>
          <a:prstGeom prst="rect">
            <a:avLst/>
          </a:prstGeom>
          <a:noFill/>
          <a:ln w="9525">
            <a:noFill/>
            <a:miter lim="800000"/>
            <a:headEnd/>
            <a:tailEnd/>
          </a:ln>
        </p:spPr>
        <p:txBody>
          <a:bodyPr wrap="none">
            <a:spAutoFit/>
          </a:bodyPr>
          <a:lstStyle/>
          <a:p>
            <a:r>
              <a:rPr lang="it-IT" sz="1800">
                <a:latin typeface="Arial" pitchFamily="34" charset="0"/>
              </a:rPr>
              <a:t>Dealogenase</a:t>
            </a:r>
          </a:p>
        </p:txBody>
      </p:sp>
      <p:sp>
        <p:nvSpPr>
          <p:cNvPr id="65601" name="Text Box 81"/>
          <p:cNvSpPr txBox="1">
            <a:spLocks noChangeArrowheads="1"/>
          </p:cNvSpPr>
          <p:nvPr/>
        </p:nvSpPr>
        <p:spPr bwMode="auto">
          <a:xfrm>
            <a:off x="736600" y="6261100"/>
            <a:ext cx="1403350" cy="366713"/>
          </a:xfrm>
          <a:prstGeom prst="rect">
            <a:avLst/>
          </a:prstGeom>
          <a:noFill/>
          <a:ln w="9525">
            <a:noFill/>
            <a:miter lim="800000"/>
            <a:headEnd/>
            <a:tailEnd/>
          </a:ln>
        </p:spPr>
        <p:txBody>
          <a:bodyPr wrap="none">
            <a:spAutoFit/>
          </a:bodyPr>
          <a:lstStyle/>
          <a:p>
            <a:pPr algn="ctr"/>
            <a:r>
              <a:rPr lang="it-IT" sz="1800">
                <a:latin typeface="Arial" pitchFamily="34" charset="0"/>
              </a:rPr>
              <a:t>Baso-lateral</a:t>
            </a:r>
          </a:p>
        </p:txBody>
      </p:sp>
      <p:sp>
        <p:nvSpPr>
          <p:cNvPr id="65602" name="Text Box 82"/>
          <p:cNvSpPr txBox="1">
            <a:spLocks noChangeArrowheads="1"/>
          </p:cNvSpPr>
          <p:nvPr/>
        </p:nvSpPr>
        <p:spPr bwMode="auto">
          <a:xfrm>
            <a:off x="7124700" y="6262688"/>
            <a:ext cx="704850" cy="366712"/>
          </a:xfrm>
          <a:prstGeom prst="rect">
            <a:avLst/>
          </a:prstGeom>
          <a:noFill/>
          <a:ln w="9525">
            <a:noFill/>
            <a:miter lim="800000"/>
            <a:headEnd/>
            <a:tailEnd/>
          </a:ln>
        </p:spPr>
        <p:txBody>
          <a:bodyPr wrap="none">
            <a:spAutoFit/>
          </a:bodyPr>
          <a:lstStyle/>
          <a:p>
            <a:pPr algn="ctr"/>
            <a:r>
              <a:rPr lang="it-IT" sz="1800">
                <a:latin typeface="Arial" pitchFamily="34" charset="0"/>
              </a:rPr>
              <a:t>Apex</a:t>
            </a:r>
          </a:p>
        </p:txBody>
      </p:sp>
      <p:sp>
        <p:nvSpPr>
          <p:cNvPr id="65603" name="Text Box 83"/>
          <p:cNvSpPr txBox="1">
            <a:spLocks noChangeArrowheads="1"/>
          </p:cNvSpPr>
          <p:nvPr/>
        </p:nvSpPr>
        <p:spPr bwMode="auto">
          <a:xfrm>
            <a:off x="7721600" y="1128713"/>
            <a:ext cx="882650" cy="366712"/>
          </a:xfrm>
          <a:prstGeom prst="rect">
            <a:avLst/>
          </a:prstGeom>
          <a:noFill/>
          <a:ln w="9525">
            <a:noFill/>
            <a:miter lim="800000"/>
            <a:headEnd/>
            <a:tailEnd/>
          </a:ln>
        </p:spPr>
        <p:txBody>
          <a:bodyPr wrap="none">
            <a:spAutoFit/>
          </a:bodyPr>
          <a:lstStyle/>
          <a:p>
            <a:pPr algn="ctr"/>
            <a:r>
              <a:rPr lang="it-IT" sz="1800">
                <a:latin typeface="Arial" pitchFamily="34" charset="0"/>
              </a:rPr>
              <a:t>Colloid</a:t>
            </a:r>
          </a:p>
        </p:txBody>
      </p:sp>
      <p:sp>
        <p:nvSpPr>
          <p:cNvPr id="65604" name="Rectangle 85"/>
          <p:cNvSpPr>
            <a:spLocks noChangeArrowheads="1"/>
          </p:cNvSpPr>
          <p:nvPr/>
        </p:nvSpPr>
        <p:spPr bwMode="auto">
          <a:xfrm>
            <a:off x="6564313" y="2306638"/>
            <a:ext cx="741362"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DUOX</a:t>
            </a:r>
          </a:p>
        </p:txBody>
      </p:sp>
      <p:sp>
        <p:nvSpPr>
          <p:cNvPr id="65605" name="Line 86"/>
          <p:cNvSpPr>
            <a:spLocks noChangeShapeType="1"/>
          </p:cNvSpPr>
          <p:nvPr/>
        </p:nvSpPr>
        <p:spPr bwMode="auto">
          <a:xfrm rot="19436044" flipV="1">
            <a:off x="5719763" y="2906713"/>
            <a:ext cx="908050" cy="50800"/>
          </a:xfrm>
          <a:prstGeom prst="line">
            <a:avLst/>
          </a:prstGeom>
          <a:noFill/>
          <a:ln w="19050">
            <a:solidFill>
              <a:schemeClr val="tx1"/>
            </a:solidFill>
            <a:prstDash val="sysDot"/>
            <a:round/>
            <a:headEnd/>
            <a:tailEnd type="triangle" w="med" len="med"/>
          </a:ln>
        </p:spPr>
        <p:txBody>
          <a:bodyPr/>
          <a:lstStyle/>
          <a:p>
            <a:endParaRPr lang="it-IT"/>
          </a:p>
        </p:txBody>
      </p:sp>
      <p:sp>
        <p:nvSpPr>
          <p:cNvPr id="65606" name="Text Box 87"/>
          <p:cNvSpPr txBox="1">
            <a:spLocks noChangeArrowheads="1"/>
          </p:cNvSpPr>
          <p:nvPr/>
        </p:nvSpPr>
        <p:spPr bwMode="auto">
          <a:xfrm>
            <a:off x="7197725" y="2176463"/>
            <a:ext cx="758825" cy="366712"/>
          </a:xfrm>
          <a:prstGeom prst="rect">
            <a:avLst/>
          </a:prstGeom>
          <a:noFill/>
          <a:ln w="9525">
            <a:noFill/>
            <a:miter lim="800000"/>
            <a:headEnd/>
            <a:tailEnd/>
          </a:ln>
        </p:spPr>
        <p:txBody>
          <a:bodyPr wrap="none">
            <a:spAutoFit/>
          </a:bodyPr>
          <a:lstStyle/>
          <a:p>
            <a:r>
              <a:rPr lang="it-IT" sz="1800">
                <a:latin typeface="Arial" pitchFamily="34" charset="0"/>
              </a:rPr>
              <a:t> H</a:t>
            </a:r>
            <a:r>
              <a:rPr lang="it-IT" sz="1800" baseline="-25000">
                <a:latin typeface="Arial" pitchFamily="34" charset="0"/>
              </a:rPr>
              <a:t>2</a:t>
            </a:r>
            <a:r>
              <a:rPr lang="it-IT" sz="1800">
                <a:latin typeface="Arial" pitchFamily="34" charset="0"/>
              </a:rPr>
              <a:t>O</a:t>
            </a:r>
            <a:r>
              <a:rPr lang="it-IT" sz="1800" baseline="-25000">
                <a:latin typeface="Arial" pitchFamily="34" charset="0"/>
              </a:rPr>
              <a:t>2</a:t>
            </a:r>
          </a:p>
        </p:txBody>
      </p:sp>
      <p:sp>
        <p:nvSpPr>
          <p:cNvPr id="65607" name="Arc 88"/>
          <p:cNvSpPr>
            <a:spLocks noChangeAspect="1"/>
          </p:cNvSpPr>
          <p:nvPr/>
        </p:nvSpPr>
        <p:spPr bwMode="auto">
          <a:xfrm>
            <a:off x="7642225" y="2484438"/>
            <a:ext cx="103188" cy="1158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5608" name="AutoShape 89"/>
          <p:cNvSpPr>
            <a:spLocks/>
          </p:cNvSpPr>
          <p:nvPr/>
        </p:nvSpPr>
        <p:spPr bwMode="auto">
          <a:xfrm>
            <a:off x="1952625" y="4349750"/>
            <a:ext cx="152400" cy="558800"/>
          </a:xfrm>
          <a:prstGeom prst="leftBrace">
            <a:avLst>
              <a:gd name="adj1" fmla="val 30556"/>
              <a:gd name="adj2" fmla="val 50000"/>
            </a:avLst>
          </a:prstGeom>
          <a:noFill/>
          <a:ln w="9525">
            <a:solidFill>
              <a:schemeClr val="tx1"/>
            </a:solidFill>
            <a:round/>
            <a:headEnd/>
            <a:tailEnd/>
          </a:ln>
        </p:spPr>
        <p:txBody>
          <a:bodyPr wrap="none" anchor="ctr"/>
          <a:lstStyle/>
          <a:p>
            <a:endParaRPr lang="it-IT"/>
          </a:p>
        </p:txBody>
      </p:sp>
      <p:sp>
        <p:nvSpPr>
          <p:cNvPr id="90" name="Rectangle 2"/>
          <p:cNvSpPr txBox="1">
            <a:spLocks noChangeArrowheads="1"/>
          </p:cNvSpPr>
          <p:nvPr/>
        </p:nvSpPr>
        <p:spPr>
          <a:xfrm>
            <a:off x="685800" y="117475"/>
            <a:ext cx="7772400" cy="1143000"/>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rPr>
              <a:t>Molecular events involved in thyroid hormone dyshormonogenesis</a:t>
            </a:r>
          </a:p>
        </p:txBody>
      </p:sp>
      <p:sp>
        <p:nvSpPr>
          <p:cNvPr id="91" name="Ovale 90"/>
          <p:cNvSpPr/>
          <p:nvPr/>
        </p:nvSpPr>
        <p:spPr>
          <a:xfrm>
            <a:off x="6477000" y="3330575"/>
            <a:ext cx="1370013" cy="9826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rc 2"/>
          <p:cNvSpPr>
            <a:spLocks noChangeAspect="1"/>
          </p:cNvSpPr>
          <p:nvPr/>
        </p:nvSpPr>
        <p:spPr bwMode="auto">
          <a:xfrm flipH="1">
            <a:off x="7607300" y="2514600"/>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6562" name="Arc 3"/>
          <p:cNvSpPr>
            <a:spLocks noChangeAspect="1"/>
          </p:cNvSpPr>
          <p:nvPr/>
        </p:nvSpPr>
        <p:spPr bwMode="auto">
          <a:xfrm flipH="1" flipV="1">
            <a:off x="7607300" y="2886075"/>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triangle" w="med" len="med"/>
            <a:tailEnd/>
          </a:ln>
        </p:spPr>
        <p:txBody>
          <a:bodyPr wrap="none" anchor="ctr"/>
          <a:lstStyle/>
          <a:p>
            <a:endParaRPr lang="it-IT"/>
          </a:p>
        </p:txBody>
      </p:sp>
      <p:sp>
        <p:nvSpPr>
          <p:cNvPr id="66563" name="Freeform 4"/>
          <p:cNvSpPr>
            <a:spLocks noChangeAspect="1"/>
          </p:cNvSpPr>
          <p:nvPr/>
        </p:nvSpPr>
        <p:spPr bwMode="auto">
          <a:xfrm>
            <a:off x="1458913" y="1276350"/>
            <a:ext cx="6172200" cy="4514850"/>
          </a:xfrm>
          <a:custGeom>
            <a:avLst/>
            <a:gdLst>
              <a:gd name="T0" fmla="*/ 2147483647 w 4321"/>
              <a:gd name="T1" fmla="*/ 2147483647 h 3191"/>
              <a:gd name="T2" fmla="*/ 2147483647 w 4321"/>
              <a:gd name="T3" fmla="*/ 2147483647 h 3191"/>
              <a:gd name="T4" fmla="*/ 2147483647 w 4321"/>
              <a:gd name="T5" fmla="*/ 2147483647 h 3191"/>
              <a:gd name="T6" fmla="*/ 2147483647 w 4321"/>
              <a:gd name="T7" fmla="*/ 2147483647 h 3191"/>
              <a:gd name="T8" fmla="*/ 2147483647 w 4321"/>
              <a:gd name="T9" fmla="*/ 2147483647 h 3191"/>
              <a:gd name="T10" fmla="*/ 2147483647 w 4321"/>
              <a:gd name="T11" fmla="*/ 2147483647 h 3191"/>
              <a:gd name="T12" fmla="*/ 2147483647 w 4321"/>
              <a:gd name="T13" fmla="*/ 2147483647 h 3191"/>
              <a:gd name="T14" fmla="*/ 2147483647 w 4321"/>
              <a:gd name="T15" fmla="*/ 2147483647 h 3191"/>
              <a:gd name="T16" fmla="*/ 2147483647 w 4321"/>
              <a:gd name="T17" fmla="*/ 2147483647 h 3191"/>
              <a:gd name="T18" fmla="*/ 2147483647 w 4321"/>
              <a:gd name="T19" fmla="*/ 2147483647 h 3191"/>
              <a:gd name="T20" fmla="*/ 2147483647 w 4321"/>
              <a:gd name="T21" fmla="*/ 2147483647 h 3191"/>
              <a:gd name="T22" fmla="*/ 2147483647 w 4321"/>
              <a:gd name="T23" fmla="*/ 2147483647 h 3191"/>
              <a:gd name="T24" fmla="*/ 2147483647 w 4321"/>
              <a:gd name="T25" fmla="*/ 2147483647 h 3191"/>
              <a:gd name="T26" fmla="*/ 2147483647 w 4321"/>
              <a:gd name="T27" fmla="*/ 2147483647 h 3191"/>
              <a:gd name="T28" fmla="*/ 2147483647 w 4321"/>
              <a:gd name="T29" fmla="*/ 2147483647 h 3191"/>
              <a:gd name="T30" fmla="*/ 2147483647 w 4321"/>
              <a:gd name="T31" fmla="*/ 2147483647 h 3191"/>
              <a:gd name="T32" fmla="*/ 2147483647 w 4321"/>
              <a:gd name="T33" fmla="*/ 2147483647 h 3191"/>
              <a:gd name="T34" fmla="*/ 2147483647 w 4321"/>
              <a:gd name="T35" fmla="*/ 2147483647 h 3191"/>
              <a:gd name="T36" fmla="*/ 2147483647 w 4321"/>
              <a:gd name="T37" fmla="*/ 2147483647 h 3191"/>
              <a:gd name="T38" fmla="*/ 2147483647 w 4321"/>
              <a:gd name="T39" fmla="*/ 2147483647 h 3191"/>
              <a:gd name="T40" fmla="*/ 2147483647 w 4321"/>
              <a:gd name="T41" fmla="*/ 2147483647 h 3191"/>
              <a:gd name="T42" fmla="*/ 2147483647 w 4321"/>
              <a:gd name="T43" fmla="*/ 2147483647 h 3191"/>
              <a:gd name="T44" fmla="*/ 2147483647 w 4321"/>
              <a:gd name="T45" fmla="*/ 2147483647 h 3191"/>
              <a:gd name="T46" fmla="*/ 2147483647 w 4321"/>
              <a:gd name="T47" fmla="*/ 2147483647 h 3191"/>
              <a:gd name="T48" fmla="*/ 2147483647 w 4321"/>
              <a:gd name="T49" fmla="*/ 2147483647 h 3191"/>
              <a:gd name="T50" fmla="*/ 2147483647 w 4321"/>
              <a:gd name="T51" fmla="*/ 2147483647 h 3191"/>
              <a:gd name="T52" fmla="*/ 2147483647 w 4321"/>
              <a:gd name="T53" fmla="*/ 2147483647 h 3191"/>
              <a:gd name="T54" fmla="*/ 2147483647 w 4321"/>
              <a:gd name="T55" fmla="*/ 2147483647 h 3191"/>
              <a:gd name="T56" fmla="*/ 2147483647 w 4321"/>
              <a:gd name="T57" fmla="*/ 2147483647 h 3191"/>
              <a:gd name="T58" fmla="*/ 2147483647 w 4321"/>
              <a:gd name="T59" fmla="*/ 2147483647 h 3191"/>
              <a:gd name="T60" fmla="*/ 2147483647 w 4321"/>
              <a:gd name="T61" fmla="*/ 2147483647 h 3191"/>
              <a:gd name="T62" fmla="*/ 2147483647 w 4321"/>
              <a:gd name="T63" fmla="*/ 2147483647 h 3191"/>
              <a:gd name="T64" fmla="*/ 2147483647 w 4321"/>
              <a:gd name="T65" fmla="*/ 2147483647 h 3191"/>
              <a:gd name="T66" fmla="*/ 0 w 4321"/>
              <a:gd name="T67" fmla="*/ 2147483647 h 3191"/>
              <a:gd name="T68" fmla="*/ 2147483647 w 4321"/>
              <a:gd name="T69" fmla="*/ 2147483647 h 3191"/>
              <a:gd name="T70" fmla="*/ 2147483647 w 4321"/>
              <a:gd name="T71" fmla="*/ 2147483647 h 3191"/>
              <a:gd name="T72" fmla="*/ 2147483647 w 4321"/>
              <a:gd name="T73" fmla="*/ 2147483647 h 3191"/>
              <a:gd name="T74" fmla="*/ 2147483647 w 4321"/>
              <a:gd name="T75" fmla="*/ 2147483647 h 3191"/>
              <a:gd name="T76" fmla="*/ 2147483647 w 4321"/>
              <a:gd name="T77" fmla="*/ 2147483647 h 3191"/>
              <a:gd name="T78" fmla="*/ 2147483647 w 4321"/>
              <a:gd name="T79" fmla="*/ 2147483647 h 3191"/>
              <a:gd name="T80" fmla="*/ 2147483647 w 4321"/>
              <a:gd name="T81" fmla="*/ 0 h 3191"/>
              <a:gd name="T82" fmla="*/ 2147483647 w 4321"/>
              <a:gd name="T83" fmla="*/ 2147483647 h 3191"/>
              <a:gd name="T84" fmla="*/ 2147483647 w 4321"/>
              <a:gd name="T85" fmla="*/ 2147483647 h 3191"/>
              <a:gd name="T86" fmla="*/ 2147483647 w 4321"/>
              <a:gd name="T87" fmla="*/ 2147483647 h 3191"/>
              <a:gd name="T88" fmla="*/ 2147483647 w 4321"/>
              <a:gd name="T89" fmla="*/ 2147483647 h 3191"/>
              <a:gd name="T90" fmla="*/ 2147483647 w 4321"/>
              <a:gd name="T91" fmla="*/ 2147483647 h 3191"/>
              <a:gd name="T92" fmla="*/ 2147483647 w 4321"/>
              <a:gd name="T93" fmla="*/ 2147483647 h 3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21"/>
              <a:gd name="T142" fmla="*/ 0 h 3191"/>
              <a:gd name="T143" fmla="*/ 4321 w 4321"/>
              <a:gd name="T144" fmla="*/ 3191 h 3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21" h="3191">
                <a:moveTo>
                  <a:pt x="3732" y="396"/>
                </a:moveTo>
                <a:cubicBezTo>
                  <a:pt x="3808" y="400"/>
                  <a:pt x="3884" y="399"/>
                  <a:pt x="3960" y="408"/>
                </a:cubicBezTo>
                <a:cubicBezTo>
                  <a:pt x="3976" y="410"/>
                  <a:pt x="4147" y="465"/>
                  <a:pt x="4152" y="468"/>
                </a:cubicBezTo>
                <a:cubicBezTo>
                  <a:pt x="4235" y="523"/>
                  <a:pt x="4197" y="507"/>
                  <a:pt x="4260" y="528"/>
                </a:cubicBezTo>
                <a:cubicBezTo>
                  <a:pt x="4271" y="561"/>
                  <a:pt x="4291" y="601"/>
                  <a:pt x="4260" y="636"/>
                </a:cubicBezTo>
                <a:cubicBezTo>
                  <a:pt x="4231" y="669"/>
                  <a:pt x="4059" y="680"/>
                  <a:pt x="4032" y="684"/>
                </a:cubicBezTo>
                <a:cubicBezTo>
                  <a:pt x="3948" y="695"/>
                  <a:pt x="3851" y="721"/>
                  <a:pt x="3780" y="768"/>
                </a:cubicBezTo>
                <a:cubicBezTo>
                  <a:pt x="3784" y="788"/>
                  <a:pt x="3782" y="810"/>
                  <a:pt x="3792" y="828"/>
                </a:cubicBezTo>
                <a:cubicBezTo>
                  <a:pt x="3800" y="841"/>
                  <a:pt x="3848" y="863"/>
                  <a:pt x="3864" y="864"/>
                </a:cubicBezTo>
                <a:cubicBezTo>
                  <a:pt x="3964" y="871"/>
                  <a:pt x="4064" y="872"/>
                  <a:pt x="4164" y="876"/>
                </a:cubicBezTo>
                <a:cubicBezTo>
                  <a:pt x="4208" y="891"/>
                  <a:pt x="4245" y="898"/>
                  <a:pt x="4284" y="924"/>
                </a:cubicBezTo>
                <a:cubicBezTo>
                  <a:pt x="4292" y="948"/>
                  <a:pt x="4300" y="972"/>
                  <a:pt x="4308" y="996"/>
                </a:cubicBezTo>
                <a:cubicBezTo>
                  <a:pt x="4321" y="1035"/>
                  <a:pt x="4251" y="1066"/>
                  <a:pt x="4224" y="1068"/>
                </a:cubicBezTo>
                <a:cubicBezTo>
                  <a:pt x="4108" y="1075"/>
                  <a:pt x="3992" y="1076"/>
                  <a:pt x="3876" y="1080"/>
                </a:cubicBezTo>
                <a:cubicBezTo>
                  <a:pt x="3864" y="1084"/>
                  <a:pt x="3849" y="1083"/>
                  <a:pt x="3840" y="1092"/>
                </a:cubicBezTo>
                <a:cubicBezTo>
                  <a:pt x="3805" y="1127"/>
                  <a:pt x="3842" y="1176"/>
                  <a:pt x="3876" y="1188"/>
                </a:cubicBezTo>
                <a:cubicBezTo>
                  <a:pt x="3943" y="1212"/>
                  <a:pt x="3999" y="1215"/>
                  <a:pt x="4068" y="1224"/>
                </a:cubicBezTo>
                <a:cubicBezTo>
                  <a:pt x="4123" y="1242"/>
                  <a:pt x="4181" y="1254"/>
                  <a:pt x="4236" y="1272"/>
                </a:cubicBezTo>
                <a:cubicBezTo>
                  <a:pt x="4240" y="1278"/>
                  <a:pt x="4279" y="1330"/>
                  <a:pt x="4272" y="1344"/>
                </a:cubicBezTo>
                <a:cubicBezTo>
                  <a:pt x="4266" y="1355"/>
                  <a:pt x="4248" y="1352"/>
                  <a:pt x="4236" y="1356"/>
                </a:cubicBezTo>
                <a:cubicBezTo>
                  <a:pt x="4164" y="1428"/>
                  <a:pt x="4222" y="1386"/>
                  <a:pt x="4056" y="1404"/>
                </a:cubicBezTo>
                <a:cubicBezTo>
                  <a:pt x="3987" y="1412"/>
                  <a:pt x="3922" y="1425"/>
                  <a:pt x="3864" y="1464"/>
                </a:cubicBezTo>
                <a:cubicBezTo>
                  <a:pt x="3835" y="1550"/>
                  <a:pt x="3886" y="1537"/>
                  <a:pt x="3960" y="1548"/>
                </a:cubicBezTo>
                <a:cubicBezTo>
                  <a:pt x="4003" y="1562"/>
                  <a:pt x="4112" y="1586"/>
                  <a:pt x="4152" y="1608"/>
                </a:cubicBezTo>
                <a:cubicBezTo>
                  <a:pt x="4177" y="1622"/>
                  <a:pt x="4224" y="1656"/>
                  <a:pt x="4224" y="1656"/>
                </a:cubicBezTo>
                <a:cubicBezTo>
                  <a:pt x="4263" y="1715"/>
                  <a:pt x="4259" y="1737"/>
                  <a:pt x="4200" y="1776"/>
                </a:cubicBezTo>
                <a:cubicBezTo>
                  <a:pt x="4172" y="1772"/>
                  <a:pt x="4144" y="1770"/>
                  <a:pt x="4116" y="1764"/>
                </a:cubicBezTo>
                <a:cubicBezTo>
                  <a:pt x="4091" y="1758"/>
                  <a:pt x="4044" y="1740"/>
                  <a:pt x="4044" y="1740"/>
                </a:cubicBezTo>
                <a:cubicBezTo>
                  <a:pt x="3972" y="1748"/>
                  <a:pt x="3908" y="1753"/>
                  <a:pt x="3840" y="1776"/>
                </a:cubicBezTo>
                <a:cubicBezTo>
                  <a:pt x="3832" y="1788"/>
                  <a:pt x="3807" y="1801"/>
                  <a:pt x="3816" y="1812"/>
                </a:cubicBezTo>
                <a:cubicBezTo>
                  <a:pt x="3832" y="1832"/>
                  <a:pt x="3864" y="1828"/>
                  <a:pt x="3888" y="1836"/>
                </a:cubicBezTo>
                <a:cubicBezTo>
                  <a:pt x="4005" y="1875"/>
                  <a:pt x="4090" y="1876"/>
                  <a:pt x="4224" y="1884"/>
                </a:cubicBezTo>
                <a:cubicBezTo>
                  <a:pt x="4236" y="1888"/>
                  <a:pt x="4257" y="1884"/>
                  <a:pt x="4260" y="1896"/>
                </a:cubicBezTo>
                <a:cubicBezTo>
                  <a:pt x="4278" y="1959"/>
                  <a:pt x="4227" y="1999"/>
                  <a:pt x="4176" y="2016"/>
                </a:cubicBezTo>
                <a:cubicBezTo>
                  <a:pt x="4071" y="2051"/>
                  <a:pt x="3959" y="2049"/>
                  <a:pt x="3852" y="2076"/>
                </a:cubicBezTo>
                <a:cubicBezTo>
                  <a:pt x="3860" y="2088"/>
                  <a:pt x="3864" y="2104"/>
                  <a:pt x="3876" y="2112"/>
                </a:cubicBezTo>
                <a:cubicBezTo>
                  <a:pt x="3929" y="2145"/>
                  <a:pt x="4042" y="2163"/>
                  <a:pt x="4104" y="2172"/>
                </a:cubicBezTo>
                <a:cubicBezTo>
                  <a:pt x="4128" y="2180"/>
                  <a:pt x="4152" y="2188"/>
                  <a:pt x="4176" y="2196"/>
                </a:cubicBezTo>
                <a:cubicBezTo>
                  <a:pt x="4188" y="2200"/>
                  <a:pt x="4212" y="2208"/>
                  <a:pt x="4212" y="2208"/>
                </a:cubicBezTo>
                <a:cubicBezTo>
                  <a:pt x="4220" y="2232"/>
                  <a:pt x="4244" y="2256"/>
                  <a:pt x="4236" y="2280"/>
                </a:cubicBezTo>
                <a:cubicBezTo>
                  <a:pt x="4194" y="2405"/>
                  <a:pt x="3891" y="2339"/>
                  <a:pt x="3852" y="2340"/>
                </a:cubicBezTo>
                <a:cubicBezTo>
                  <a:pt x="3844" y="2352"/>
                  <a:pt x="3830" y="2362"/>
                  <a:pt x="3828" y="2376"/>
                </a:cubicBezTo>
                <a:cubicBezTo>
                  <a:pt x="3826" y="2392"/>
                  <a:pt x="3830" y="2411"/>
                  <a:pt x="3840" y="2424"/>
                </a:cubicBezTo>
                <a:cubicBezTo>
                  <a:pt x="3848" y="2434"/>
                  <a:pt x="3864" y="2433"/>
                  <a:pt x="3876" y="2436"/>
                </a:cubicBezTo>
                <a:cubicBezTo>
                  <a:pt x="3927" y="2451"/>
                  <a:pt x="3980" y="2460"/>
                  <a:pt x="4032" y="2472"/>
                </a:cubicBezTo>
                <a:cubicBezTo>
                  <a:pt x="4052" y="2476"/>
                  <a:pt x="4072" y="2479"/>
                  <a:pt x="4092" y="2484"/>
                </a:cubicBezTo>
                <a:cubicBezTo>
                  <a:pt x="4116" y="2491"/>
                  <a:pt x="4164" y="2508"/>
                  <a:pt x="4164" y="2508"/>
                </a:cubicBezTo>
                <a:cubicBezTo>
                  <a:pt x="4196" y="2604"/>
                  <a:pt x="4148" y="2492"/>
                  <a:pt x="4212" y="2556"/>
                </a:cubicBezTo>
                <a:cubicBezTo>
                  <a:pt x="4221" y="2565"/>
                  <a:pt x="4218" y="2581"/>
                  <a:pt x="4224" y="2592"/>
                </a:cubicBezTo>
                <a:cubicBezTo>
                  <a:pt x="4230" y="2605"/>
                  <a:pt x="4240" y="2616"/>
                  <a:pt x="4248" y="2628"/>
                </a:cubicBezTo>
                <a:cubicBezTo>
                  <a:pt x="4084" y="2683"/>
                  <a:pt x="3922" y="2659"/>
                  <a:pt x="3744" y="2664"/>
                </a:cubicBezTo>
                <a:cubicBezTo>
                  <a:pt x="3613" y="2708"/>
                  <a:pt x="3812" y="2638"/>
                  <a:pt x="3672" y="2700"/>
                </a:cubicBezTo>
                <a:cubicBezTo>
                  <a:pt x="3627" y="2720"/>
                  <a:pt x="3575" y="2732"/>
                  <a:pt x="3528" y="2748"/>
                </a:cubicBezTo>
                <a:cubicBezTo>
                  <a:pt x="3443" y="2776"/>
                  <a:pt x="3353" y="2820"/>
                  <a:pt x="3264" y="2832"/>
                </a:cubicBezTo>
                <a:cubicBezTo>
                  <a:pt x="3220" y="2838"/>
                  <a:pt x="3176" y="2840"/>
                  <a:pt x="3132" y="2844"/>
                </a:cubicBezTo>
                <a:cubicBezTo>
                  <a:pt x="3001" y="2870"/>
                  <a:pt x="2875" y="2910"/>
                  <a:pt x="2748" y="2952"/>
                </a:cubicBezTo>
                <a:cubicBezTo>
                  <a:pt x="2703" y="2967"/>
                  <a:pt x="2656" y="3012"/>
                  <a:pt x="2604" y="3012"/>
                </a:cubicBezTo>
                <a:cubicBezTo>
                  <a:pt x="2148" y="3016"/>
                  <a:pt x="1692" y="3020"/>
                  <a:pt x="1236" y="3024"/>
                </a:cubicBezTo>
                <a:cubicBezTo>
                  <a:pt x="1170" y="3035"/>
                  <a:pt x="1128" y="3048"/>
                  <a:pt x="1068" y="3072"/>
                </a:cubicBezTo>
                <a:cubicBezTo>
                  <a:pt x="1045" y="3081"/>
                  <a:pt x="996" y="3096"/>
                  <a:pt x="996" y="3096"/>
                </a:cubicBezTo>
                <a:cubicBezTo>
                  <a:pt x="932" y="3191"/>
                  <a:pt x="842" y="3139"/>
                  <a:pt x="720" y="3132"/>
                </a:cubicBezTo>
                <a:cubicBezTo>
                  <a:pt x="724" y="3092"/>
                  <a:pt x="743" y="3051"/>
                  <a:pt x="732" y="3012"/>
                </a:cubicBezTo>
                <a:cubicBezTo>
                  <a:pt x="728" y="2996"/>
                  <a:pt x="700" y="3002"/>
                  <a:pt x="684" y="3000"/>
                </a:cubicBezTo>
                <a:cubicBezTo>
                  <a:pt x="568" y="2988"/>
                  <a:pt x="452" y="2985"/>
                  <a:pt x="336" y="2976"/>
                </a:cubicBezTo>
                <a:cubicBezTo>
                  <a:pt x="279" y="2962"/>
                  <a:pt x="229" y="2949"/>
                  <a:pt x="180" y="2916"/>
                </a:cubicBezTo>
                <a:cubicBezTo>
                  <a:pt x="148" y="2868"/>
                  <a:pt x="118" y="2807"/>
                  <a:pt x="84" y="2760"/>
                </a:cubicBezTo>
                <a:cubicBezTo>
                  <a:pt x="74" y="2746"/>
                  <a:pt x="58" y="2737"/>
                  <a:pt x="48" y="2724"/>
                </a:cubicBezTo>
                <a:cubicBezTo>
                  <a:pt x="30" y="2701"/>
                  <a:pt x="0" y="2652"/>
                  <a:pt x="0" y="2652"/>
                </a:cubicBezTo>
                <a:cubicBezTo>
                  <a:pt x="4" y="2124"/>
                  <a:pt x="4" y="1596"/>
                  <a:pt x="12" y="1068"/>
                </a:cubicBezTo>
                <a:cubicBezTo>
                  <a:pt x="14" y="964"/>
                  <a:pt x="20" y="859"/>
                  <a:pt x="36" y="756"/>
                </a:cubicBezTo>
                <a:cubicBezTo>
                  <a:pt x="39" y="739"/>
                  <a:pt x="62" y="733"/>
                  <a:pt x="72" y="720"/>
                </a:cubicBezTo>
                <a:cubicBezTo>
                  <a:pt x="90" y="697"/>
                  <a:pt x="104" y="672"/>
                  <a:pt x="120" y="648"/>
                </a:cubicBezTo>
                <a:cubicBezTo>
                  <a:pt x="188" y="546"/>
                  <a:pt x="232" y="405"/>
                  <a:pt x="336" y="336"/>
                </a:cubicBezTo>
                <a:cubicBezTo>
                  <a:pt x="344" y="324"/>
                  <a:pt x="349" y="309"/>
                  <a:pt x="360" y="300"/>
                </a:cubicBezTo>
                <a:cubicBezTo>
                  <a:pt x="382" y="281"/>
                  <a:pt x="432" y="252"/>
                  <a:pt x="432" y="252"/>
                </a:cubicBezTo>
                <a:cubicBezTo>
                  <a:pt x="461" y="209"/>
                  <a:pt x="484" y="173"/>
                  <a:pt x="528" y="144"/>
                </a:cubicBezTo>
                <a:cubicBezTo>
                  <a:pt x="536" y="132"/>
                  <a:pt x="541" y="117"/>
                  <a:pt x="552" y="108"/>
                </a:cubicBezTo>
                <a:cubicBezTo>
                  <a:pt x="562" y="100"/>
                  <a:pt x="577" y="102"/>
                  <a:pt x="588" y="96"/>
                </a:cubicBezTo>
                <a:cubicBezTo>
                  <a:pt x="601" y="90"/>
                  <a:pt x="611" y="78"/>
                  <a:pt x="624" y="72"/>
                </a:cubicBezTo>
                <a:cubicBezTo>
                  <a:pt x="647" y="62"/>
                  <a:pt x="672" y="56"/>
                  <a:pt x="696" y="48"/>
                </a:cubicBezTo>
                <a:cubicBezTo>
                  <a:pt x="710" y="43"/>
                  <a:pt x="719" y="30"/>
                  <a:pt x="732" y="24"/>
                </a:cubicBezTo>
                <a:cubicBezTo>
                  <a:pt x="755" y="14"/>
                  <a:pt x="804" y="0"/>
                  <a:pt x="804" y="0"/>
                </a:cubicBezTo>
                <a:cubicBezTo>
                  <a:pt x="841" y="25"/>
                  <a:pt x="884" y="54"/>
                  <a:pt x="924" y="72"/>
                </a:cubicBezTo>
                <a:cubicBezTo>
                  <a:pt x="947" y="82"/>
                  <a:pt x="996" y="96"/>
                  <a:pt x="996" y="96"/>
                </a:cubicBezTo>
                <a:cubicBezTo>
                  <a:pt x="1028" y="48"/>
                  <a:pt x="1048" y="38"/>
                  <a:pt x="1104" y="24"/>
                </a:cubicBezTo>
                <a:cubicBezTo>
                  <a:pt x="1294" y="31"/>
                  <a:pt x="1422" y="41"/>
                  <a:pt x="1596" y="60"/>
                </a:cubicBezTo>
                <a:cubicBezTo>
                  <a:pt x="1687" y="83"/>
                  <a:pt x="1780" y="88"/>
                  <a:pt x="1872" y="108"/>
                </a:cubicBezTo>
                <a:cubicBezTo>
                  <a:pt x="1933" y="122"/>
                  <a:pt x="2019" y="139"/>
                  <a:pt x="2076" y="168"/>
                </a:cubicBezTo>
                <a:cubicBezTo>
                  <a:pt x="2124" y="192"/>
                  <a:pt x="2100" y="199"/>
                  <a:pt x="2160" y="204"/>
                </a:cubicBezTo>
                <a:cubicBezTo>
                  <a:pt x="2236" y="211"/>
                  <a:pt x="2312" y="212"/>
                  <a:pt x="2388" y="216"/>
                </a:cubicBezTo>
                <a:cubicBezTo>
                  <a:pt x="2497" y="252"/>
                  <a:pt x="2579" y="296"/>
                  <a:pt x="2676" y="360"/>
                </a:cubicBezTo>
                <a:cubicBezTo>
                  <a:pt x="2687" y="367"/>
                  <a:pt x="2753" y="382"/>
                  <a:pt x="2760" y="384"/>
                </a:cubicBezTo>
                <a:cubicBezTo>
                  <a:pt x="2873" y="416"/>
                  <a:pt x="2991" y="433"/>
                  <a:pt x="3108" y="444"/>
                </a:cubicBezTo>
                <a:cubicBezTo>
                  <a:pt x="3973" y="425"/>
                  <a:pt x="3440" y="469"/>
                  <a:pt x="3732" y="396"/>
                </a:cubicBezTo>
                <a:close/>
              </a:path>
            </a:pathLst>
          </a:custGeom>
          <a:solidFill>
            <a:srgbClr val="FFCCFF"/>
          </a:solidFill>
          <a:ln w="38100">
            <a:solidFill>
              <a:schemeClr val="tx1"/>
            </a:solidFill>
            <a:round/>
            <a:headEnd/>
            <a:tailEnd/>
          </a:ln>
        </p:spPr>
        <p:txBody>
          <a:bodyPr/>
          <a:lstStyle/>
          <a:p>
            <a:endParaRPr lang="it-IT"/>
          </a:p>
        </p:txBody>
      </p:sp>
      <p:sp>
        <p:nvSpPr>
          <p:cNvPr id="66564" name="Line 5"/>
          <p:cNvSpPr>
            <a:spLocks noChangeAspect="1" noChangeShapeType="1"/>
          </p:cNvSpPr>
          <p:nvPr/>
        </p:nvSpPr>
        <p:spPr bwMode="auto">
          <a:xfrm>
            <a:off x="2470150" y="5505450"/>
            <a:ext cx="874713" cy="44450"/>
          </a:xfrm>
          <a:prstGeom prst="line">
            <a:avLst/>
          </a:prstGeom>
          <a:noFill/>
          <a:ln w="38100">
            <a:solidFill>
              <a:schemeClr val="tx1"/>
            </a:solidFill>
            <a:round/>
            <a:headEnd/>
            <a:tailEnd/>
          </a:ln>
        </p:spPr>
        <p:txBody>
          <a:bodyPr/>
          <a:lstStyle/>
          <a:p>
            <a:endParaRPr lang="it-IT"/>
          </a:p>
        </p:txBody>
      </p:sp>
      <p:sp>
        <p:nvSpPr>
          <p:cNvPr id="66565" name="Rectangle 6"/>
          <p:cNvSpPr>
            <a:spLocks noChangeAspect="1" noChangeArrowheads="1"/>
          </p:cNvSpPr>
          <p:nvPr/>
        </p:nvSpPr>
        <p:spPr bwMode="auto">
          <a:xfrm>
            <a:off x="2281238" y="5565775"/>
            <a:ext cx="1063625" cy="231775"/>
          </a:xfrm>
          <a:prstGeom prst="rect">
            <a:avLst/>
          </a:prstGeom>
          <a:solidFill>
            <a:schemeClr val="bg1"/>
          </a:solidFill>
          <a:ln w="9525">
            <a:noFill/>
            <a:miter lim="800000"/>
            <a:headEnd/>
            <a:tailEnd/>
          </a:ln>
        </p:spPr>
        <p:txBody>
          <a:bodyPr wrap="none" anchor="ctr"/>
          <a:lstStyle/>
          <a:p>
            <a:endParaRPr lang="it-IT"/>
          </a:p>
        </p:txBody>
      </p:sp>
      <p:sp>
        <p:nvSpPr>
          <p:cNvPr id="66566" name="Rectangle 7"/>
          <p:cNvSpPr>
            <a:spLocks noChangeAspect="1" noChangeArrowheads="1"/>
          </p:cNvSpPr>
          <p:nvPr/>
        </p:nvSpPr>
        <p:spPr bwMode="auto">
          <a:xfrm>
            <a:off x="2333625" y="5551488"/>
            <a:ext cx="342900" cy="185737"/>
          </a:xfrm>
          <a:prstGeom prst="rect">
            <a:avLst/>
          </a:prstGeom>
          <a:solidFill>
            <a:schemeClr val="bg1"/>
          </a:solidFill>
          <a:ln w="9525">
            <a:noFill/>
            <a:miter lim="800000"/>
            <a:headEnd/>
            <a:tailEnd/>
          </a:ln>
        </p:spPr>
        <p:txBody>
          <a:bodyPr wrap="none" anchor="ctr"/>
          <a:lstStyle/>
          <a:p>
            <a:endParaRPr lang="it-IT"/>
          </a:p>
        </p:txBody>
      </p:sp>
      <p:grpSp>
        <p:nvGrpSpPr>
          <p:cNvPr id="66567" name="Group 8"/>
          <p:cNvGrpSpPr>
            <a:grpSpLocks/>
          </p:cNvGrpSpPr>
          <p:nvPr/>
        </p:nvGrpSpPr>
        <p:grpSpPr bwMode="auto">
          <a:xfrm rot="-589263">
            <a:off x="2781300" y="1533525"/>
            <a:ext cx="2879725" cy="1741488"/>
            <a:chOff x="1596" y="1038"/>
            <a:chExt cx="1814" cy="1097"/>
          </a:xfrm>
        </p:grpSpPr>
        <p:sp>
          <p:nvSpPr>
            <p:cNvPr id="66641" name="Freeform 9"/>
            <p:cNvSpPr>
              <a:spLocks/>
            </p:cNvSpPr>
            <p:nvPr/>
          </p:nvSpPr>
          <p:spPr bwMode="auto">
            <a:xfrm>
              <a:off x="1788" y="1196"/>
              <a:ext cx="715" cy="663"/>
            </a:xfrm>
            <a:custGeom>
              <a:avLst/>
              <a:gdLst>
                <a:gd name="T0" fmla="*/ 84 w 715"/>
                <a:gd name="T1" fmla="*/ 112 h 663"/>
                <a:gd name="T2" fmla="*/ 60 w 715"/>
                <a:gd name="T3" fmla="*/ 184 h 663"/>
                <a:gd name="T4" fmla="*/ 0 w 715"/>
                <a:gd name="T5" fmla="*/ 292 h 663"/>
                <a:gd name="T6" fmla="*/ 84 w 715"/>
                <a:gd name="T7" fmla="*/ 508 h 663"/>
                <a:gd name="T8" fmla="*/ 300 w 715"/>
                <a:gd name="T9" fmla="*/ 652 h 663"/>
                <a:gd name="T10" fmla="*/ 468 w 715"/>
                <a:gd name="T11" fmla="*/ 640 h 663"/>
                <a:gd name="T12" fmla="*/ 516 w 715"/>
                <a:gd name="T13" fmla="*/ 532 h 663"/>
                <a:gd name="T14" fmla="*/ 552 w 715"/>
                <a:gd name="T15" fmla="*/ 520 h 663"/>
                <a:gd name="T16" fmla="*/ 624 w 715"/>
                <a:gd name="T17" fmla="*/ 472 h 663"/>
                <a:gd name="T18" fmla="*/ 648 w 715"/>
                <a:gd name="T19" fmla="*/ 124 h 663"/>
                <a:gd name="T20" fmla="*/ 480 w 715"/>
                <a:gd name="T21" fmla="*/ 112 h 663"/>
                <a:gd name="T22" fmla="*/ 384 w 715"/>
                <a:gd name="T23" fmla="*/ 100 h 663"/>
                <a:gd name="T24" fmla="*/ 84 w 715"/>
                <a:gd name="T25" fmla="*/ 112 h 6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5"/>
                <a:gd name="T40" fmla="*/ 0 h 663"/>
                <a:gd name="T41" fmla="*/ 715 w 715"/>
                <a:gd name="T42" fmla="*/ 663 h 6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5" h="663">
                  <a:moveTo>
                    <a:pt x="84" y="112"/>
                  </a:moveTo>
                  <a:cubicBezTo>
                    <a:pt x="76" y="136"/>
                    <a:pt x="74" y="163"/>
                    <a:pt x="60" y="184"/>
                  </a:cubicBezTo>
                  <a:cubicBezTo>
                    <a:pt x="5" y="267"/>
                    <a:pt x="21" y="229"/>
                    <a:pt x="0" y="292"/>
                  </a:cubicBezTo>
                  <a:cubicBezTo>
                    <a:pt x="10" y="390"/>
                    <a:pt x="1" y="453"/>
                    <a:pt x="84" y="508"/>
                  </a:cubicBezTo>
                  <a:cubicBezTo>
                    <a:pt x="130" y="578"/>
                    <a:pt x="221" y="626"/>
                    <a:pt x="300" y="652"/>
                  </a:cubicBezTo>
                  <a:cubicBezTo>
                    <a:pt x="356" y="648"/>
                    <a:pt x="417" y="663"/>
                    <a:pt x="468" y="640"/>
                  </a:cubicBezTo>
                  <a:cubicBezTo>
                    <a:pt x="504" y="624"/>
                    <a:pt x="485" y="557"/>
                    <a:pt x="516" y="532"/>
                  </a:cubicBezTo>
                  <a:cubicBezTo>
                    <a:pt x="526" y="524"/>
                    <a:pt x="541" y="526"/>
                    <a:pt x="552" y="520"/>
                  </a:cubicBezTo>
                  <a:cubicBezTo>
                    <a:pt x="577" y="506"/>
                    <a:pt x="624" y="472"/>
                    <a:pt x="624" y="472"/>
                  </a:cubicBezTo>
                  <a:cubicBezTo>
                    <a:pt x="688" y="376"/>
                    <a:pt x="715" y="231"/>
                    <a:pt x="648" y="124"/>
                  </a:cubicBezTo>
                  <a:cubicBezTo>
                    <a:pt x="618" y="76"/>
                    <a:pt x="536" y="117"/>
                    <a:pt x="480" y="112"/>
                  </a:cubicBezTo>
                  <a:cubicBezTo>
                    <a:pt x="448" y="109"/>
                    <a:pt x="416" y="104"/>
                    <a:pt x="384" y="100"/>
                  </a:cubicBezTo>
                  <a:cubicBezTo>
                    <a:pt x="298" y="71"/>
                    <a:pt x="84" y="0"/>
                    <a:pt x="84" y="112"/>
                  </a:cubicBezTo>
                  <a:close/>
                </a:path>
              </a:pathLst>
            </a:custGeom>
            <a:solidFill>
              <a:srgbClr val="CC00FF"/>
            </a:solidFill>
            <a:ln w="9525">
              <a:solidFill>
                <a:schemeClr val="tx1"/>
              </a:solidFill>
              <a:round/>
              <a:headEnd/>
              <a:tailEnd/>
            </a:ln>
          </p:spPr>
          <p:txBody>
            <a:bodyPr/>
            <a:lstStyle/>
            <a:p>
              <a:endParaRPr lang="it-IT"/>
            </a:p>
          </p:txBody>
        </p:sp>
        <p:sp>
          <p:nvSpPr>
            <p:cNvPr id="66642" name="Freeform 10"/>
            <p:cNvSpPr>
              <a:spLocks/>
            </p:cNvSpPr>
            <p:nvPr/>
          </p:nvSpPr>
          <p:spPr bwMode="auto">
            <a:xfrm>
              <a:off x="1596" y="1130"/>
              <a:ext cx="283" cy="688"/>
            </a:xfrm>
            <a:custGeom>
              <a:avLst/>
              <a:gdLst>
                <a:gd name="T0" fmla="*/ 156 w 283"/>
                <a:gd name="T1" fmla="*/ 10 h 688"/>
                <a:gd name="T2" fmla="*/ 72 w 283"/>
                <a:gd name="T3" fmla="*/ 106 h 688"/>
                <a:gd name="T4" fmla="*/ 48 w 283"/>
                <a:gd name="T5" fmla="*/ 178 h 688"/>
                <a:gd name="T6" fmla="*/ 24 w 283"/>
                <a:gd name="T7" fmla="*/ 214 h 688"/>
                <a:gd name="T8" fmla="*/ 0 w 283"/>
                <a:gd name="T9" fmla="*/ 286 h 688"/>
                <a:gd name="T10" fmla="*/ 12 w 283"/>
                <a:gd name="T11" fmla="*/ 562 h 688"/>
                <a:gd name="T12" fmla="*/ 108 w 283"/>
                <a:gd name="T13" fmla="*/ 622 h 688"/>
                <a:gd name="T14" fmla="*/ 144 w 283"/>
                <a:gd name="T15" fmla="*/ 634 h 688"/>
                <a:gd name="T16" fmla="*/ 156 w 283"/>
                <a:gd name="T17" fmla="*/ 682 h 688"/>
                <a:gd name="T18" fmla="*/ 204 w 283"/>
                <a:gd name="T19" fmla="*/ 610 h 688"/>
                <a:gd name="T20" fmla="*/ 192 w 283"/>
                <a:gd name="T21" fmla="*/ 562 h 688"/>
                <a:gd name="T22" fmla="*/ 144 w 283"/>
                <a:gd name="T23" fmla="*/ 502 h 688"/>
                <a:gd name="T24" fmla="*/ 228 w 283"/>
                <a:gd name="T25" fmla="*/ 118 h 688"/>
                <a:gd name="T26" fmla="*/ 276 w 283"/>
                <a:gd name="T27" fmla="*/ 46 h 688"/>
                <a:gd name="T28" fmla="*/ 264 w 283"/>
                <a:gd name="T29" fmla="*/ 10 h 688"/>
                <a:gd name="T30" fmla="*/ 156 w 283"/>
                <a:gd name="T31" fmla="*/ 10 h 6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688"/>
                <a:gd name="T50" fmla="*/ 283 w 283"/>
                <a:gd name="T51" fmla="*/ 688 h 6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688">
                  <a:moveTo>
                    <a:pt x="156" y="10"/>
                  </a:moveTo>
                  <a:cubicBezTo>
                    <a:pt x="96" y="50"/>
                    <a:pt x="128" y="22"/>
                    <a:pt x="72" y="106"/>
                  </a:cubicBezTo>
                  <a:cubicBezTo>
                    <a:pt x="58" y="127"/>
                    <a:pt x="62" y="157"/>
                    <a:pt x="48" y="178"/>
                  </a:cubicBezTo>
                  <a:cubicBezTo>
                    <a:pt x="40" y="190"/>
                    <a:pt x="30" y="201"/>
                    <a:pt x="24" y="214"/>
                  </a:cubicBezTo>
                  <a:cubicBezTo>
                    <a:pt x="14" y="237"/>
                    <a:pt x="0" y="286"/>
                    <a:pt x="0" y="286"/>
                  </a:cubicBezTo>
                  <a:cubicBezTo>
                    <a:pt x="4" y="378"/>
                    <a:pt x="1" y="471"/>
                    <a:pt x="12" y="562"/>
                  </a:cubicBezTo>
                  <a:cubicBezTo>
                    <a:pt x="17" y="608"/>
                    <a:pt x="80" y="613"/>
                    <a:pt x="108" y="622"/>
                  </a:cubicBezTo>
                  <a:cubicBezTo>
                    <a:pt x="120" y="626"/>
                    <a:pt x="144" y="634"/>
                    <a:pt x="144" y="634"/>
                  </a:cubicBezTo>
                  <a:cubicBezTo>
                    <a:pt x="148" y="650"/>
                    <a:pt x="141" y="688"/>
                    <a:pt x="156" y="682"/>
                  </a:cubicBezTo>
                  <a:cubicBezTo>
                    <a:pt x="183" y="671"/>
                    <a:pt x="204" y="610"/>
                    <a:pt x="204" y="610"/>
                  </a:cubicBezTo>
                  <a:cubicBezTo>
                    <a:pt x="200" y="594"/>
                    <a:pt x="201" y="576"/>
                    <a:pt x="192" y="562"/>
                  </a:cubicBezTo>
                  <a:cubicBezTo>
                    <a:pt x="120" y="453"/>
                    <a:pt x="183" y="620"/>
                    <a:pt x="144" y="502"/>
                  </a:cubicBezTo>
                  <a:cubicBezTo>
                    <a:pt x="149" y="353"/>
                    <a:pt x="69" y="158"/>
                    <a:pt x="228" y="118"/>
                  </a:cubicBezTo>
                  <a:cubicBezTo>
                    <a:pt x="244" y="94"/>
                    <a:pt x="260" y="70"/>
                    <a:pt x="276" y="46"/>
                  </a:cubicBezTo>
                  <a:cubicBezTo>
                    <a:pt x="283" y="35"/>
                    <a:pt x="276" y="14"/>
                    <a:pt x="264" y="10"/>
                  </a:cubicBezTo>
                  <a:cubicBezTo>
                    <a:pt x="230" y="0"/>
                    <a:pt x="192" y="10"/>
                    <a:pt x="156" y="10"/>
                  </a:cubicBezTo>
                  <a:close/>
                </a:path>
              </a:pathLst>
            </a:custGeom>
            <a:solidFill>
              <a:srgbClr val="CC00FF"/>
            </a:solidFill>
            <a:ln w="9525">
              <a:solidFill>
                <a:schemeClr val="tx1"/>
              </a:solidFill>
              <a:round/>
              <a:headEnd/>
              <a:tailEnd/>
            </a:ln>
          </p:spPr>
          <p:txBody>
            <a:bodyPr/>
            <a:lstStyle/>
            <a:p>
              <a:endParaRPr lang="it-IT"/>
            </a:p>
          </p:txBody>
        </p:sp>
        <p:sp>
          <p:nvSpPr>
            <p:cNvPr id="66643" name="Freeform 11"/>
            <p:cNvSpPr>
              <a:spLocks/>
            </p:cNvSpPr>
            <p:nvPr/>
          </p:nvSpPr>
          <p:spPr bwMode="auto">
            <a:xfrm>
              <a:off x="1920" y="1038"/>
              <a:ext cx="709" cy="319"/>
            </a:xfrm>
            <a:custGeom>
              <a:avLst/>
              <a:gdLst>
                <a:gd name="T0" fmla="*/ 96 w 709"/>
                <a:gd name="T1" fmla="*/ 30 h 319"/>
                <a:gd name="T2" fmla="*/ 0 w 709"/>
                <a:gd name="T3" fmla="*/ 90 h 319"/>
                <a:gd name="T4" fmla="*/ 204 w 709"/>
                <a:gd name="T5" fmla="*/ 162 h 319"/>
                <a:gd name="T6" fmla="*/ 516 w 709"/>
                <a:gd name="T7" fmla="*/ 222 h 319"/>
                <a:gd name="T8" fmla="*/ 612 w 709"/>
                <a:gd name="T9" fmla="*/ 318 h 319"/>
                <a:gd name="T10" fmla="*/ 660 w 709"/>
                <a:gd name="T11" fmla="*/ 186 h 319"/>
                <a:gd name="T12" fmla="*/ 576 w 709"/>
                <a:gd name="T13" fmla="*/ 162 h 319"/>
                <a:gd name="T14" fmla="*/ 408 w 709"/>
                <a:gd name="T15" fmla="*/ 102 h 319"/>
                <a:gd name="T16" fmla="*/ 204 w 709"/>
                <a:gd name="T17" fmla="*/ 66 h 319"/>
                <a:gd name="T18" fmla="*/ 168 w 709"/>
                <a:gd name="T19" fmla="*/ 54 h 319"/>
                <a:gd name="T20" fmla="*/ 132 w 709"/>
                <a:gd name="T21" fmla="*/ 30 h 319"/>
                <a:gd name="T22" fmla="*/ 96 w 709"/>
                <a:gd name="T23" fmla="*/ 3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9"/>
                <a:gd name="T37" fmla="*/ 0 h 319"/>
                <a:gd name="T38" fmla="*/ 709 w 709"/>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9" h="319">
                  <a:moveTo>
                    <a:pt x="96" y="30"/>
                  </a:moveTo>
                  <a:cubicBezTo>
                    <a:pt x="39" y="44"/>
                    <a:pt x="19" y="32"/>
                    <a:pt x="0" y="90"/>
                  </a:cubicBezTo>
                  <a:cubicBezTo>
                    <a:pt x="48" y="163"/>
                    <a:pt x="124" y="153"/>
                    <a:pt x="204" y="162"/>
                  </a:cubicBezTo>
                  <a:cubicBezTo>
                    <a:pt x="316" y="199"/>
                    <a:pt x="393" y="212"/>
                    <a:pt x="516" y="222"/>
                  </a:cubicBezTo>
                  <a:cubicBezTo>
                    <a:pt x="551" y="257"/>
                    <a:pt x="571" y="291"/>
                    <a:pt x="612" y="318"/>
                  </a:cubicBezTo>
                  <a:cubicBezTo>
                    <a:pt x="694" y="302"/>
                    <a:pt x="709" y="319"/>
                    <a:pt x="660" y="186"/>
                  </a:cubicBezTo>
                  <a:cubicBezTo>
                    <a:pt x="658" y="182"/>
                    <a:pt x="596" y="167"/>
                    <a:pt x="576" y="162"/>
                  </a:cubicBezTo>
                  <a:cubicBezTo>
                    <a:pt x="551" y="88"/>
                    <a:pt x="487" y="110"/>
                    <a:pt x="408" y="102"/>
                  </a:cubicBezTo>
                  <a:cubicBezTo>
                    <a:pt x="340" y="79"/>
                    <a:pt x="276" y="74"/>
                    <a:pt x="204" y="66"/>
                  </a:cubicBezTo>
                  <a:cubicBezTo>
                    <a:pt x="192" y="62"/>
                    <a:pt x="179" y="60"/>
                    <a:pt x="168" y="54"/>
                  </a:cubicBezTo>
                  <a:cubicBezTo>
                    <a:pt x="155" y="48"/>
                    <a:pt x="145" y="36"/>
                    <a:pt x="132" y="30"/>
                  </a:cubicBezTo>
                  <a:cubicBezTo>
                    <a:pt x="62" y="0"/>
                    <a:pt x="78" y="12"/>
                    <a:pt x="96" y="30"/>
                  </a:cubicBezTo>
                  <a:close/>
                </a:path>
              </a:pathLst>
            </a:custGeom>
            <a:solidFill>
              <a:srgbClr val="CC00FF"/>
            </a:solidFill>
            <a:ln w="9525">
              <a:solidFill>
                <a:schemeClr val="tx1"/>
              </a:solidFill>
              <a:round/>
              <a:headEnd/>
              <a:tailEnd/>
            </a:ln>
          </p:spPr>
          <p:txBody>
            <a:bodyPr/>
            <a:lstStyle/>
            <a:p>
              <a:endParaRPr lang="it-IT"/>
            </a:p>
          </p:txBody>
        </p:sp>
        <p:sp>
          <p:nvSpPr>
            <p:cNvPr id="66644" name="Freeform 12"/>
            <p:cNvSpPr>
              <a:spLocks/>
            </p:cNvSpPr>
            <p:nvPr/>
          </p:nvSpPr>
          <p:spPr bwMode="auto">
            <a:xfrm>
              <a:off x="1764" y="1802"/>
              <a:ext cx="722" cy="240"/>
            </a:xfrm>
            <a:custGeom>
              <a:avLst/>
              <a:gdLst>
                <a:gd name="T0" fmla="*/ 168 w 722"/>
                <a:gd name="T1" fmla="*/ 10 h 240"/>
                <a:gd name="T2" fmla="*/ 0 w 722"/>
                <a:gd name="T3" fmla="*/ 82 h 240"/>
                <a:gd name="T4" fmla="*/ 12 w 722"/>
                <a:gd name="T5" fmla="*/ 118 h 240"/>
                <a:gd name="T6" fmla="*/ 84 w 722"/>
                <a:gd name="T7" fmla="*/ 142 h 240"/>
                <a:gd name="T8" fmla="*/ 120 w 722"/>
                <a:gd name="T9" fmla="*/ 166 h 240"/>
                <a:gd name="T10" fmla="*/ 228 w 722"/>
                <a:gd name="T11" fmla="*/ 202 h 240"/>
                <a:gd name="T12" fmla="*/ 300 w 722"/>
                <a:gd name="T13" fmla="*/ 226 h 240"/>
                <a:gd name="T14" fmla="*/ 336 w 722"/>
                <a:gd name="T15" fmla="*/ 238 h 240"/>
                <a:gd name="T16" fmla="*/ 516 w 722"/>
                <a:gd name="T17" fmla="*/ 226 h 240"/>
                <a:gd name="T18" fmla="*/ 588 w 722"/>
                <a:gd name="T19" fmla="*/ 178 h 240"/>
                <a:gd name="T20" fmla="*/ 648 w 722"/>
                <a:gd name="T21" fmla="*/ 70 h 240"/>
                <a:gd name="T22" fmla="*/ 672 w 722"/>
                <a:gd name="T23" fmla="*/ 34 h 240"/>
                <a:gd name="T24" fmla="*/ 708 w 722"/>
                <a:gd name="T25" fmla="*/ 10 h 240"/>
                <a:gd name="T26" fmla="*/ 588 w 722"/>
                <a:gd name="T27" fmla="*/ 22 h 240"/>
                <a:gd name="T28" fmla="*/ 528 w 722"/>
                <a:gd name="T29" fmla="*/ 106 h 240"/>
                <a:gd name="T30" fmla="*/ 492 w 722"/>
                <a:gd name="T31" fmla="*/ 142 h 240"/>
                <a:gd name="T32" fmla="*/ 180 w 722"/>
                <a:gd name="T33" fmla="*/ 106 h 240"/>
                <a:gd name="T34" fmla="*/ 168 w 722"/>
                <a:gd name="T35" fmla="*/ 10 h 2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
                <a:gd name="T55" fmla="*/ 0 h 240"/>
                <a:gd name="T56" fmla="*/ 722 w 722"/>
                <a:gd name="T57" fmla="*/ 240 h 2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 h="240">
                  <a:moveTo>
                    <a:pt x="168" y="10"/>
                  </a:moveTo>
                  <a:cubicBezTo>
                    <a:pt x="81" y="19"/>
                    <a:pt x="27" y="0"/>
                    <a:pt x="0" y="82"/>
                  </a:cubicBezTo>
                  <a:cubicBezTo>
                    <a:pt x="4" y="94"/>
                    <a:pt x="2" y="111"/>
                    <a:pt x="12" y="118"/>
                  </a:cubicBezTo>
                  <a:cubicBezTo>
                    <a:pt x="33" y="133"/>
                    <a:pt x="60" y="134"/>
                    <a:pt x="84" y="142"/>
                  </a:cubicBezTo>
                  <a:cubicBezTo>
                    <a:pt x="98" y="147"/>
                    <a:pt x="107" y="160"/>
                    <a:pt x="120" y="166"/>
                  </a:cubicBezTo>
                  <a:cubicBezTo>
                    <a:pt x="120" y="166"/>
                    <a:pt x="210" y="196"/>
                    <a:pt x="228" y="202"/>
                  </a:cubicBezTo>
                  <a:cubicBezTo>
                    <a:pt x="252" y="210"/>
                    <a:pt x="276" y="218"/>
                    <a:pt x="300" y="226"/>
                  </a:cubicBezTo>
                  <a:cubicBezTo>
                    <a:pt x="312" y="230"/>
                    <a:pt x="336" y="238"/>
                    <a:pt x="336" y="238"/>
                  </a:cubicBezTo>
                  <a:cubicBezTo>
                    <a:pt x="396" y="234"/>
                    <a:pt x="458" y="240"/>
                    <a:pt x="516" y="226"/>
                  </a:cubicBezTo>
                  <a:cubicBezTo>
                    <a:pt x="544" y="219"/>
                    <a:pt x="588" y="178"/>
                    <a:pt x="588" y="178"/>
                  </a:cubicBezTo>
                  <a:cubicBezTo>
                    <a:pt x="609" y="115"/>
                    <a:pt x="593" y="153"/>
                    <a:pt x="648" y="70"/>
                  </a:cubicBezTo>
                  <a:cubicBezTo>
                    <a:pt x="656" y="58"/>
                    <a:pt x="664" y="46"/>
                    <a:pt x="672" y="34"/>
                  </a:cubicBezTo>
                  <a:cubicBezTo>
                    <a:pt x="680" y="22"/>
                    <a:pt x="722" y="12"/>
                    <a:pt x="708" y="10"/>
                  </a:cubicBezTo>
                  <a:cubicBezTo>
                    <a:pt x="668" y="4"/>
                    <a:pt x="628" y="18"/>
                    <a:pt x="588" y="22"/>
                  </a:cubicBezTo>
                  <a:cubicBezTo>
                    <a:pt x="560" y="106"/>
                    <a:pt x="588" y="86"/>
                    <a:pt x="528" y="106"/>
                  </a:cubicBezTo>
                  <a:cubicBezTo>
                    <a:pt x="516" y="118"/>
                    <a:pt x="509" y="140"/>
                    <a:pt x="492" y="142"/>
                  </a:cubicBezTo>
                  <a:cubicBezTo>
                    <a:pt x="393" y="153"/>
                    <a:pt x="278" y="126"/>
                    <a:pt x="180" y="106"/>
                  </a:cubicBezTo>
                  <a:cubicBezTo>
                    <a:pt x="119" y="66"/>
                    <a:pt x="116" y="62"/>
                    <a:pt x="168" y="10"/>
                  </a:cubicBezTo>
                  <a:close/>
                </a:path>
              </a:pathLst>
            </a:custGeom>
            <a:solidFill>
              <a:srgbClr val="CC00FF"/>
            </a:solidFill>
            <a:ln w="9525">
              <a:solidFill>
                <a:schemeClr val="tx1"/>
              </a:solidFill>
              <a:round/>
              <a:headEnd/>
              <a:tailEnd/>
            </a:ln>
          </p:spPr>
          <p:txBody>
            <a:bodyPr/>
            <a:lstStyle/>
            <a:p>
              <a:endParaRPr lang="it-IT"/>
            </a:p>
          </p:txBody>
        </p:sp>
        <p:sp>
          <p:nvSpPr>
            <p:cNvPr id="66645" name="Freeform 13"/>
            <p:cNvSpPr>
              <a:spLocks/>
            </p:cNvSpPr>
            <p:nvPr/>
          </p:nvSpPr>
          <p:spPr bwMode="auto">
            <a:xfrm>
              <a:off x="2411" y="1392"/>
              <a:ext cx="229" cy="376"/>
            </a:xfrm>
            <a:custGeom>
              <a:avLst/>
              <a:gdLst>
                <a:gd name="T0" fmla="*/ 145 w 229"/>
                <a:gd name="T1" fmla="*/ 0 h 376"/>
                <a:gd name="T2" fmla="*/ 229 w 229"/>
                <a:gd name="T3" fmla="*/ 120 h 376"/>
                <a:gd name="T4" fmla="*/ 121 w 229"/>
                <a:gd name="T5" fmla="*/ 372 h 376"/>
                <a:gd name="T6" fmla="*/ 13 w 229"/>
                <a:gd name="T7" fmla="*/ 360 h 376"/>
                <a:gd name="T8" fmla="*/ 49 w 229"/>
                <a:gd name="T9" fmla="*/ 336 h 376"/>
                <a:gd name="T10" fmla="*/ 73 w 229"/>
                <a:gd name="T11" fmla="*/ 264 h 376"/>
                <a:gd name="T12" fmla="*/ 109 w 229"/>
                <a:gd name="T13" fmla="*/ 192 h 376"/>
                <a:gd name="T14" fmla="*/ 145 w 229"/>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376"/>
                <a:gd name="T26" fmla="*/ 229 w 229"/>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376">
                  <a:moveTo>
                    <a:pt x="145" y="0"/>
                  </a:moveTo>
                  <a:cubicBezTo>
                    <a:pt x="207" y="21"/>
                    <a:pt x="208" y="58"/>
                    <a:pt x="229" y="120"/>
                  </a:cubicBezTo>
                  <a:cubicBezTo>
                    <a:pt x="214" y="207"/>
                    <a:pt x="171" y="298"/>
                    <a:pt x="121" y="372"/>
                  </a:cubicBezTo>
                  <a:cubicBezTo>
                    <a:pt x="85" y="368"/>
                    <a:pt x="45" y="376"/>
                    <a:pt x="13" y="360"/>
                  </a:cubicBezTo>
                  <a:cubicBezTo>
                    <a:pt x="0" y="354"/>
                    <a:pt x="41" y="348"/>
                    <a:pt x="49" y="336"/>
                  </a:cubicBezTo>
                  <a:cubicBezTo>
                    <a:pt x="62" y="315"/>
                    <a:pt x="65" y="288"/>
                    <a:pt x="73" y="264"/>
                  </a:cubicBezTo>
                  <a:cubicBezTo>
                    <a:pt x="81" y="239"/>
                    <a:pt x="101" y="217"/>
                    <a:pt x="109" y="192"/>
                  </a:cubicBezTo>
                  <a:cubicBezTo>
                    <a:pt x="117" y="125"/>
                    <a:pt x="124" y="63"/>
                    <a:pt x="145" y="0"/>
                  </a:cubicBezTo>
                  <a:close/>
                </a:path>
              </a:pathLst>
            </a:custGeom>
            <a:solidFill>
              <a:srgbClr val="CC00FF"/>
            </a:solidFill>
            <a:ln w="9525">
              <a:solidFill>
                <a:schemeClr val="tx1"/>
              </a:solidFill>
              <a:round/>
              <a:headEnd/>
              <a:tailEnd/>
            </a:ln>
          </p:spPr>
          <p:txBody>
            <a:bodyPr/>
            <a:lstStyle/>
            <a:p>
              <a:endParaRPr lang="it-IT"/>
            </a:p>
          </p:txBody>
        </p:sp>
        <p:grpSp>
          <p:nvGrpSpPr>
            <p:cNvPr id="66646" name="Group 14"/>
            <p:cNvGrpSpPr>
              <a:grpSpLocks/>
            </p:cNvGrpSpPr>
            <p:nvPr/>
          </p:nvGrpSpPr>
          <p:grpSpPr bwMode="auto">
            <a:xfrm>
              <a:off x="2556" y="1224"/>
              <a:ext cx="854" cy="911"/>
              <a:chOff x="2556" y="1224"/>
              <a:chExt cx="854" cy="911"/>
            </a:xfrm>
          </p:grpSpPr>
          <p:sp>
            <p:nvSpPr>
              <p:cNvPr id="66647" name="Freeform 15"/>
              <p:cNvSpPr>
                <a:spLocks/>
              </p:cNvSpPr>
              <p:nvPr/>
            </p:nvSpPr>
            <p:spPr bwMode="auto">
              <a:xfrm>
                <a:off x="2694" y="1224"/>
                <a:ext cx="474" cy="732"/>
              </a:xfrm>
              <a:custGeom>
                <a:avLst/>
                <a:gdLst>
                  <a:gd name="T0" fmla="*/ 18 w 474"/>
                  <a:gd name="T1" fmla="*/ 0 h 732"/>
                  <a:gd name="T2" fmla="*/ 90 w 474"/>
                  <a:gd name="T3" fmla="*/ 12 h 732"/>
                  <a:gd name="T4" fmla="*/ 186 w 474"/>
                  <a:gd name="T5" fmla="*/ 96 h 732"/>
                  <a:gd name="T6" fmla="*/ 210 w 474"/>
                  <a:gd name="T7" fmla="*/ 132 h 732"/>
                  <a:gd name="T8" fmla="*/ 282 w 474"/>
                  <a:gd name="T9" fmla="*/ 180 h 732"/>
                  <a:gd name="T10" fmla="*/ 330 w 474"/>
                  <a:gd name="T11" fmla="*/ 228 h 732"/>
                  <a:gd name="T12" fmla="*/ 390 w 474"/>
                  <a:gd name="T13" fmla="*/ 276 h 732"/>
                  <a:gd name="T14" fmla="*/ 438 w 474"/>
                  <a:gd name="T15" fmla="*/ 324 h 732"/>
                  <a:gd name="T16" fmla="*/ 450 w 474"/>
                  <a:gd name="T17" fmla="*/ 360 h 732"/>
                  <a:gd name="T18" fmla="*/ 474 w 474"/>
                  <a:gd name="T19" fmla="*/ 396 h 732"/>
                  <a:gd name="T20" fmla="*/ 462 w 474"/>
                  <a:gd name="T21" fmla="*/ 540 h 732"/>
                  <a:gd name="T22" fmla="*/ 438 w 474"/>
                  <a:gd name="T23" fmla="*/ 612 h 732"/>
                  <a:gd name="T24" fmla="*/ 354 w 474"/>
                  <a:gd name="T25" fmla="*/ 636 h 732"/>
                  <a:gd name="T26" fmla="*/ 234 w 474"/>
                  <a:gd name="T27" fmla="*/ 732 h 732"/>
                  <a:gd name="T28" fmla="*/ 246 w 474"/>
                  <a:gd name="T29" fmla="*/ 588 h 732"/>
                  <a:gd name="T30" fmla="*/ 282 w 474"/>
                  <a:gd name="T31" fmla="*/ 576 h 732"/>
                  <a:gd name="T32" fmla="*/ 354 w 474"/>
                  <a:gd name="T33" fmla="*/ 528 h 732"/>
                  <a:gd name="T34" fmla="*/ 342 w 474"/>
                  <a:gd name="T35" fmla="*/ 444 h 732"/>
                  <a:gd name="T36" fmla="*/ 330 w 474"/>
                  <a:gd name="T37" fmla="*/ 384 h 732"/>
                  <a:gd name="T38" fmla="*/ 258 w 474"/>
                  <a:gd name="T39" fmla="*/ 372 h 732"/>
                  <a:gd name="T40" fmla="*/ 174 w 474"/>
                  <a:gd name="T41" fmla="*/ 300 h 732"/>
                  <a:gd name="T42" fmla="*/ 102 w 474"/>
                  <a:gd name="T43" fmla="*/ 156 h 732"/>
                  <a:gd name="T44" fmla="*/ 30 w 474"/>
                  <a:gd name="T45" fmla="*/ 132 h 732"/>
                  <a:gd name="T46" fmla="*/ 18 w 474"/>
                  <a:gd name="T47" fmla="*/ 0 h 7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4"/>
                  <a:gd name="T73" fmla="*/ 0 h 732"/>
                  <a:gd name="T74" fmla="*/ 474 w 474"/>
                  <a:gd name="T75" fmla="*/ 732 h 7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4" h="732">
                    <a:moveTo>
                      <a:pt x="18" y="0"/>
                    </a:moveTo>
                    <a:cubicBezTo>
                      <a:pt x="42" y="4"/>
                      <a:pt x="67" y="4"/>
                      <a:pt x="90" y="12"/>
                    </a:cubicBezTo>
                    <a:cubicBezTo>
                      <a:pt x="127" y="24"/>
                      <a:pt x="148" y="71"/>
                      <a:pt x="186" y="96"/>
                    </a:cubicBezTo>
                    <a:cubicBezTo>
                      <a:pt x="194" y="108"/>
                      <a:pt x="199" y="123"/>
                      <a:pt x="210" y="132"/>
                    </a:cubicBezTo>
                    <a:cubicBezTo>
                      <a:pt x="232" y="151"/>
                      <a:pt x="282" y="180"/>
                      <a:pt x="282" y="180"/>
                    </a:cubicBezTo>
                    <a:cubicBezTo>
                      <a:pt x="308" y="259"/>
                      <a:pt x="272" y="181"/>
                      <a:pt x="330" y="228"/>
                    </a:cubicBezTo>
                    <a:cubicBezTo>
                      <a:pt x="408" y="290"/>
                      <a:pt x="300" y="246"/>
                      <a:pt x="390" y="276"/>
                    </a:cubicBezTo>
                    <a:cubicBezTo>
                      <a:pt x="422" y="372"/>
                      <a:pt x="374" y="260"/>
                      <a:pt x="438" y="324"/>
                    </a:cubicBezTo>
                    <a:cubicBezTo>
                      <a:pt x="447" y="333"/>
                      <a:pt x="444" y="349"/>
                      <a:pt x="450" y="360"/>
                    </a:cubicBezTo>
                    <a:cubicBezTo>
                      <a:pt x="456" y="373"/>
                      <a:pt x="466" y="384"/>
                      <a:pt x="474" y="396"/>
                    </a:cubicBezTo>
                    <a:cubicBezTo>
                      <a:pt x="470" y="444"/>
                      <a:pt x="470" y="492"/>
                      <a:pt x="462" y="540"/>
                    </a:cubicBezTo>
                    <a:cubicBezTo>
                      <a:pt x="458" y="565"/>
                      <a:pt x="463" y="606"/>
                      <a:pt x="438" y="612"/>
                    </a:cubicBezTo>
                    <a:cubicBezTo>
                      <a:pt x="378" y="627"/>
                      <a:pt x="406" y="619"/>
                      <a:pt x="354" y="636"/>
                    </a:cubicBezTo>
                    <a:cubicBezTo>
                      <a:pt x="332" y="703"/>
                      <a:pt x="288" y="696"/>
                      <a:pt x="234" y="732"/>
                    </a:cubicBezTo>
                    <a:cubicBezTo>
                      <a:pt x="222" y="696"/>
                      <a:pt x="218" y="616"/>
                      <a:pt x="246" y="588"/>
                    </a:cubicBezTo>
                    <a:cubicBezTo>
                      <a:pt x="255" y="579"/>
                      <a:pt x="271" y="582"/>
                      <a:pt x="282" y="576"/>
                    </a:cubicBezTo>
                    <a:cubicBezTo>
                      <a:pt x="307" y="562"/>
                      <a:pt x="354" y="528"/>
                      <a:pt x="354" y="528"/>
                    </a:cubicBezTo>
                    <a:cubicBezTo>
                      <a:pt x="350" y="500"/>
                      <a:pt x="347" y="472"/>
                      <a:pt x="342" y="444"/>
                    </a:cubicBezTo>
                    <a:cubicBezTo>
                      <a:pt x="339" y="424"/>
                      <a:pt x="345" y="397"/>
                      <a:pt x="330" y="384"/>
                    </a:cubicBezTo>
                    <a:cubicBezTo>
                      <a:pt x="312" y="368"/>
                      <a:pt x="282" y="376"/>
                      <a:pt x="258" y="372"/>
                    </a:cubicBezTo>
                    <a:cubicBezTo>
                      <a:pt x="239" y="314"/>
                      <a:pt x="225" y="334"/>
                      <a:pt x="174" y="300"/>
                    </a:cubicBezTo>
                    <a:cubicBezTo>
                      <a:pt x="112" y="207"/>
                      <a:pt x="135" y="255"/>
                      <a:pt x="102" y="156"/>
                    </a:cubicBezTo>
                    <a:cubicBezTo>
                      <a:pt x="94" y="132"/>
                      <a:pt x="30" y="132"/>
                      <a:pt x="30" y="132"/>
                    </a:cubicBezTo>
                    <a:cubicBezTo>
                      <a:pt x="0" y="41"/>
                      <a:pt x="1" y="85"/>
                      <a:pt x="18" y="0"/>
                    </a:cubicBezTo>
                    <a:close/>
                  </a:path>
                </a:pathLst>
              </a:custGeom>
              <a:solidFill>
                <a:srgbClr val="CC00FF"/>
              </a:solidFill>
              <a:ln w="9525">
                <a:solidFill>
                  <a:schemeClr val="tx1"/>
                </a:solidFill>
                <a:round/>
                <a:headEnd/>
                <a:tailEnd/>
              </a:ln>
            </p:spPr>
            <p:txBody>
              <a:bodyPr/>
              <a:lstStyle/>
              <a:p>
                <a:endParaRPr lang="it-IT"/>
              </a:p>
            </p:txBody>
          </p:sp>
          <p:sp>
            <p:nvSpPr>
              <p:cNvPr id="66648" name="Freeform 16"/>
              <p:cNvSpPr>
                <a:spLocks/>
              </p:cNvSpPr>
              <p:nvPr/>
            </p:nvSpPr>
            <p:spPr bwMode="auto">
              <a:xfrm>
                <a:off x="2556" y="1696"/>
                <a:ext cx="854" cy="439"/>
              </a:xfrm>
              <a:custGeom>
                <a:avLst/>
                <a:gdLst>
                  <a:gd name="T0" fmla="*/ 252 w 854"/>
                  <a:gd name="T1" fmla="*/ 1 h 631"/>
                  <a:gd name="T2" fmla="*/ 0 w 854"/>
                  <a:gd name="T3" fmla="*/ 1 h 631"/>
                  <a:gd name="T4" fmla="*/ 132 w 854"/>
                  <a:gd name="T5" fmla="*/ 2 h 631"/>
                  <a:gd name="T6" fmla="*/ 168 w 854"/>
                  <a:gd name="T7" fmla="*/ 2 h 631"/>
                  <a:gd name="T8" fmla="*/ 312 w 854"/>
                  <a:gd name="T9" fmla="*/ 2 h 631"/>
                  <a:gd name="T10" fmla="*/ 480 w 854"/>
                  <a:gd name="T11" fmla="*/ 3 h 631"/>
                  <a:gd name="T12" fmla="*/ 648 w 854"/>
                  <a:gd name="T13" fmla="*/ 3 h 631"/>
                  <a:gd name="T14" fmla="*/ 672 w 854"/>
                  <a:gd name="T15" fmla="*/ 2 h 631"/>
                  <a:gd name="T16" fmla="*/ 744 w 854"/>
                  <a:gd name="T17" fmla="*/ 2 h 631"/>
                  <a:gd name="T18" fmla="*/ 804 w 854"/>
                  <a:gd name="T19" fmla="*/ 1 h 631"/>
                  <a:gd name="T20" fmla="*/ 708 w 854"/>
                  <a:gd name="T21" fmla="*/ 1 h 631"/>
                  <a:gd name="T22" fmla="*/ 672 w 854"/>
                  <a:gd name="T23" fmla="*/ 1 h 631"/>
                  <a:gd name="T24" fmla="*/ 648 w 854"/>
                  <a:gd name="T25" fmla="*/ 1 h 631"/>
                  <a:gd name="T26" fmla="*/ 612 w 854"/>
                  <a:gd name="T27" fmla="*/ 1 h 631"/>
                  <a:gd name="T28" fmla="*/ 564 w 854"/>
                  <a:gd name="T29" fmla="*/ 2 h 631"/>
                  <a:gd name="T30" fmla="*/ 492 w 854"/>
                  <a:gd name="T31" fmla="*/ 2 h 631"/>
                  <a:gd name="T32" fmla="*/ 264 w 854"/>
                  <a:gd name="T33" fmla="*/ 2 h 631"/>
                  <a:gd name="T34" fmla="*/ 192 w 854"/>
                  <a:gd name="T35" fmla="*/ 1 h 631"/>
                  <a:gd name="T36" fmla="*/ 252 w 854"/>
                  <a:gd name="T37" fmla="*/ 1 h 6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4"/>
                  <a:gd name="T58" fmla="*/ 0 h 631"/>
                  <a:gd name="T59" fmla="*/ 854 w 854"/>
                  <a:gd name="T60" fmla="*/ 631 h 6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4" h="631">
                    <a:moveTo>
                      <a:pt x="252" y="344"/>
                    </a:moveTo>
                    <a:cubicBezTo>
                      <a:pt x="142" y="271"/>
                      <a:pt x="39" y="287"/>
                      <a:pt x="0" y="404"/>
                    </a:cubicBezTo>
                    <a:cubicBezTo>
                      <a:pt x="35" y="456"/>
                      <a:pt x="78" y="461"/>
                      <a:pt x="132" y="488"/>
                    </a:cubicBezTo>
                    <a:cubicBezTo>
                      <a:pt x="145" y="494"/>
                      <a:pt x="155" y="506"/>
                      <a:pt x="168" y="512"/>
                    </a:cubicBezTo>
                    <a:cubicBezTo>
                      <a:pt x="206" y="529"/>
                      <a:pt x="276" y="536"/>
                      <a:pt x="312" y="560"/>
                    </a:cubicBezTo>
                    <a:cubicBezTo>
                      <a:pt x="365" y="596"/>
                      <a:pt x="419" y="608"/>
                      <a:pt x="480" y="620"/>
                    </a:cubicBezTo>
                    <a:cubicBezTo>
                      <a:pt x="536" y="616"/>
                      <a:pt x="597" y="631"/>
                      <a:pt x="648" y="608"/>
                    </a:cubicBezTo>
                    <a:cubicBezTo>
                      <a:pt x="671" y="598"/>
                      <a:pt x="664" y="560"/>
                      <a:pt x="672" y="536"/>
                    </a:cubicBezTo>
                    <a:cubicBezTo>
                      <a:pt x="686" y="495"/>
                      <a:pt x="730" y="469"/>
                      <a:pt x="744" y="428"/>
                    </a:cubicBezTo>
                    <a:cubicBezTo>
                      <a:pt x="766" y="361"/>
                      <a:pt x="787" y="293"/>
                      <a:pt x="804" y="224"/>
                    </a:cubicBezTo>
                    <a:cubicBezTo>
                      <a:pt x="793" y="55"/>
                      <a:pt x="854" y="0"/>
                      <a:pt x="708" y="44"/>
                    </a:cubicBezTo>
                    <a:cubicBezTo>
                      <a:pt x="694" y="48"/>
                      <a:pt x="684" y="60"/>
                      <a:pt x="672" y="68"/>
                    </a:cubicBezTo>
                    <a:cubicBezTo>
                      <a:pt x="636" y="175"/>
                      <a:pt x="687" y="14"/>
                      <a:pt x="648" y="272"/>
                    </a:cubicBezTo>
                    <a:cubicBezTo>
                      <a:pt x="648" y="272"/>
                      <a:pt x="618" y="362"/>
                      <a:pt x="612" y="380"/>
                    </a:cubicBezTo>
                    <a:cubicBezTo>
                      <a:pt x="603" y="407"/>
                      <a:pt x="591" y="443"/>
                      <a:pt x="564" y="452"/>
                    </a:cubicBezTo>
                    <a:cubicBezTo>
                      <a:pt x="540" y="460"/>
                      <a:pt x="492" y="476"/>
                      <a:pt x="492" y="476"/>
                    </a:cubicBezTo>
                    <a:cubicBezTo>
                      <a:pt x="418" y="461"/>
                      <a:pt x="331" y="450"/>
                      <a:pt x="264" y="416"/>
                    </a:cubicBezTo>
                    <a:cubicBezTo>
                      <a:pt x="171" y="369"/>
                      <a:pt x="282" y="410"/>
                      <a:pt x="192" y="380"/>
                    </a:cubicBezTo>
                    <a:cubicBezTo>
                      <a:pt x="235" y="351"/>
                      <a:pt x="215" y="362"/>
                      <a:pt x="252" y="344"/>
                    </a:cubicBezTo>
                    <a:close/>
                  </a:path>
                </a:pathLst>
              </a:custGeom>
              <a:solidFill>
                <a:srgbClr val="CC00FF"/>
              </a:solidFill>
              <a:ln w="9525">
                <a:solidFill>
                  <a:schemeClr val="tx1"/>
                </a:solidFill>
                <a:round/>
                <a:headEnd/>
                <a:tailEnd/>
              </a:ln>
            </p:spPr>
            <p:txBody>
              <a:bodyPr/>
              <a:lstStyle/>
              <a:p>
                <a:endParaRPr lang="it-IT"/>
              </a:p>
            </p:txBody>
          </p:sp>
          <p:sp>
            <p:nvSpPr>
              <p:cNvPr id="66649" name="Freeform 17"/>
              <p:cNvSpPr>
                <a:spLocks/>
              </p:cNvSpPr>
              <p:nvPr/>
            </p:nvSpPr>
            <p:spPr bwMode="auto">
              <a:xfrm>
                <a:off x="2640" y="1497"/>
                <a:ext cx="203" cy="361"/>
              </a:xfrm>
              <a:custGeom>
                <a:avLst/>
                <a:gdLst>
                  <a:gd name="T0" fmla="*/ 96 w 203"/>
                  <a:gd name="T1" fmla="*/ 3 h 361"/>
                  <a:gd name="T2" fmla="*/ 144 w 203"/>
                  <a:gd name="T3" fmla="*/ 51 h 361"/>
                  <a:gd name="T4" fmla="*/ 168 w 203"/>
                  <a:gd name="T5" fmla="*/ 87 h 361"/>
                  <a:gd name="T6" fmla="*/ 192 w 203"/>
                  <a:gd name="T7" fmla="*/ 159 h 361"/>
                  <a:gd name="T8" fmla="*/ 0 w 203"/>
                  <a:gd name="T9" fmla="*/ 315 h 361"/>
                  <a:gd name="T10" fmla="*/ 12 w 203"/>
                  <a:gd name="T11" fmla="*/ 279 h 361"/>
                  <a:gd name="T12" fmla="*/ 84 w 203"/>
                  <a:gd name="T13" fmla="*/ 231 h 361"/>
                  <a:gd name="T14" fmla="*/ 96 w 203"/>
                  <a:gd name="T15" fmla="*/ 3 h 361"/>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361"/>
                  <a:gd name="T26" fmla="*/ 203 w 203"/>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361">
                    <a:moveTo>
                      <a:pt x="96" y="3"/>
                    </a:moveTo>
                    <a:cubicBezTo>
                      <a:pt x="154" y="22"/>
                      <a:pt x="118" y="0"/>
                      <a:pt x="144" y="51"/>
                    </a:cubicBezTo>
                    <a:cubicBezTo>
                      <a:pt x="150" y="64"/>
                      <a:pt x="162" y="74"/>
                      <a:pt x="168" y="87"/>
                    </a:cubicBezTo>
                    <a:cubicBezTo>
                      <a:pt x="178" y="110"/>
                      <a:pt x="192" y="159"/>
                      <a:pt x="192" y="159"/>
                    </a:cubicBezTo>
                    <a:cubicBezTo>
                      <a:pt x="175" y="361"/>
                      <a:pt x="203" y="332"/>
                      <a:pt x="0" y="315"/>
                    </a:cubicBezTo>
                    <a:cubicBezTo>
                      <a:pt x="4" y="303"/>
                      <a:pt x="3" y="288"/>
                      <a:pt x="12" y="279"/>
                    </a:cubicBezTo>
                    <a:cubicBezTo>
                      <a:pt x="32" y="259"/>
                      <a:pt x="84" y="231"/>
                      <a:pt x="84" y="231"/>
                    </a:cubicBezTo>
                    <a:cubicBezTo>
                      <a:pt x="107" y="161"/>
                      <a:pt x="153" y="60"/>
                      <a:pt x="96" y="3"/>
                    </a:cubicBezTo>
                    <a:close/>
                  </a:path>
                </a:pathLst>
              </a:custGeom>
              <a:solidFill>
                <a:srgbClr val="CC00FF"/>
              </a:solidFill>
              <a:ln w="9525">
                <a:solidFill>
                  <a:schemeClr val="tx1"/>
                </a:solidFill>
                <a:round/>
                <a:headEnd/>
                <a:tailEnd/>
              </a:ln>
            </p:spPr>
            <p:txBody>
              <a:bodyPr/>
              <a:lstStyle/>
              <a:p>
                <a:endParaRPr lang="it-IT"/>
              </a:p>
            </p:txBody>
          </p:sp>
        </p:grpSp>
      </p:grpSp>
      <p:sp>
        <p:nvSpPr>
          <p:cNvPr id="66568" name="Freeform 18"/>
          <p:cNvSpPr>
            <a:spLocks noChangeAspect="1"/>
          </p:cNvSpPr>
          <p:nvPr/>
        </p:nvSpPr>
        <p:spPr bwMode="auto">
          <a:xfrm rot="16200000" flipH="1">
            <a:off x="5583237" y="2133601"/>
            <a:ext cx="542925" cy="24765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6569" name="Freeform 19"/>
          <p:cNvSpPr>
            <a:spLocks noChangeAspect="1"/>
          </p:cNvSpPr>
          <p:nvPr/>
        </p:nvSpPr>
        <p:spPr bwMode="auto">
          <a:xfrm rot="10800000" flipH="1">
            <a:off x="6321425" y="20367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6570" name="Freeform 20"/>
          <p:cNvSpPr>
            <a:spLocks noChangeAspect="1"/>
          </p:cNvSpPr>
          <p:nvPr/>
        </p:nvSpPr>
        <p:spPr bwMode="auto">
          <a:xfrm rot="10800000" flipH="1">
            <a:off x="7007225" y="19605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6571" name="Line 21"/>
          <p:cNvSpPr>
            <a:spLocks noChangeShapeType="1"/>
          </p:cNvSpPr>
          <p:nvPr/>
        </p:nvSpPr>
        <p:spPr bwMode="auto">
          <a:xfrm flipV="1">
            <a:off x="6000750" y="2152650"/>
            <a:ext cx="304800" cy="38100"/>
          </a:xfrm>
          <a:prstGeom prst="line">
            <a:avLst/>
          </a:prstGeom>
          <a:noFill/>
          <a:ln w="19050">
            <a:solidFill>
              <a:schemeClr val="tx1"/>
            </a:solidFill>
            <a:round/>
            <a:headEnd/>
            <a:tailEnd type="triangle" w="med" len="med"/>
          </a:ln>
        </p:spPr>
        <p:txBody>
          <a:bodyPr/>
          <a:lstStyle/>
          <a:p>
            <a:endParaRPr lang="it-IT"/>
          </a:p>
        </p:txBody>
      </p:sp>
      <p:sp>
        <p:nvSpPr>
          <p:cNvPr id="66572" name="Line 22"/>
          <p:cNvSpPr>
            <a:spLocks noChangeShapeType="1"/>
          </p:cNvSpPr>
          <p:nvPr/>
        </p:nvSpPr>
        <p:spPr bwMode="auto">
          <a:xfrm flipV="1">
            <a:off x="6686550" y="2095500"/>
            <a:ext cx="304800" cy="38100"/>
          </a:xfrm>
          <a:prstGeom prst="line">
            <a:avLst/>
          </a:prstGeom>
          <a:noFill/>
          <a:ln w="19050">
            <a:solidFill>
              <a:schemeClr val="tx1"/>
            </a:solidFill>
            <a:round/>
            <a:headEnd/>
            <a:tailEnd type="triangle" w="med" len="med"/>
          </a:ln>
        </p:spPr>
        <p:txBody>
          <a:bodyPr/>
          <a:lstStyle/>
          <a:p>
            <a:endParaRPr lang="it-IT"/>
          </a:p>
        </p:txBody>
      </p:sp>
      <p:sp>
        <p:nvSpPr>
          <p:cNvPr id="66573" name="Line 23"/>
          <p:cNvSpPr>
            <a:spLocks noChangeShapeType="1"/>
          </p:cNvSpPr>
          <p:nvPr/>
        </p:nvSpPr>
        <p:spPr bwMode="auto">
          <a:xfrm flipV="1">
            <a:off x="7391400" y="2019300"/>
            <a:ext cx="514350" cy="57150"/>
          </a:xfrm>
          <a:prstGeom prst="line">
            <a:avLst/>
          </a:prstGeom>
          <a:noFill/>
          <a:ln w="19050">
            <a:solidFill>
              <a:schemeClr val="tx1"/>
            </a:solidFill>
            <a:round/>
            <a:headEnd/>
            <a:tailEnd type="triangle" w="med" len="med"/>
          </a:ln>
        </p:spPr>
        <p:txBody>
          <a:bodyPr/>
          <a:lstStyle/>
          <a:p>
            <a:endParaRPr lang="it-IT"/>
          </a:p>
        </p:txBody>
      </p:sp>
      <p:sp>
        <p:nvSpPr>
          <p:cNvPr id="66574" name="Text Box 24"/>
          <p:cNvSpPr txBox="1">
            <a:spLocks noChangeArrowheads="1"/>
          </p:cNvSpPr>
          <p:nvPr/>
        </p:nvSpPr>
        <p:spPr bwMode="auto">
          <a:xfrm>
            <a:off x="7870825" y="1846263"/>
            <a:ext cx="593725" cy="366712"/>
          </a:xfrm>
          <a:prstGeom prst="rect">
            <a:avLst/>
          </a:prstGeom>
          <a:noFill/>
          <a:ln w="9525">
            <a:noFill/>
            <a:miter lim="800000"/>
            <a:headEnd/>
            <a:tailEnd/>
          </a:ln>
        </p:spPr>
        <p:txBody>
          <a:bodyPr wrap="none">
            <a:spAutoFit/>
          </a:bodyPr>
          <a:lstStyle/>
          <a:p>
            <a:pPr>
              <a:buFontTx/>
              <a:buChar char="•"/>
            </a:pPr>
            <a:r>
              <a:rPr lang="it-IT" sz="1800">
                <a:latin typeface="Arial" pitchFamily="34" charset="0"/>
              </a:rPr>
              <a:t> Tg</a:t>
            </a:r>
          </a:p>
        </p:txBody>
      </p:sp>
      <p:sp>
        <p:nvSpPr>
          <p:cNvPr id="66575" name="Rectangle 25"/>
          <p:cNvSpPr>
            <a:spLocks noChangeArrowheads="1"/>
          </p:cNvSpPr>
          <p:nvPr/>
        </p:nvSpPr>
        <p:spPr bwMode="auto">
          <a:xfrm>
            <a:off x="7010400" y="2709863"/>
            <a:ext cx="647700"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TPO</a:t>
            </a:r>
          </a:p>
        </p:txBody>
      </p:sp>
      <p:sp>
        <p:nvSpPr>
          <p:cNvPr id="66576" name="Text Box 26"/>
          <p:cNvSpPr txBox="1">
            <a:spLocks noChangeArrowheads="1"/>
          </p:cNvSpPr>
          <p:nvPr/>
        </p:nvSpPr>
        <p:spPr bwMode="auto">
          <a:xfrm>
            <a:off x="7858125" y="2322513"/>
            <a:ext cx="889000" cy="366712"/>
          </a:xfrm>
          <a:prstGeom prst="rect">
            <a:avLst/>
          </a:prstGeom>
          <a:noFill/>
          <a:ln w="9525">
            <a:noFill/>
            <a:miter lim="800000"/>
            <a:headEnd/>
            <a:tailEnd/>
          </a:ln>
        </p:spPr>
        <p:txBody>
          <a:bodyPr wrap="none">
            <a:spAutoFit/>
          </a:bodyPr>
          <a:lstStyle/>
          <a:p>
            <a:r>
              <a:rPr lang="it-IT" sz="1800">
                <a:latin typeface="Arial" pitchFamily="34" charset="0"/>
              </a:rPr>
              <a:t> Tg + I</a:t>
            </a:r>
            <a:r>
              <a:rPr lang="it-IT" sz="1800" baseline="30000">
                <a:latin typeface="Arial" pitchFamily="34" charset="0"/>
              </a:rPr>
              <a:t>-</a:t>
            </a:r>
          </a:p>
        </p:txBody>
      </p:sp>
      <p:sp>
        <p:nvSpPr>
          <p:cNvPr id="66577" name="Text Box 27"/>
          <p:cNvSpPr txBox="1">
            <a:spLocks noChangeArrowheads="1"/>
          </p:cNvSpPr>
          <p:nvPr/>
        </p:nvSpPr>
        <p:spPr bwMode="auto">
          <a:xfrm>
            <a:off x="7858125" y="3084513"/>
            <a:ext cx="1187450" cy="366712"/>
          </a:xfrm>
          <a:prstGeom prst="rect">
            <a:avLst/>
          </a:prstGeom>
          <a:noFill/>
          <a:ln w="9525">
            <a:noFill/>
            <a:miter lim="800000"/>
            <a:headEnd/>
            <a:tailEnd/>
          </a:ln>
        </p:spPr>
        <p:txBody>
          <a:bodyPr wrap="none">
            <a:spAutoFit/>
          </a:bodyPr>
          <a:lstStyle/>
          <a:p>
            <a:r>
              <a:rPr lang="it-IT" sz="1800">
                <a:latin typeface="Arial" pitchFamily="34" charset="0"/>
              </a:rPr>
              <a:t> Tg-T4/T3</a:t>
            </a:r>
            <a:endParaRPr lang="it-IT" sz="1800" baseline="30000">
              <a:latin typeface="Arial" pitchFamily="34" charset="0"/>
            </a:endParaRPr>
          </a:p>
        </p:txBody>
      </p:sp>
      <p:grpSp>
        <p:nvGrpSpPr>
          <p:cNvPr id="66578" name="Group 28"/>
          <p:cNvGrpSpPr>
            <a:grpSpLocks/>
          </p:cNvGrpSpPr>
          <p:nvPr/>
        </p:nvGrpSpPr>
        <p:grpSpPr bwMode="auto">
          <a:xfrm>
            <a:off x="7267575" y="3419475"/>
            <a:ext cx="1222375" cy="1268413"/>
            <a:chOff x="4626" y="2058"/>
            <a:chExt cx="770" cy="799"/>
          </a:xfrm>
        </p:grpSpPr>
        <p:grpSp>
          <p:nvGrpSpPr>
            <p:cNvPr id="66637" name="Group 29"/>
            <p:cNvGrpSpPr>
              <a:grpSpLocks/>
            </p:cNvGrpSpPr>
            <p:nvPr/>
          </p:nvGrpSpPr>
          <p:grpSpPr bwMode="auto">
            <a:xfrm>
              <a:off x="4626" y="2619"/>
              <a:ext cx="770" cy="238"/>
              <a:chOff x="4626" y="2619"/>
              <a:chExt cx="770" cy="238"/>
            </a:xfrm>
          </p:grpSpPr>
          <p:sp>
            <p:nvSpPr>
              <p:cNvPr id="66639" name="Arc 30"/>
              <p:cNvSpPr>
                <a:spLocks noChangeAspect="1"/>
              </p:cNvSpPr>
              <p:nvPr/>
            </p:nvSpPr>
            <p:spPr bwMode="auto">
              <a:xfrm flipV="1">
                <a:off x="5158" y="2619"/>
                <a:ext cx="238" cy="2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6640" name="Line 31"/>
              <p:cNvSpPr>
                <a:spLocks noChangeShapeType="1"/>
              </p:cNvSpPr>
              <p:nvPr/>
            </p:nvSpPr>
            <p:spPr bwMode="auto">
              <a:xfrm flipH="1">
                <a:off x="4626" y="2857"/>
                <a:ext cx="534" cy="0"/>
              </a:xfrm>
              <a:prstGeom prst="line">
                <a:avLst/>
              </a:prstGeom>
              <a:noFill/>
              <a:ln w="19050">
                <a:solidFill>
                  <a:schemeClr val="tx1"/>
                </a:solidFill>
                <a:round/>
                <a:headEnd/>
                <a:tailEnd type="triangle" w="med" len="med"/>
              </a:ln>
            </p:spPr>
            <p:txBody>
              <a:bodyPr/>
              <a:lstStyle/>
              <a:p>
                <a:endParaRPr lang="it-IT"/>
              </a:p>
            </p:txBody>
          </p:sp>
        </p:grpSp>
        <p:sp>
          <p:nvSpPr>
            <p:cNvPr id="66638" name="Line 32"/>
            <p:cNvSpPr>
              <a:spLocks noChangeShapeType="1"/>
            </p:cNvSpPr>
            <p:nvPr/>
          </p:nvSpPr>
          <p:spPr bwMode="auto">
            <a:xfrm flipH="1" flipV="1">
              <a:off x="5396" y="2058"/>
              <a:ext cx="0" cy="564"/>
            </a:xfrm>
            <a:prstGeom prst="line">
              <a:avLst/>
            </a:prstGeom>
            <a:noFill/>
            <a:ln w="19050">
              <a:solidFill>
                <a:schemeClr val="tx1"/>
              </a:solidFill>
              <a:round/>
              <a:headEnd/>
              <a:tailEnd/>
            </a:ln>
          </p:spPr>
          <p:txBody>
            <a:bodyPr/>
            <a:lstStyle/>
            <a:p>
              <a:endParaRPr lang="it-IT"/>
            </a:p>
          </p:txBody>
        </p:sp>
      </p:grpSp>
      <p:sp>
        <p:nvSpPr>
          <p:cNvPr id="66579" name="Oval 33"/>
          <p:cNvSpPr>
            <a:spLocks noChangeArrowheads="1"/>
          </p:cNvSpPr>
          <p:nvPr/>
        </p:nvSpPr>
        <p:spPr bwMode="auto">
          <a:xfrm>
            <a:off x="6629400" y="3524250"/>
            <a:ext cx="1066800" cy="590550"/>
          </a:xfrm>
          <a:prstGeom prst="ellipse">
            <a:avLst/>
          </a:prstGeom>
          <a:solidFill>
            <a:srgbClr val="00FF00"/>
          </a:solidFill>
          <a:ln w="9525">
            <a:solidFill>
              <a:schemeClr val="tx1"/>
            </a:solidFill>
            <a:round/>
            <a:headEnd/>
            <a:tailEnd/>
          </a:ln>
        </p:spPr>
        <p:txBody>
          <a:bodyPr wrap="none" anchor="ctr"/>
          <a:lstStyle/>
          <a:p>
            <a:pPr algn="ctr"/>
            <a:r>
              <a:rPr lang="it-IT" sz="1800">
                <a:latin typeface="Arial" pitchFamily="34" charset="0"/>
              </a:rPr>
              <a:t>Pendrin</a:t>
            </a:r>
          </a:p>
        </p:txBody>
      </p:sp>
      <p:sp>
        <p:nvSpPr>
          <p:cNvPr id="66580" name="Line 34"/>
          <p:cNvSpPr>
            <a:spLocks noChangeShapeType="1"/>
          </p:cNvSpPr>
          <p:nvPr/>
        </p:nvSpPr>
        <p:spPr bwMode="auto">
          <a:xfrm>
            <a:off x="6276975" y="3514725"/>
            <a:ext cx="1504950" cy="0"/>
          </a:xfrm>
          <a:prstGeom prst="line">
            <a:avLst/>
          </a:prstGeom>
          <a:noFill/>
          <a:ln w="19050">
            <a:solidFill>
              <a:schemeClr val="tx1"/>
            </a:solidFill>
            <a:round/>
            <a:headEnd/>
            <a:tailEnd type="triangle" w="med" len="med"/>
          </a:ln>
        </p:spPr>
        <p:txBody>
          <a:bodyPr/>
          <a:lstStyle/>
          <a:p>
            <a:endParaRPr lang="it-IT"/>
          </a:p>
        </p:txBody>
      </p:sp>
      <p:sp>
        <p:nvSpPr>
          <p:cNvPr id="66581" name="Line 35"/>
          <p:cNvSpPr>
            <a:spLocks noChangeShapeType="1"/>
          </p:cNvSpPr>
          <p:nvPr/>
        </p:nvSpPr>
        <p:spPr bwMode="auto">
          <a:xfrm>
            <a:off x="6276975" y="4129088"/>
            <a:ext cx="1504950" cy="0"/>
          </a:xfrm>
          <a:prstGeom prst="line">
            <a:avLst/>
          </a:prstGeom>
          <a:noFill/>
          <a:ln w="19050">
            <a:solidFill>
              <a:schemeClr val="tx1"/>
            </a:solidFill>
            <a:round/>
            <a:headEnd/>
            <a:tailEnd type="triangle" w="med" len="med"/>
          </a:ln>
        </p:spPr>
        <p:txBody>
          <a:bodyPr/>
          <a:lstStyle/>
          <a:p>
            <a:endParaRPr lang="it-IT"/>
          </a:p>
        </p:txBody>
      </p:sp>
      <p:sp>
        <p:nvSpPr>
          <p:cNvPr id="66582" name="Text Box 36"/>
          <p:cNvSpPr txBox="1">
            <a:spLocks noChangeArrowheads="1"/>
          </p:cNvSpPr>
          <p:nvPr/>
        </p:nvSpPr>
        <p:spPr bwMode="auto">
          <a:xfrm>
            <a:off x="6000750"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6583" name="Text Box 37"/>
          <p:cNvSpPr txBox="1">
            <a:spLocks noChangeArrowheads="1"/>
          </p:cNvSpPr>
          <p:nvPr/>
        </p:nvSpPr>
        <p:spPr bwMode="auto">
          <a:xfrm>
            <a:off x="6000750"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6584" name="Text Box 38"/>
          <p:cNvSpPr txBox="1">
            <a:spLocks noChangeArrowheads="1"/>
          </p:cNvSpPr>
          <p:nvPr/>
        </p:nvSpPr>
        <p:spPr bwMode="auto">
          <a:xfrm>
            <a:off x="7743825"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6585" name="Text Box 39"/>
          <p:cNvSpPr txBox="1">
            <a:spLocks noChangeArrowheads="1"/>
          </p:cNvSpPr>
          <p:nvPr/>
        </p:nvSpPr>
        <p:spPr bwMode="auto">
          <a:xfrm>
            <a:off x="7743825"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6586" name="Oval 40"/>
          <p:cNvSpPr>
            <a:spLocks noChangeArrowheads="1"/>
          </p:cNvSpPr>
          <p:nvPr/>
        </p:nvSpPr>
        <p:spPr bwMode="auto">
          <a:xfrm>
            <a:off x="6019800" y="4514850"/>
            <a:ext cx="400050" cy="361950"/>
          </a:xfrm>
          <a:prstGeom prst="ellipse">
            <a:avLst/>
          </a:prstGeom>
          <a:solidFill>
            <a:srgbClr val="FF6600"/>
          </a:solidFill>
          <a:ln w="9525">
            <a:solidFill>
              <a:schemeClr val="tx1"/>
            </a:solidFill>
            <a:round/>
            <a:headEnd/>
            <a:tailEnd/>
          </a:ln>
        </p:spPr>
        <p:txBody>
          <a:bodyPr wrap="none" anchor="ctr"/>
          <a:lstStyle/>
          <a:p>
            <a:pPr algn="ctr"/>
            <a:r>
              <a:rPr lang="it-IT" sz="1800">
                <a:latin typeface="Arial" pitchFamily="34" charset="0"/>
              </a:rPr>
              <a:t>Tg</a:t>
            </a:r>
          </a:p>
        </p:txBody>
      </p:sp>
      <p:sp>
        <p:nvSpPr>
          <p:cNvPr id="66587" name="Line 41"/>
          <p:cNvSpPr>
            <a:spLocks noChangeShapeType="1"/>
          </p:cNvSpPr>
          <p:nvPr/>
        </p:nvSpPr>
        <p:spPr bwMode="auto">
          <a:xfrm flipH="1">
            <a:off x="6496050" y="4691063"/>
            <a:ext cx="361950" cy="0"/>
          </a:xfrm>
          <a:prstGeom prst="line">
            <a:avLst/>
          </a:prstGeom>
          <a:noFill/>
          <a:ln w="19050">
            <a:solidFill>
              <a:schemeClr val="tx1"/>
            </a:solidFill>
            <a:round/>
            <a:headEnd/>
            <a:tailEnd type="triangle" w="med" len="med"/>
          </a:ln>
        </p:spPr>
        <p:txBody>
          <a:bodyPr/>
          <a:lstStyle/>
          <a:p>
            <a:endParaRPr lang="it-IT"/>
          </a:p>
        </p:txBody>
      </p:sp>
      <p:sp>
        <p:nvSpPr>
          <p:cNvPr id="66588" name="Line 42"/>
          <p:cNvSpPr>
            <a:spLocks noChangeShapeType="1"/>
          </p:cNvSpPr>
          <p:nvPr/>
        </p:nvSpPr>
        <p:spPr bwMode="auto">
          <a:xfrm flipH="1">
            <a:off x="5988050" y="4851400"/>
            <a:ext cx="114300" cy="88900"/>
          </a:xfrm>
          <a:prstGeom prst="line">
            <a:avLst/>
          </a:prstGeom>
          <a:noFill/>
          <a:ln w="9525">
            <a:solidFill>
              <a:schemeClr val="tx1"/>
            </a:solidFill>
            <a:round/>
            <a:headEnd/>
            <a:tailEnd/>
          </a:ln>
        </p:spPr>
        <p:txBody>
          <a:bodyPr/>
          <a:lstStyle/>
          <a:p>
            <a:endParaRPr lang="it-IT"/>
          </a:p>
        </p:txBody>
      </p:sp>
      <p:sp>
        <p:nvSpPr>
          <p:cNvPr id="66589" name="Line 43"/>
          <p:cNvSpPr>
            <a:spLocks noChangeShapeType="1"/>
          </p:cNvSpPr>
          <p:nvPr/>
        </p:nvSpPr>
        <p:spPr bwMode="auto">
          <a:xfrm flipH="1" flipV="1">
            <a:off x="6330950" y="4838700"/>
            <a:ext cx="114300" cy="88900"/>
          </a:xfrm>
          <a:prstGeom prst="line">
            <a:avLst/>
          </a:prstGeom>
          <a:noFill/>
          <a:ln w="9525">
            <a:solidFill>
              <a:schemeClr val="tx1"/>
            </a:solidFill>
            <a:round/>
            <a:headEnd/>
            <a:tailEnd/>
          </a:ln>
        </p:spPr>
        <p:txBody>
          <a:bodyPr/>
          <a:lstStyle/>
          <a:p>
            <a:endParaRPr lang="it-IT"/>
          </a:p>
        </p:txBody>
      </p:sp>
      <p:sp>
        <p:nvSpPr>
          <p:cNvPr id="66590" name="Text Box 44"/>
          <p:cNvSpPr txBox="1">
            <a:spLocks noChangeArrowheads="1"/>
          </p:cNvSpPr>
          <p:nvPr/>
        </p:nvSpPr>
        <p:spPr bwMode="auto">
          <a:xfrm>
            <a:off x="57435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T4</a:t>
            </a:r>
          </a:p>
        </p:txBody>
      </p:sp>
      <p:sp>
        <p:nvSpPr>
          <p:cNvPr id="66591" name="Text Box 45"/>
          <p:cNvSpPr txBox="1">
            <a:spLocks noChangeArrowheads="1"/>
          </p:cNvSpPr>
          <p:nvPr/>
        </p:nvSpPr>
        <p:spPr bwMode="auto">
          <a:xfrm>
            <a:off x="62261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66592" name="Line 46"/>
          <p:cNvSpPr>
            <a:spLocks noChangeShapeType="1"/>
          </p:cNvSpPr>
          <p:nvPr/>
        </p:nvSpPr>
        <p:spPr bwMode="auto">
          <a:xfrm flipH="1">
            <a:off x="5353050" y="4691063"/>
            <a:ext cx="609600" cy="0"/>
          </a:xfrm>
          <a:prstGeom prst="line">
            <a:avLst/>
          </a:prstGeom>
          <a:noFill/>
          <a:ln w="9525">
            <a:solidFill>
              <a:schemeClr val="tx1"/>
            </a:solidFill>
            <a:round/>
            <a:headEnd/>
            <a:tailEnd type="triangle" w="med" len="med"/>
          </a:ln>
        </p:spPr>
        <p:txBody>
          <a:bodyPr/>
          <a:lstStyle/>
          <a:p>
            <a:endParaRPr lang="it-IT"/>
          </a:p>
        </p:txBody>
      </p:sp>
      <p:sp>
        <p:nvSpPr>
          <p:cNvPr id="66593" name="Text Box 47"/>
          <p:cNvSpPr txBox="1">
            <a:spLocks noChangeArrowheads="1"/>
          </p:cNvSpPr>
          <p:nvPr/>
        </p:nvSpPr>
        <p:spPr bwMode="auto">
          <a:xfrm>
            <a:off x="4311650" y="4362450"/>
            <a:ext cx="1073150" cy="641350"/>
          </a:xfrm>
          <a:prstGeom prst="rect">
            <a:avLst/>
          </a:prstGeom>
          <a:noFill/>
          <a:ln w="9525">
            <a:noFill/>
            <a:miter lim="800000"/>
            <a:headEnd/>
            <a:tailEnd/>
          </a:ln>
        </p:spPr>
        <p:txBody>
          <a:bodyPr wrap="none">
            <a:spAutoFit/>
          </a:bodyPr>
          <a:lstStyle/>
          <a:p>
            <a:pPr algn="ctr"/>
            <a:r>
              <a:rPr lang="it-IT" sz="1800">
                <a:latin typeface="Arial" pitchFamily="34" charset="0"/>
              </a:rPr>
              <a:t>MIT, DIT</a:t>
            </a:r>
          </a:p>
          <a:p>
            <a:pPr algn="ctr"/>
            <a:r>
              <a:rPr lang="it-IT" sz="1800">
                <a:latin typeface="Arial" pitchFamily="34" charset="0"/>
              </a:rPr>
              <a:t>T3 + T4</a:t>
            </a:r>
          </a:p>
        </p:txBody>
      </p:sp>
      <p:sp>
        <p:nvSpPr>
          <p:cNvPr id="66594" name="Arc 48"/>
          <p:cNvSpPr>
            <a:spLocks noChangeAspect="1"/>
          </p:cNvSpPr>
          <p:nvPr/>
        </p:nvSpPr>
        <p:spPr bwMode="auto">
          <a:xfrm flipH="1">
            <a:off x="4857750" y="3500438"/>
            <a:ext cx="644525" cy="587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6595" name="Line 49"/>
          <p:cNvSpPr>
            <a:spLocks noChangeShapeType="1"/>
          </p:cNvSpPr>
          <p:nvPr/>
        </p:nvSpPr>
        <p:spPr bwMode="auto">
          <a:xfrm>
            <a:off x="4857750" y="4073525"/>
            <a:ext cx="0" cy="342900"/>
          </a:xfrm>
          <a:prstGeom prst="line">
            <a:avLst/>
          </a:prstGeom>
          <a:noFill/>
          <a:ln w="19050">
            <a:solidFill>
              <a:schemeClr val="tx1"/>
            </a:solidFill>
            <a:round/>
            <a:headEnd/>
            <a:tailEnd type="triangle" w="med" len="med"/>
          </a:ln>
        </p:spPr>
        <p:txBody>
          <a:bodyPr/>
          <a:lstStyle/>
          <a:p>
            <a:endParaRPr lang="it-IT"/>
          </a:p>
        </p:txBody>
      </p:sp>
      <p:sp>
        <p:nvSpPr>
          <p:cNvPr id="66596" name="Line 50"/>
          <p:cNvSpPr>
            <a:spLocks noChangeShapeType="1"/>
          </p:cNvSpPr>
          <p:nvPr/>
        </p:nvSpPr>
        <p:spPr bwMode="auto">
          <a:xfrm>
            <a:off x="5486400" y="3498850"/>
            <a:ext cx="520700" cy="0"/>
          </a:xfrm>
          <a:prstGeom prst="line">
            <a:avLst/>
          </a:prstGeom>
          <a:noFill/>
          <a:ln w="19050">
            <a:solidFill>
              <a:schemeClr val="tx1"/>
            </a:solidFill>
            <a:round/>
            <a:headEnd/>
            <a:tailEnd type="triangle" w="med" len="med"/>
          </a:ln>
        </p:spPr>
        <p:txBody>
          <a:bodyPr/>
          <a:lstStyle/>
          <a:p>
            <a:endParaRPr lang="it-IT"/>
          </a:p>
        </p:txBody>
      </p:sp>
      <p:sp>
        <p:nvSpPr>
          <p:cNvPr id="66597" name="Oval 51"/>
          <p:cNvSpPr>
            <a:spLocks noChangeArrowheads="1"/>
          </p:cNvSpPr>
          <p:nvPr/>
        </p:nvSpPr>
        <p:spPr bwMode="auto">
          <a:xfrm>
            <a:off x="1143000" y="3321050"/>
            <a:ext cx="647700" cy="59055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NIS</a:t>
            </a:r>
          </a:p>
        </p:txBody>
      </p:sp>
      <p:sp>
        <p:nvSpPr>
          <p:cNvPr id="66598" name="Line 52"/>
          <p:cNvSpPr>
            <a:spLocks noChangeShapeType="1"/>
          </p:cNvSpPr>
          <p:nvPr/>
        </p:nvSpPr>
        <p:spPr bwMode="auto">
          <a:xfrm>
            <a:off x="714375" y="3311525"/>
            <a:ext cx="1504950" cy="0"/>
          </a:xfrm>
          <a:prstGeom prst="line">
            <a:avLst/>
          </a:prstGeom>
          <a:noFill/>
          <a:ln w="19050">
            <a:solidFill>
              <a:schemeClr val="tx1"/>
            </a:solidFill>
            <a:round/>
            <a:headEnd/>
            <a:tailEnd type="triangle" w="med" len="med"/>
          </a:ln>
        </p:spPr>
        <p:txBody>
          <a:bodyPr/>
          <a:lstStyle/>
          <a:p>
            <a:endParaRPr lang="it-IT"/>
          </a:p>
        </p:txBody>
      </p:sp>
      <p:sp>
        <p:nvSpPr>
          <p:cNvPr id="66599" name="Line 53"/>
          <p:cNvSpPr>
            <a:spLocks noChangeShapeType="1"/>
          </p:cNvSpPr>
          <p:nvPr/>
        </p:nvSpPr>
        <p:spPr bwMode="auto">
          <a:xfrm>
            <a:off x="714375" y="3921125"/>
            <a:ext cx="1504950" cy="0"/>
          </a:xfrm>
          <a:prstGeom prst="line">
            <a:avLst/>
          </a:prstGeom>
          <a:noFill/>
          <a:ln w="19050">
            <a:solidFill>
              <a:schemeClr val="tx1"/>
            </a:solidFill>
            <a:round/>
            <a:headEnd/>
            <a:tailEnd type="triangle" w="med" len="med"/>
          </a:ln>
        </p:spPr>
        <p:txBody>
          <a:bodyPr/>
          <a:lstStyle/>
          <a:p>
            <a:endParaRPr lang="it-IT"/>
          </a:p>
        </p:txBody>
      </p:sp>
      <p:sp>
        <p:nvSpPr>
          <p:cNvPr id="66600" name="Text Box 54"/>
          <p:cNvSpPr txBox="1">
            <a:spLocks noChangeArrowheads="1"/>
          </p:cNvSpPr>
          <p:nvPr/>
        </p:nvSpPr>
        <p:spPr bwMode="auto">
          <a:xfrm>
            <a:off x="209550" y="31162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6601" name="Text Box 55"/>
          <p:cNvSpPr txBox="1">
            <a:spLocks noChangeArrowheads="1"/>
          </p:cNvSpPr>
          <p:nvPr/>
        </p:nvSpPr>
        <p:spPr bwMode="auto">
          <a:xfrm>
            <a:off x="438150"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6602" name="Text Box 56"/>
          <p:cNvSpPr txBox="1">
            <a:spLocks noChangeArrowheads="1"/>
          </p:cNvSpPr>
          <p:nvPr/>
        </p:nvSpPr>
        <p:spPr bwMode="auto">
          <a:xfrm>
            <a:off x="2181225"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6603" name="Text Box 57"/>
          <p:cNvSpPr txBox="1">
            <a:spLocks noChangeArrowheads="1"/>
          </p:cNvSpPr>
          <p:nvPr/>
        </p:nvSpPr>
        <p:spPr bwMode="auto">
          <a:xfrm>
            <a:off x="2181225" y="31289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6604" name="Oval 58"/>
          <p:cNvSpPr>
            <a:spLocks noChangeArrowheads="1"/>
          </p:cNvSpPr>
          <p:nvPr/>
        </p:nvSpPr>
        <p:spPr bwMode="auto">
          <a:xfrm>
            <a:off x="1009650" y="4433888"/>
            <a:ext cx="914400" cy="388937"/>
          </a:xfrm>
          <a:prstGeom prst="ellipse">
            <a:avLst/>
          </a:prstGeom>
          <a:solidFill>
            <a:srgbClr val="FFFF00"/>
          </a:solidFill>
          <a:ln w="9525">
            <a:solidFill>
              <a:schemeClr val="tx1"/>
            </a:solidFill>
            <a:round/>
            <a:headEnd/>
            <a:tailEnd/>
          </a:ln>
        </p:spPr>
        <p:txBody>
          <a:bodyPr wrap="none" anchor="ctr"/>
          <a:lstStyle/>
          <a:p>
            <a:pPr algn="ctr"/>
            <a:r>
              <a:rPr lang="it-IT" sz="1800">
                <a:latin typeface="Arial" pitchFamily="34" charset="0"/>
              </a:rPr>
              <a:t>TSHR</a:t>
            </a:r>
          </a:p>
        </p:txBody>
      </p:sp>
      <p:sp>
        <p:nvSpPr>
          <p:cNvPr id="66605" name="Oval 59"/>
          <p:cNvSpPr>
            <a:spLocks noChangeArrowheads="1"/>
          </p:cNvSpPr>
          <p:nvPr/>
        </p:nvSpPr>
        <p:spPr bwMode="auto">
          <a:xfrm>
            <a:off x="946150" y="4489450"/>
            <a:ext cx="177800" cy="279400"/>
          </a:xfrm>
          <a:prstGeom prst="ellipse">
            <a:avLst/>
          </a:prstGeom>
          <a:solidFill>
            <a:schemeClr val="tx1"/>
          </a:solidFill>
          <a:ln w="9525">
            <a:solidFill>
              <a:schemeClr val="tx1"/>
            </a:solidFill>
            <a:round/>
            <a:headEnd/>
            <a:tailEnd/>
          </a:ln>
        </p:spPr>
        <p:txBody>
          <a:bodyPr wrap="none" anchor="ctr"/>
          <a:lstStyle/>
          <a:p>
            <a:endParaRPr lang="it-IT"/>
          </a:p>
        </p:txBody>
      </p:sp>
      <p:sp>
        <p:nvSpPr>
          <p:cNvPr id="66606" name="Text Box 60"/>
          <p:cNvSpPr txBox="1">
            <a:spLocks noChangeArrowheads="1"/>
          </p:cNvSpPr>
          <p:nvPr/>
        </p:nvSpPr>
        <p:spPr bwMode="auto">
          <a:xfrm>
            <a:off x="320675" y="4446588"/>
            <a:ext cx="641350" cy="366712"/>
          </a:xfrm>
          <a:prstGeom prst="rect">
            <a:avLst/>
          </a:prstGeom>
          <a:noFill/>
          <a:ln w="9525">
            <a:noFill/>
            <a:miter lim="800000"/>
            <a:headEnd/>
            <a:tailEnd/>
          </a:ln>
        </p:spPr>
        <p:txBody>
          <a:bodyPr wrap="none">
            <a:spAutoFit/>
          </a:bodyPr>
          <a:lstStyle/>
          <a:p>
            <a:r>
              <a:rPr lang="it-IT" sz="1800">
                <a:latin typeface="Arial" pitchFamily="34" charset="0"/>
              </a:rPr>
              <a:t>TSH</a:t>
            </a:r>
          </a:p>
        </p:txBody>
      </p:sp>
      <p:sp>
        <p:nvSpPr>
          <p:cNvPr id="66607" name="Line 61"/>
          <p:cNvSpPr>
            <a:spLocks noChangeShapeType="1"/>
          </p:cNvSpPr>
          <p:nvPr/>
        </p:nvSpPr>
        <p:spPr bwMode="auto">
          <a:xfrm>
            <a:off x="714375" y="2346325"/>
            <a:ext cx="1504950" cy="0"/>
          </a:xfrm>
          <a:prstGeom prst="line">
            <a:avLst/>
          </a:prstGeom>
          <a:noFill/>
          <a:ln w="19050">
            <a:solidFill>
              <a:schemeClr val="tx1"/>
            </a:solidFill>
            <a:round/>
            <a:headEnd/>
            <a:tailEnd type="triangle" w="med" len="med"/>
          </a:ln>
        </p:spPr>
        <p:txBody>
          <a:bodyPr/>
          <a:lstStyle/>
          <a:p>
            <a:endParaRPr lang="it-IT"/>
          </a:p>
        </p:txBody>
      </p:sp>
      <p:sp>
        <p:nvSpPr>
          <p:cNvPr id="66608" name="Line 62"/>
          <p:cNvSpPr>
            <a:spLocks noChangeShapeType="1"/>
          </p:cNvSpPr>
          <p:nvPr/>
        </p:nvSpPr>
        <p:spPr bwMode="auto">
          <a:xfrm>
            <a:off x="714375" y="2965450"/>
            <a:ext cx="1504950" cy="0"/>
          </a:xfrm>
          <a:prstGeom prst="line">
            <a:avLst/>
          </a:prstGeom>
          <a:noFill/>
          <a:ln w="19050">
            <a:solidFill>
              <a:schemeClr val="tx1"/>
            </a:solidFill>
            <a:round/>
            <a:headEnd type="triangle" w="med" len="med"/>
            <a:tailEnd/>
          </a:ln>
        </p:spPr>
        <p:txBody>
          <a:bodyPr/>
          <a:lstStyle/>
          <a:p>
            <a:endParaRPr lang="it-IT"/>
          </a:p>
        </p:txBody>
      </p:sp>
      <p:sp>
        <p:nvSpPr>
          <p:cNvPr id="66609" name="Text Box 63"/>
          <p:cNvSpPr txBox="1">
            <a:spLocks noChangeArrowheads="1"/>
          </p:cNvSpPr>
          <p:nvPr/>
        </p:nvSpPr>
        <p:spPr bwMode="auto">
          <a:xfrm>
            <a:off x="209550" y="2151063"/>
            <a:ext cx="552450" cy="366712"/>
          </a:xfrm>
          <a:prstGeom prst="rect">
            <a:avLst/>
          </a:prstGeom>
          <a:noFill/>
          <a:ln w="9525">
            <a:noFill/>
            <a:miter lim="800000"/>
            <a:headEnd/>
            <a:tailEnd/>
          </a:ln>
        </p:spPr>
        <p:txBody>
          <a:bodyPr wrap="none">
            <a:spAutoFit/>
          </a:bodyPr>
          <a:lstStyle/>
          <a:p>
            <a:r>
              <a:rPr lang="it-IT" sz="1800">
                <a:latin typeface="Arial" pitchFamily="34" charset="0"/>
              </a:rPr>
              <a:t>2K</a:t>
            </a:r>
            <a:r>
              <a:rPr lang="it-IT" sz="1800" baseline="30000">
                <a:latin typeface="Arial" pitchFamily="34" charset="0"/>
              </a:rPr>
              <a:t>+</a:t>
            </a:r>
          </a:p>
        </p:txBody>
      </p:sp>
      <p:sp>
        <p:nvSpPr>
          <p:cNvPr id="66610" name="Text Box 64"/>
          <p:cNvSpPr txBox="1">
            <a:spLocks noChangeArrowheads="1"/>
          </p:cNvSpPr>
          <p:nvPr/>
        </p:nvSpPr>
        <p:spPr bwMode="auto">
          <a:xfrm>
            <a:off x="95250" y="2782888"/>
            <a:ext cx="692150" cy="366712"/>
          </a:xfrm>
          <a:prstGeom prst="rect">
            <a:avLst/>
          </a:prstGeom>
          <a:noFill/>
          <a:ln w="9525">
            <a:noFill/>
            <a:miter lim="800000"/>
            <a:headEnd/>
            <a:tailEnd/>
          </a:ln>
        </p:spPr>
        <p:txBody>
          <a:bodyPr wrap="none">
            <a:spAutoFit/>
          </a:bodyPr>
          <a:lstStyle/>
          <a:p>
            <a:r>
              <a:rPr lang="it-IT" sz="1800">
                <a:latin typeface="Arial" pitchFamily="34" charset="0"/>
              </a:rPr>
              <a:t>3Na</a:t>
            </a:r>
            <a:r>
              <a:rPr lang="it-IT" sz="1800" baseline="30000">
                <a:latin typeface="Arial" pitchFamily="34" charset="0"/>
              </a:rPr>
              <a:t>+</a:t>
            </a:r>
          </a:p>
        </p:txBody>
      </p:sp>
      <p:sp>
        <p:nvSpPr>
          <p:cNvPr id="66611" name="Oval 65"/>
          <p:cNvSpPr>
            <a:spLocks noChangeArrowheads="1"/>
          </p:cNvSpPr>
          <p:nvPr/>
        </p:nvSpPr>
        <p:spPr bwMode="auto">
          <a:xfrm>
            <a:off x="977900" y="2355850"/>
            <a:ext cx="965200" cy="590550"/>
          </a:xfrm>
          <a:prstGeom prst="ellipse">
            <a:avLst/>
          </a:prstGeom>
          <a:solidFill>
            <a:srgbClr val="FF0000"/>
          </a:solidFill>
          <a:ln w="9525">
            <a:solidFill>
              <a:schemeClr val="tx1"/>
            </a:solidFill>
            <a:round/>
            <a:headEnd/>
            <a:tailEnd/>
          </a:ln>
        </p:spPr>
        <p:txBody>
          <a:bodyPr wrap="none" anchor="ctr"/>
          <a:lstStyle/>
          <a:p>
            <a:pPr algn="ctr"/>
            <a:r>
              <a:rPr lang="it-IT" sz="1800">
                <a:latin typeface="Arial" pitchFamily="34" charset="0"/>
              </a:rPr>
              <a:t>ATPasi</a:t>
            </a:r>
          </a:p>
        </p:txBody>
      </p:sp>
      <p:sp>
        <p:nvSpPr>
          <p:cNvPr id="66612" name="Text Box 66"/>
          <p:cNvSpPr txBox="1">
            <a:spLocks noChangeArrowheads="1"/>
          </p:cNvSpPr>
          <p:nvPr/>
        </p:nvSpPr>
        <p:spPr bwMode="auto">
          <a:xfrm>
            <a:off x="2006600" y="4308475"/>
            <a:ext cx="1428750" cy="641350"/>
          </a:xfrm>
          <a:prstGeom prst="rect">
            <a:avLst/>
          </a:prstGeom>
          <a:noFill/>
          <a:ln w="9525">
            <a:noFill/>
            <a:miter lim="800000"/>
            <a:headEnd/>
            <a:tailEnd/>
          </a:ln>
        </p:spPr>
        <p:txBody>
          <a:bodyPr wrap="none">
            <a:spAutoFit/>
          </a:bodyPr>
          <a:lstStyle/>
          <a:p>
            <a:r>
              <a:rPr lang="it-IT" sz="1800">
                <a:latin typeface="Arial" pitchFamily="34" charset="0"/>
              </a:rPr>
              <a:t>Second</a:t>
            </a:r>
          </a:p>
          <a:p>
            <a:r>
              <a:rPr lang="it-IT" sz="1800">
                <a:latin typeface="Arial" pitchFamily="34" charset="0"/>
              </a:rPr>
              <a:t>messengers</a:t>
            </a:r>
          </a:p>
        </p:txBody>
      </p:sp>
      <p:grpSp>
        <p:nvGrpSpPr>
          <p:cNvPr id="66613" name="Group 67"/>
          <p:cNvGrpSpPr>
            <a:grpSpLocks noChangeAspect="1"/>
          </p:cNvGrpSpPr>
          <p:nvPr/>
        </p:nvGrpSpPr>
        <p:grpSpPr bwMode="auto">
          <a:xfrm flipH="1" flipV="1">
            <a:off x="2938463" y="3611563"/>
            <a:ext cx="328612" cy="885825"/>
            <a:chOff x="5208" y="1968"/>
            <a:chExt cx="300" cy="596"/>
          </a:xfrm>
        </p:grpSpPr>
        <p:sp>
          <p:nvSpPr>
            <p:cNvPr id="66635" name="Arc 68"/>
            <p:cNvSpPr>
              <a:spLocks noChangeAspect="1"/>
            </p:cNvSpPr>
            <p:nvPr/>
          </p:nvSpPr>
          <p:spPr bwMode="auto">
            <a:xfrm flipH="1">
              <a:off x="5208" y="1968"/>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6636" name="Arc 69"/>
            <p:cNvSpPr>
              <a:spLocks noChangeAspect="1"/>
            </p:cNvSpPr>
            <p:nvPr/>
          </p:nvSpPr>
          <p:spPr bwMode="auto">
            <a:xfrm flipH="1" flipV="1">
              <a:off x="5208" y="2264"/>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grpSp>
      <p:sp>
        <p:nvSpPr>
          <p:cNvPr id="66614" name="Line 70"/>
          <p:cNvSpPr>
            <a:spLocks noChangeShapeType="1"/>
          </p:cNvSpPr>
          <p:nvPr/>
        </p:nvSpPr>
        <p:spPr bwMode="auto">
          <a:xfrm flipH="1">
            <a:off x="2038350" y="4830763"/>
            <a:ext cx="2406650" cy="566737"/>
          </a:xfrm>
          <a:prstGeom prst="line">
            <a:avLst/>
          </a:prstGeom>
          <a:noFill/>
          <a:ln w="19050">
            <a:solidFill>
              <a:schemeClr val="tx1"/>
            </a:solidFill>
            <a:prstDash val="sysDot"/>
            <a:round/>
            <a:headEnd/>
            <a:tailEnd type="triangle" w="med" len="med"/>
          </a:ln>
        </p:spPr>
        <p:txBody>
          <a:bodyPr/>
          <a:lstStyle/>
          <a:p>
            <a:endParaRPr lang="it-IT"/>
          </a:p>
        </p:txBody>
      </p:sp>
      <p:sp>
        <p:nvSpPr>
          <p:cNvPr id="66615" name="Arc 71"/>
          <p:cNvSpPr>
            <a:spLocks noChangeAspect="1"/>
          </p:cNvSpPr>
          <p:nvPr/>
        </p:nvSpPr>
        <p:spPr bwMode="auto">
          <a:xfrm flipH="1">
            <a:off x="1403350" y="5440363"/>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p:spPr>
        <p:txBody>
          <a:bodyPr wrap="none" anchor="ctr"/>
          <a:lstStyle/>
          <a:p>
            <a:endParaRPr lang="it-IT"/>
          </a:p>
        </p:txBody>
      </p:sp>
      <p:sp>
        <p:nvSpPr>
          <p:cNvPr id="66616" name="Arc 72"/>
          <p:cNvSpPr>
            <a:spLocks noChangeAspect="1"/>
          </p:cNvSpPr>
          <p:nvPr/>
        </p:nvSpPr>
        <p:spPr bwMode="auto">
          <a:xfrm flipH="1">
            <a:off x="3263900" y="3233738"/>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6617" name="Text Box 73"/>
          <p:cNvSpPr txBox="1">
            <a:spLocks noChangeArrowheads="1"/>
          </p:cNvSpPr>
          <p:nvPr/>
        </p:nvSpPr>
        <p:spPr bwMode="auto">
          <a:xfrm>
            <a:off x="996950" y="5784850"/>
            <a:ext cx="844550" cy="366713"/>
          </a:xfrm>
          <a:prstGeom prst="rect">
            <a:avLst/>
          </a:prstGeom>
          <a:noFill/>
          <a:ln w="9525">
            <a:noFill/>
            <a:miter lim="800000"/>
            <a:headEnd/>
            <a:tailEnd/>
          </a:ln>
        </p:spPr>
        <p:txBody>
          <a:bodyPr wrap="none">
            <a:spAutoFit/>
          </a:bodyPr>
          <a:lstStyle/>
          <a:p>
            <a:pPr algn="ctr"/>
            <a:r>
              <a:rPr lang="it-IT" sz="1800">
                <a:latin typeface="Arial" pitchFamily="34" charset="0"/>
              </a:rPr>
              <a:t>T3, T4</a:t>
            </a:r>
          </a:p>
        </p:txBody>
      </p:sp>
      <p:sp>
        <p:nvSpPr>
          <p:cNvPr id="66618" name="Line 74"/>
          <p:cNvSpPr>
            <a:spLocks noChangeShapeType="1"/>
          </p:cNvSpPr>
          <p:nvPr/>
        </p:nvSpPr>
        <p:spPr bwMode="auto">
          <a:xfrm flipH="1">
            <a:off x="1860550" y="3606800"/>
            <a:ext cx="1054100" cy="0"/>
          </a:xfrm>
          <a:prstGeom prst="line">
            <a:avLst/>
          </a:prstGeom>
          <a:noFill/>
          <a:ln w="19050">
            <a:solidFill>
              <a:schemeClr val="tx1"/>
            </a:solidFill>
            <a:prstDash val="sysDot"/>
            <a:round/>
            <a:headEnd/>
            <a:tailEnd type="triangle" w="med" len="med"/>
          </a:ln>
        </p:spPr>
        <p:txBody>
          <a:bodyPr/>
          <a:lstStyle/>
          <a:p>
            <a:endParaRPr lang="it-IT"/>
          </a:p>
        </p:txBody>
      </p:sp>
      <p:sp>
        <p:nvSpPr>
          <p:cNvPr id="66619" name="Text Box 75"/>
          <p:cNvSpPr txBox="1">
            <a:spLocks noChangeArrowheads="1"/>
          </p:cNvSpPr>
          <p:nvPr/>
        </p:nvSpPr>
        <p:spPr bwMode="auto">
          <a:xfrm>
            <a:off x="1920875" y="333851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6620" name="Line 76"/>
          <p:cNvSpPr>
            <a:spLocks noChangeShapeType="1"/>
          </p:cNvSpPr>
          <p:nvPr/>
        </p:nvSpPr>
        <p:spPr bwMode="auto">
          <a:xfrm>
            <a:off x="3263900" y="3600450"/>
            <a:ext cx="0" cy="304800"/>
          </a:xfrm>
          <a:prstGeom prst="line">
            <a:avLst/>
          </a:prstGeom>
          <a:noFill/>
          <a:ln w="19050">
            <a:solidFill>
              <a:schemeClr val="tx1"/>
            </a:solidFill>
            <a:prstDash val="sysDot"/>
            <a:round/>
            <a:headEnd/>
            <a:tailEnd/>
          </a:ln>
        </p:spPr>
        <p:txBody>
          <a:bodyPr/>
          <a:lstStyle/>
          <a:p>
            <a:endParaRPr lang="it-IT"/>
          </a:p>
        </p:txBody>
      </p:sp>
      <p:sp>
        <p:nvSpPr>
          <p:cNvPr id="66621" name="Line 77"/>
          <p:cNvSpPr>
            <a:spLocks noChangeShapeType="1"/>
          </p:cNvSpPr>
          <p:nvPr/>
        </p:nvSpPr>
        <p:spPr bwMode="auto">
          <a:xfrm>
            <a:off x="3638550" y="3238500"/>
            <a:ext cx="2203450" cy="0"/>
          </a:xfrm>
          <a:prstGeom prst="line">
            <a:avLst/>
          </a:prstGeom>
          <a:noFill/>
          <a:ln w="19050">
            <a:solidFill>
              <a:schemeClr val="tx1"/>
            </a:solidFill>
            <a:prstDash val="sysDot"/>
            <a:round/>
            <a:headEnd/>
            <a:tailEnd/>
          </a:ln>
        </p:spPr>
        <p:txBody>
          <a:bodyPr/>
          <a:lstStyle/>
          <a:p>
            <a:endParaRPr lang="it-IT"/>
          </a:p>
        </p:txBody>
      </p:sp>
      <p:sp>
        <p:nvSpPr>
          <p:cNvPr id="66622" name="Text Box 78"/>
          <p:cNvSpPr txBox="1">
            <a:spLocks noChangeArrowheads="1"/>
          </p:cNvSpPr>
          <p:nvPr/>
        </p:nvSpPr>
        <p:spPr bwMode="auto">
          <a:xfrm>
            <a:off x="3559175" y="316706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6623" name="Line 79"/>
          <p:cNvSpPr>
            <a:spLocks noChangeShapeType="1"/>
          </p:cNvSpPr>
          <p:nvPr/>
        </p:nvSpPr>
        <p:spPr bwMode="auto">
          <a:xfrm flipV="1">
            <a:off x="5829300" y="3019425"/>
            <a:ext cx="1162050" cy="219075"/>
          </a:xfrm>
          <a:prstGeom prst="line">
            <a:avLst/>
          </a:prstGeom>
          <a:noFill/>
          <a:ln w="19050">
            <a:solidFill>
              <a:schemeClr val="tx1"/>
            </a:solidFill>
            <a:prstDash val="sysDot"/>
            <a:round/>
            <a:headEnd/>
            <a:tailEnd type="triangle" w="med" len="med"/>
          </a:ln>
        </p:spPr>
        <p:txBody>
          <a:bodyPr/>
          <a:lstStyle/>
          <a:p>
            <a:endParaRPr lang="it-IT"/>
          </a:p>
        </p:txBody>
      </p:sp>
      <p:sp>
        <p:nvSpPr>
          <p:cNvPr id="66624" name="Text Box 80"/>
          <p:cNvSpPr txBox="1">
            <a:spLocks noChangeArrowheads="1"/>
          </p:cNvSpPr>
          <p:nvPr/>
        </p:nvSpPr>
        <p:spPr bwMode="auto">
          <a:xfrm>
            <a:off x="3424238" y="3700463"/>
            <a:ext cx="1530350" cy="366712"/>
          </a:xfrm>
          <a:prstGeom prst="rect">
            <a:avLst/>
          </a:prstGeom>
          <a:noFill/>
          <a:ln w="9525">
            <a:noFill/>
            <a:miter lim="800000"/>
            <a:headEnd/>
            <a:tailEnd/>
          </a:ln>
        </p:spPr>
        <p:txBody>
          <a:bodyPr wrap="none">
            <a:spAutoFit/>
          </a:bodyPr>
          <a:lstStyle/>
          <a:p>
            <a:r>
              <a:rPr lang="it-IT" sz="1800">
                <a:latin typeface="Arial" pitchFamily="34" charset="0"/>
              </a:rPr>
              <a:t>Dealogenase</a:t>
            </a:r>
          </a:p>
        </p:txBody>
      </p:sp>
      <p:sp>
        <p:nvSpPr>
          <p:cNvPr id="66625" name="Text Box 81"/>
          <p:cNvSpPr txBox="1">
            <a:spLocks noChangeArrowheads="1"/>
          </p:cNvSpPr>
          <p:nvPr/>
        </p:nvSpPr>
        <p:spPr bwMode="auto">
          <a:xfrm>
            <a:off x="736600" y="6261100"/>
            <a:ext cx="1403350" cy="366713"/>
          </a:xfrm>
          <a:prstGeom prst="rect">
            <a:avLst/>
          </a:prstGeom>
          <a:noFill/>
          <a:ln w="9525">
            <a:noFill/>
            <a:miter lim="800000"/>
            <a:headEnd/>
            <a:tailEnd/>
          </a:ln>
        </p:spPr>
        <p:txBody>
          <a:bodyPr wrap="none">
            <a:spAutoFit/>
          </a:bodyPr>
          <a:lstStyle/>
          <a:p>
            <a:pPr algn="ctr"/>
            <a:r>
              <a:rPr lang="it-IT" sz="1800">
                <a:latin typeface="Arial" pitchFamily="34" charset="0"/>
              </a:rPr>
              <a:t>Baso-lateral</a:t>
            </a:r>
          </a:p>
        </p:txBody>
      </p:sp>
      <p:sp>
        <p:nvSpPr>
          <p:cNvPr id="66626" name="Text Box 82"/>
          <p:cNvSpPr txBox="1">
            <a:spLocks noChangeArrowheads="1"/>
          </p:cNvSpPr>
          <p:nvPr/>
        </p:nvSpPr>
        <p:spPr bwMode="auto">
          <a:xfrm>
            <a:off x="7124700" y="6262688"/>
            <a:ext cx="704850" cy="366712"/>
          </a:xfrm>
          <a:prstGeom prst="rect">
            <a:avLst/>
          </a:prstGeom>
          <a:noFill/>
          <a:ln w="9525">
            <a:noFill/>
            <a:miter lim="800000"/>
            <a:headEnd/>
            <a:tailEnd/>
          </a:ln>
        </p:spPr>
        <p:txBody>
          <a:bodyPr wrap="none">
            <a:spAutoFit/>
          </a:bodyPr>
          <a:lstStyle/>
          <a:p>
            <a:pPr algn="ctr"/>
            <a:r>
              <a:rPr lang="it-IT" sz="1800">
                <a:latin typeface="Arial" pitchFamily="34" charset="0"/>
              </a:rPr>
              <a:t>Apex</a:t>
            </a:r>
          </a:p>
        </p:txBody>
      </p:sp>
      <p:sp>
        <p:nvSpPr>
          <p:cNvPr id="66627" name="Text Box 83"/>
          <p:cNvSpPr txBox="1">
            <a:spLocks noChangeArrowheads="1"/>
          </p:cNvSpPr>
          <p:nvPr/>
        </p:nvSpPr>
        <p:spPr bwMode="auto">
          <a:xfrm>
            <a:off x="7721600" y="1128713"/>
            <a:ext cx="882650" cy="366712"/>
          </a:xfrm>
          <a:prstGeom prst="rect">
            <a:avLst/>
          </a:prstGeom>
          <a:noFill/>
          <a:ln w="9525">
            <a:noFill/>
            <a:miter lim="800000"/>
            <a:headEnd/>
            <a:tailEnd/>
          </a:ln>
        </p:spPr>
        <p:txBody>
          <a:bodyPr wrap="none">
            <a:spAutoFit/>
          </a:bodyPr>
          <a:lstStyle/>
          <a:p>
            <a:pPr algn="ctr"/>
            <a:r>
              <a:rPr lang="it-IT" sz="1800">
                <a:latin typeface="Arial" pitchFamily="34" charset="0"/>
              </a:rPr>
              <a:t>Colloid</a:t>
            </a:r>
          </a:p>
        </p:txBody>
      </p:sp>
      <p:sp>
        <p:nvSpPr>
          <p:cNvPr id="66628" name="Rectangle 85"/>
          <p:cNvSpPr>
            <a:spLocks noChangeArrowheads="1"/>
          </p:cNvSpPr>
          <p:nvPr/>
        </p:nvSpPr>
        <p:spPr bwMode="auto">
          <a:xfrm>
            <a:off x="6564313" y="2306638"/>
            <a:ext cx="741362"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DUOX</a:t>
            </a:r>
          </a:p>
        </p:txBody>
      </p:sp>
      <p:sp>
        <p:nvSpPr>
          <p:cNvPr id="66629" name="Line 86"/>
          <p:cNvSpPr>
            <a:spLocks noChangeShapeType="1"/>
          </p:cNvSpPr>
          <p:nvPr/>
        </p:nvSpPr>
        <p:spPr bwMode="auto">
          <a:xfrm rot="19436044" flipV="1">
            <a:off x="5719763" y="2906713"/>
            <a:ext cx="908050" cy="50800"/>
          </a:xfrm>
          <a:prstGeom prst="line">
            <a:avLst/>
          </a:prstGeom>
          <a:noFill/>
          <a:ln w="19050">
            <a:solidFill>
              <a:schemeClr val="tx1"/>
            </a:solidFill>
            <a:prstDash val="sysDot"/>
            <a:round/>
            <a:headEnd/>
            <a:tailEnd type="triangle" w="med" len="med"/>
          </a:ln>
        </p:spPr>
        <p:txBody>
          <a:bodyPr/>
          <a:lstStyle/>
          <a:p>
            <a:endParaRPr lang="it-IT"/>
          </a:p>
        </p:txBody>
      </p:sp>
      <p:sp>
        <p:nvSpPr>
          <p:cNvPr id="66630" name="Text Box 87"/>
          <p:cNvSpPr txBox="1">
            <a:spLocks noChangeArrowheads="1"/>
          </p:cNvSpPr>
          <p:nvPr/>
        </p:nvSpPr>
        <p:spPr bwMode="auto">
          <a:xfrm>
            <a:off x="7197725" y="2176463"/>
            <a:ext cx="758825" cy="366712"/>
          </a:xfrm>
          <a:prstGeom prst="rect">
            <a:avLst/>
          </a:prstGeom>
          <a:noFill/>
          <a:ln w="9525">
            <a:noFill/>
            <a:miter lim="800000"/>
            <a:headEnd/>
            <a:tailEnd/>
          </a:ln>
        </p:spPr>
        <p:txBody>
          <a:bodyPr wrap="none">
            <a:spAutoFit/>
          </a:bodyPr>
          <a:lstStyle/>
          <a:p>
            <a:r>
              <a:rPr lang="it-IT" sz="1800">
                <a:latin typeface="Arial" pitchFamily="34" charset="0"/>
              </a:rPr>
              <a:t> H</a:t>
            </a:r>
            <a:r>
              <a:rPr lang="it-IT" sz="1800" baseline="-25000">
                <a:latin typeface="Arial" pitchFamily="34" charset="0"/>
              </a:rPr>
              <a:t>2</a:t>
            </a:r>
            <a:r>
              <a:rPr lang="it-IT" sz="1800">
                <a:latin typeface="Arial" pitchFamily="34" charset="0"/>
              </a:rPr>
              <a:t>O</a:t>
            </a:r>
            <a:r>
              <a:rPr lang="it-IT" sz="1800" baseline="-25000">
                <a:latin typeface="Arial" pitchFamily="34" charset="0"/>
              </a:rPr>
              <a:t>2</a:t>
            </a:r>
          </a:p>
        </p:txBody>
      </p:sp>
      <p:sp>
        <p:nvSpPr>
          <p:cNvPr id="66631" name="Arc 88"/>
          <p:cNvSpPr>
            <a:spLocks noChangeAspect="1"/>
          </p:cNvSpPr>
          <p:nvPr/>
        </p:nvSpPr>
        <p:spPr bwMode="auto">
          <a:xfrm>
            <a:off x="7642225" y="2484438"/>
            <a:ext cx="103188" cy="1158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6632" name="AutoShape 89"/>
          <p:cNvSpPr>
            <a:spLocks/>
          </p:cNvSpPr>
          <p:nvPr/>
        </p:nvSpPr>
        <p:spPr bwMode="auto">
          <a:xfrm>
            <a:off x="1952625" y="4349750"/>
            <a:ext cx="152400" cy="558800"/>
          </a:xfrm>
          <a:prstGeom prst="leftBrace">
            <a:avLst>
              <a:gd name="adj1" fmla="val 30556"/>
              <a:gd name="adj2" fmla="val 50000"/>
            </a:avLst>
          </a:prstGeom>
          <a:noFill/>
          <a:ln w="9525">
            <a:solidFill>
              <a:schemeClr val="tx1"/>
            </a:solidFill>
            <a:round/>
            <a:headEnd/>
            <a:tailEnd/>
          </a:ln>
        </p:spPr>
        <p:txBody>
          <a:bodyPr wrap="none" anchor="ctr"/>
          <a:lstStyle/>
          <a:p>
            <a:endParaRPr lang="it-IT"/>
          </a:p>
        </p:txBody>
      </p:sp>
      <p:sp>
        <p:nvSpPr>
          <p:cNvPr id="90" name="Rectangle 2"/>
          <p:cNvSpPr txBox="1">
            <a:spLocks noChangeArrowheads="1"/>
          </p:cNvSpPr>
          <p:nvPr/>
        </p:nvSpPr>
        <p:spPr>
          <a:xfrm>
            <a:off x="685800" y="117475"/>
            <a:ext cx="7772400" cy="1143000"/>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rPr>
              <a:t>Molecular events involved in thyroid hormone dyshormonogenesis</a:t>
            </a:r>
          </a:p>
        </p:txBody>
      </p:sp>
      <p:sp>
        <p:nvSpPr>
          <p:cNvPr id="91" name="Ovale 90"/>
          <p:cNvSpPr/>
          <p:nvPr/>
        </p:nvSpPr>
        <p:spPr>
          <a:xfrm>
            <a:off x="7569200" y="1570038"/>
            <a:ext cx="1241425" cy="9826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Arc 2"/>
          <p:cNvSpPr>
            <a:spLocks noChangeAspect="1"/>
          </p:cNvSpPr>
          <p:nvPr/>
        </p:nvSpPr>
        <p:spPr bwMode="auto">
          <a:xfrm flipH="1">
            <a:off x="7607300" y="2514600"/>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7586" name="Arc 3"/>
          <p:cNvSpPr>
            <a:spLocks noChangeAspect="1"/>
          </p:cNvSpPr>
          <p:nvPr/>
        </p:nvSpPr>
        <p:spPr bwMode="auto">
          <a:xfrm flipH="1" flipV="1">
            <a:off x="7607300" y="2886075"/>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triangle" w="med" len="med"/>
            <a:tailEnd/>
          </a:ln>
        </p:spPr>
        <p:txBody>
          <a:bodyPr wrap="none" anchor="ctr"/>
          <a:lstStyle/>
          <a:p>
            <a:endParaRPr lang="it-IT"/>
          </a:p>
        </p:txBody>
      </p:sp>
      <p:sp>
        <p:nvSpPr>
          <p:cNvPr id="67587" name="Freeform 4"/>
          <p:cNvSpPr>
            <a:spLocks noChangeAspect="1"/>
          </p:cNvSpPr>
          <p:nvPr/>
        </p:nvSpPr>
        <p:spPr bwMode="auto">
          <a:xfrm>
            <a:off x="1458913" y="1276350"/>
            <a:ext cx="6172200" cy="4514850"/>
          </a:xfrm>
          <a:custGeom>
            <a:avLst/>
            <a:gdLst>
              <a:gd name="T0" fmla="*/ 2147483647 w 4321"/>
              <a:gd name="T1" fmla="*/ 2147483647 h 3191"/>
              <a:gd name="T2" fmla="*/ 2147483647 w 4321"/>
              <a:gd name="T3" fmla="*/ 2147483647 h 3191"/>
              <a:gd name="T4" fmla="*/ 2147483647 w 4321"/>
              <a:gd name="T5" fmla="*/ 2147483647 h 3191"/>
              <a:gd name="T6" fmla="*/ 2147483647 w 4321"/>
              <a:gd name="T7" fmla="*/ 2147483647 h 3191"/>
              <a:gd name="T8" fmla="*/ 2147483647 w 4321"/>
              <a:gd name="T9" fmla="*/ 2147483647 h 3191"/>
              <a:gd name="T10" fmla="*/ 2147483647 w 4321"/>
              <a:gd name="T11" fmla="*/ 2147483647 h 3191"/>
              <a:gd name="T12" fmla="*/ 2147483647 w 4321"/>
              <a:gd name="T13" fmla="*/ 2147483647 h 3191"/>
              <a:gd name="T14" fmla="*/ 2147483647 w 4321"/>
              <a:gd name="T15" fmla="*/ 2147483647 h 3191"/>
              <a:gd name="T16" fmla="*/ 2147483647 w 4321"/>
              <a:gd name="T17" fmla="*/ 2147483647 h 3191"/>
              <a:gd name="T18" fmla="*/ 2147483647 w 4321"/>
              <a:gd name="T19" fmla="*/ 2147483647 h 3191"/>
              <a:gd name="T20" fmla="*/ 2147483647 w 4321"/>
              <a:gd name="T21" fmla="*/ 2147483647 h 3191"/>
              <a:gd name="T22" fmla="*/ 2147483647 w 4321"/>
              <a:gd name="T23" fmla="*/ 2147483647 h 3191"/>
              <a:gd name="T24" fmla="*/ 2147483647 w 4321"/>
              <a:gd name="T25" fmla="*/ 2147483647 h 3191"/>
              <a:gd name="T26" fmla="*/ 2147483647 w 4321"/>
              <a:gd name="T27" fmla="*/ 2147483647 h 3191"/>
              <a:gd name="T28" fmla="*/ 2147483647 w 4321"/>
              <a:gd name="T29" fmla="*/ 2147483647 h 3191"/>
              <a:gd name="T30" fmla="*/ 2147483647 w 4321"/>
              <a:gd name="T31" fmla="*/ 2147483647 h 3191"/>
              <a:gd name="T32" fmla="*/ 2147483647 w 4321"/>
              <a:gd name="T33" fmla="*/ 2147483647 h 3191"/>
              <a:gd name="T34" fmla="*/ 2147483647 w 4321"/>
              <a:gd name="T35" fmla="*/ 2147483647 h 3191"/>
              <a:gd name="T36" fmla="*/ 2147483647 w 4321"/>
              <a:gd name="T37" fmla="*/ 2147483647 h 3191"/>
              <a:gd name="T38" fmla="*/ 2147483647 w 4321"/>
              <a:gd name="T39" fmla="*/ 2147483647 h 3191"/>
              <a:gd name="T40" fmla="*/ 2147483647 w 4321"/>
              <a:gd name="T41" fmla="*/ 2147483647 h 3191"/>
              <a:gd name="T42" fmla="*/ 2147483647 w 4321"/>
              <a:gd name="T43" fmla="*/ 2147483647 h 3191"/>
              <a:gd name="T44" fmla="*/ 2147483647 w 4321"/>
              <a:gd name="T45" fmla="*/ 2147483647 h 3191"/>
              <a:gd name="T46" fmla="*/ 2147483647 w 4321"/>
              <a:gd name="T47" fmla="*/ 2147483647 h 3191"/>
              <a:gd name="T48" fmla="*/ 2147483647 w 4321"/>
              <a:gd name="T49" fmla="*/ 2147483647 h 3191"/>
              <a:gd name="T50" fmla="*/ 2147483647 w 4321"/>
              <a:gd name="T51" fmla="*/ 2147483647 h 3191"/>
              <a:gd name="T52" fmla="*/ 2147483647 w 4321"/>
              <a:gd name="T53" fmla="*/ 2147483647 h 3191"/>
              <a:gd name="T54" fmla="*/ 2147483647 w 4321"/>
              <a:gd name="T55" fmla="*/ 2147483647 h 3191"/>
              <a:gd name="T56" fmla="*/ 2147483647 w 4321"/>
              <a:gd name="T57" fmla="*/ 2147483647 h 3191"/>
              <a:gd name="T58" fmla="*/ 2147483647 w 4321"/>
              <a:gd name="T59" fmla="*/ 2147483647 h 3191"/>
              <a:gd name="T60" fmla="*/ 2147483647 w 4321"/>
              <a:gd name="T61" fmla="*/ 2147483647 h 3191"/>
              <a:gd name="T62" fmla="*/ 2147483647 w 4321"/>
              <a:gd name="T63" fmla="*/ 2147483647 h 3191"/>
              <a:gd name="T64" fmla="*/ 2147483647 w 4321"/>
              <a:gd name="T65" fmla="*/ 2147483647 h 3191"/>
              <a:gd name="T66" fmla="*/ 0 w 4321"/>
              <a:gd name="T67" fmla="*/ 2147483647 h 3191"/>
              <a:gd name="T68" fmla="*/ 2147483647 w 4321"/>
              <a:gd name="T69" fmla="*/ 2147483647 h 3191"/>
              <a:gd name="T70" fmla="*/ 2147483647 w 4321"/>
              <a:gd name="T71" fmla="*/ 2147483647 h 3191"/>
              <a:gd name="T72" fmla="*/ 2147483647 w 4321"/>
              <a:gd name="T73" fmla="*/ 2147483647 h 3191"/>
              <a:gd name="T74" fmla="*/ 2147483647 w 4321"/>
              <a:gd name="T75" fmla="*/ 2147483647 h 3191"/>
              <a:gd name="T76" fmla="*/ 2147483647 w 4321"/>
              <a:gd name="T77" fmla="*/ 2147483647 h 3191"/>
              <a:gd name="T78" fmla="*/ 2147483647 w 4321"/>
              <a:gd name="T79" fmla="*/ 2147483647 h 3191"/>
              <a:gd name="T80" fmla="*/ 2147483647 w 4321"/>
              <a:gd name="T81" fmla="*/ 0 h 3191"/>
              <a:gd name="T82" fmla="*/ 2147483647 w 4321"/>
              <a:gd name="T83" fmla="*/ 2147483647 h 3191"/>
              <a:gd name="T84" fmla="*/ 2147483647 w 4321"/>
              <a:gd name="T85" fmla="*/ 2147483647 h 3191"/>
              <a:gd name="T86" fmla="*/ 2147483647 w 4321"/>
              <a:gd name="T87" fmla="*/ 2147483647 h 3191"/>
              <a:gd name="T88" fmla="*/ 2147483647 w 4321"/>
              <a:gd name="T89" fmla="*/ 2147483647 h 3191"/>
              <a:gd name="T90" fmla="*/ 2147483647 w 4321"/>
              <a:gd name="T91" fmla="*/ 2147483647 h 3191"/>
              <a:gd name="T92" fmla="*/ 2147483647 w 4321"/>
              <a:gd name="T93" fmla="*/ 2147483647 h 3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21"/>
              <a:gd name="T142" fmla="*/ 0 h 3191"/>
              <a:gd name="T143" fmla="*/ 4321 w 4321"/>
              <a:gd name="T144" fmla="*/ 3191 h 31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21" h="3191">
                <a:moveTo>
                  <a:pt x="3732" y="396"/>
                </a:moveTo>
                <a:cubicBezTo>
                  <a:pt x="3808" y="400"/>
                  <a:pt x="3884" y="399"/>
                  <a:pt x="3960" y="408"/>
                </a:cubicBezTo>
                <a:cubicBezTo>
                  <a:pt x="3976" y="410"/>
                  <a:pt x="4147" y="465"/>
                  <a:pt x="4152" y="468"/>
                </a:cubicBezTo>
                <a:cubicBezTo>
                  <a:pt x="4235" y="523"/>
                  <a:pt x="4197" y="507"/>
                  <a:pt x="4260" y="528"/>
                </a:cubicBezTo>
                <a:cubicBezTo>
                  <a:pt x="4271" y="561"/>
                  <a:pt x="4291" y="601"/>
                  <a:pt x="4260" y="636"/>
                </a:cubicBezTo>
                <a:cubicBezTo>
                  <a:pt x="4231" y="669"/>
                  <a:pt x="4059" y="680"/>
                  <a:pt x="4032" y="684"/>
                </a:cubicBezTo>
                <a:cubicBezTo>
                  <a:pt x="3948" y="695"/>
                  <a:pt x="3851" y="721"/>
                  <a:pt x="3780" y="768"/>
                </a:cubicBezTo>
                <a:cubicBezTo>
                  <a:pt x="3784" y="788"/>
                  <a:pt x="3782" y="810"/>
                  <a:pt x="3792" y="828"/>
                </a:cubicBezTo>
                <a:cubicBezTo>
                  <a:pt x="3800" y="841"/>
                  <a:pt x="3848" y="863"/>
                  <a:pt x="3864" y="864"/>
                </a:cubicBezTo>
                <a:cubicBezTo>
                  <a:pt x="3964" y="871"/>
                  <a:pt x="4064" y="872"/>
                  <a:pt x="4164" y="876"/>
                </a:cubicBezTo>
                <a:cubicBezTo>
                  <a:pt x="4208" y="891"/>
                  <a:pt x="4245" y="898"/>
                  <a:pt x="4284" y="924"/>
                </a:cubicBezTo>
                <a:cubicBezTo>
                  <a:pt x="4292" y="948"/>
                  <a:pt x="4300" y="972"/>
                  <a:pt x="4308" y="996"/>
                </a:cubicBezTo>
                <a:cubicBezTo>
                  <a:pt x="4321" y="1035"/>
                  <a:pt x="4251" y="1066"/>
                  <a:pt x="4224" y="1068"/>
                </a:cubicBezTo>
                <a:cubicBezTo>
                  <a:pt x="4108" y="1075"/>
                  <a:pt x="3992" y="1076"/>
                  <a:pt x="3876" y="1080"/>
                </a:cubicBezTo>
                <a:cubicBezTo>
                  <a:pt x="3864" y="1084"/>
                  <a:pt x="3849" y="1083"/>
                  <a:pt x="3840" y="1092"/>
                </a:cubicBezTo>
                <a:cubicBezTo>
                  <a:pt x="3805" y="1127"/>
                  <a:pt x="3842" y="1176"/>
                  <a:pt x="3876" y="1188"/>
                </a:cubicBezTo>
                <a:cubicBezTo>
                  <a:pt x="3943" y="1212"/>
                  <a:pt x="3999" y="1215"/>
                  <a:pt x="4068" y="1224"/>
                </a:cubicBezTo>
                <a:cubicBezTo>
                  <a:pt x="4123" y="1242"/>
                  <a:pt x="4181" y="1254"/>
                  <a:pt x="4236" y="1272"/>
                </a:cubicBezTo>
                <a:cubicBezTo>
                  <a:pt x="4240" y="1278"/>
                  <a:pt x="4279" y="1330"/>
                  <a:pt x="4272" y="1344"/>
                </a:cubicBezTo>
                <a:cubicBezTo>
                  <a:pt x="4266" y="1355"/>
                  <a:pt x="4248" y="1352"/>
                  <a:pt x="4236" y="1356"/>
                </a:cubicBezTo>
                <a:cubicBezTo>
                  <a:pt x="4164" y="1428"/>
                  <a:pt x="4222" y="1386"/>
                  <a:pt x="4056" y="1404"/>
                </a:cubicBezTo>
                <a:cubicBezTo>
                  <a:pt x="3987" y="1412"/>
                  <a:pt x="3922" y="1425"/>
                  <a:pt x="3864" y="1464"/>
                </a:cubicBezTo>
                <a:cubicBezTo>
                  <a:pt x="3835" y="1550"/>
                  <a:pt x="3886" y="1537"/>
                  <a:pt x="3960" y="1548"/>
                </a:cubicBezTo>
                <a:cubicBezTo>
                  <a:pt x="4003" y="1562"/>
                  <a:pt x="4112" y="1586"/>
                  <a:pt x="4152" y="1608"/>
                </a:cubicBezTo>
                <a:cubicBezTo>
                  <a:pt x="4177" y="1622"/>
                  <a:pt x="4224" y="1656"/>
                  <a:pt x="4224" y="1656"/>
                </a:cubicBezTo>
                <a:cubicBezTo>
                  <a:pt x="4263" y="1715"/>
                  <a:pt x="4259" y="1737"/>
                  <a:pt x="4200" y="1776"/>
                </a:cubicBezTo>
                <a:cubicBezTo>
                  <a:pt x="4172" y="1772"/>
                  <a:pt x="4144" y="1770"/>
                  <a:pt x="4116" y="1764"/>
                </a:cubicBezTo>
                <a:cubicBezTo>
                  <a:pt x="4091" y="1758"/>
                  <a:pt x="4044" y="1740"/>
                  <a:pt x="4044" y="1740"/>
                </a:cubicBezTo>
                <a:cubicBezTo>
                  <a:pt x="3972" y="1748"/>
                  <a:pt x="3908" y="1753"/>
                  <a:pt x="3840" y="1776"/>
                </a:cubicBezTo>
                <a:cubicBezTo>
                  <a:pt x="3832" y="1788"/>
                  <a:pt x="3807" y="1801"/>
                  <a:pt x="3816" y="1812"/>
                </a:cubicBezTo>
                <a:cubicBezTo>
                  <a:pt x="3832" y="1832"/>
                  <a:pt x="3864" y="1828"/>
                  <a:pt x="3888" y="1836"/>
                </a:cubicBezTo>
                <a:cubicBezTo>
                  <a:pt x="4005" y="1875"/>
                  <a:pt x="4090" y="1876"/>
                  <a:pt x="4224" y="1884"/>
                </a:cubicBezTo>
                <a:cubicBezTo>
                  <a:pt x="4236" y="1888"/>
                  <a:pt x="4257" y="1884"/>
                  <a:pt x="4260" y="1896"/>
                </a:cubicBezTo>
                <a:cubicBezTo>
                  <a:pt x="4278" y="1959"/>
                  <a:pt x="4227" y="1999"/>
                  <a:pt x="4176" y="2016"/>
                </a:cubicBezTo>
                <a:cubicBezTo>
                  <a:pt x="4071" y="2051"/>
                  <a:pt x="3959" y="2049"/>
                  <a:pt x="3852" y="2076"/>
                </a:cubicBezTo>
                <a:cubicBezTo>
                  <a:pt x="3860" y="2088"/>
                  <a:pt x="3864" y="2104"/>
                  <a:pt x="3876" y="2112"/>
                </a:cubicBezTo>
                <a:cubicBezTo>
                  <a:pt x="3929" y="2145"/>
                  <a:pt x="4042" y="2163"/>
                  <a:pt x="4104" y="2172"/>
                </a:cubicBezTo>
                <a:cubicBezTo>
                  <a:pt x="4128" y="2180"/>
                  <a:pt x="4152" y="2188"/>
                  <a:pt x="4176" y="2196"/>
                </a:cubicBezTo>
                <a:cubicBezTo>
                  <a:pt x="4188" y="2200"/>
                  <a:pt x="4212" y="2208"/>
                  <a:pt x="4212" y="2208"/>
                </a:cubicBezTo>
                <a:cubicBezTo>
                  <a:pt x="4220" y="2232"/>
                  <a:pt x="4244" y="2256"/>
                  <a:pt x="4236" y="2280"/>
                </a:cubicBezTo>
                <a:cubicBezTo>
                  <a:pt x="4194" y="2405"/>
                  <a:pt x="3891" y="2339"/>
                  <a:pt x="3852" y="2340"/>
                </a:cubicBezTo>
                <a:cubicBezTo>
                  <a:pt x="3844" y="2352"/>
                  <a:pt x="3830" y="2362"/>
                  <a:pt x="3828" y="2376"/>
                </a:cubicBezTo>
                <a:cubicBezTo>
                  <a:pt x="3826" y="2392"/>
                  <a:pt x="3830" y="2411"/>
                  <a:pt x="3840" y="2424"/>
                </a:cubicBezTo>
                <a:cubicBezTo>
                  <a:pt x="3848" y="2434"/>
                  <a:pt x="3864" y="2433"/>
                  <a:pt x="3876" y="2436"/>
                </a:cubicBezTo>
                <a:cubicBezTo>
                  <a:pt x="3927" y="2451"/>
                  <a:pt x="3980" y="2460"/>
                  <a:pt x="4032" y="2472"/>
                </a:cubicBezTo>
                <a:cubicBezTo>
                  <a:pt x="4052" y="2476"/>
                  <a:pt x="4072" y="2479"/>
                  <a:pt x="4092" y="2484"/>
                </a:cubicBezTo>
                <a:cubicBezTo>
                  <a:pt x="4116" y="2491"/>
                  <a:pt x="4164" y="2508"/>
                  <a:pt x="4164" y="2508"/>
                </a:cubicBezTo>
                <a:cubicBezTo>
                  <a:pt x="4196" y="2604"/>
                  <a:pt x="4148" y="2492"/>
                  <a:pt x="4212" y="2556"/>
                </a:cubicBezTo>
                <a:cubicBezTo>
                  <a:pt x="4221" y="2565"/>
                  <a:pt x="4218" y="2581"/>
                  <a:pt x="4224" y="2592"/>
                </a:cubicBezTo>
                <a:cubicBezTo>
                  <a:pt x="4230" y="2605"/>
                  <a:pt x="4240" y="2616"/>
                  <a:pt x="4248" y="2628"/>
                </a:cubicBezTo>
                <a:cubicBezTo>
                  <a:pt x="4084" y="2683"/>
                  <a:pt x="3922" y="2659"/>
                  <a:pt x="3744" y="2664"/>
                </a:cubicBezTo>
                <a:cubicBezTo>
                  <a:pt x="3613" y="2708"/>
                  <a:pt x="3812" y="2638"/>
                  <a:pt x="3672" y="2700"/>
                </a:cubicBezTo>
                <a:cubicBezTo>
                  <a:pt x="3627" y="2720"/>
                  <a:pt x="3575" y="2732"/>
                  <a:pt x="3528" y="2748"/>
                </a:cubicBezTo>
                <a:cubicBezTo>
                  <a:pt x="3443" y="2776"/>
                  <a:pt x="3353" y="2820"/>
                  <a:pt x="3264" y="2832"/>
                </a:cubicBezTo>
                <a:cubicBezTo>
                  <a:pt x="3220" y="2838"/>
                  <a:pt x="3176" y="2840"/>
                  <a:pt x="3132" y="2844"/>
                </a:cubicBezTo>
                <a:cubicBezTo>
                  <a:pt x="3001" y="2870"/>
                  <a:pt x="2875" y="2910"/>
                  <a:pt x="2748" y="2952"/>
                </a:cubicBezTo>
                <a:cubicBezTo>
                  <a:pt x="2703" y="2967"/>
                  <a:pt x="2656" y="3012"/>
                  <a:pt x="2604" y="3012"/>
                </a:cubicBezTo>
                <a:cubicBezTo>
                  <a:pt x="2148" y="3016"/>
                  <a:pt x="1692" y="3020"/>
                  <a:pt x="1236" y="3024"/>
                </a:cubicBezTo>
                <a:cubicBezTo>
                  <a:pt x="1170" y="3035"/>
                  <a:pt x="1128" y="3048"/>
                  <a:pt x="1068" y="3072"/>
                </a:cubicBezTo>
                <a:cubicBezTo>
                  <a:pt x="1045" y="3081"/>
                  <a:pt x="996" y="3096"/>
                  <a:pt x="996" y="3096"/>
                </a:cubicBezTo>
                <a:cubicBezTo>
                  <a:pt x="932" y="3191"/>
                  <a:pt x="842" y="3139"/>
                  <a:pt x="720" y="3132"/>
                </a:cubicBezTo>
                <a:cubicBezTo>
                  <a:pt x="724" y="3092"/>
                  <a:pt x="743" y="3051"/>
                  <a:pt x="732" y="3012"/>
                </a:cubicBezTo>
                <a:cubicBezTo>
                  <a:pt x="728" y="2996"/>
                  <a:pt x="700" y="3002"/>
                  <a:pt x="684" y="3000"/>
                </a:cubicBezTo>
                <a:cubicBezTo>
                  <a:pt x="568" y="2988"/>
                  <a:pt x="452" y="2985"/>
                  <a:pt x="336" y="2976"/>
                </a:cubicBezTo>
                <a:cubicBezTo>
                  <a:pt x="279" y="2962"/>
                  <a:pt x="229" y="2949"/>
                  <a:pt x="180" y="2916"/>
                </a:cubicBezTo>
                <a:cubicBezTo>
                  <a:pt x="148" y="2868"/>
                  <a:pt x="118" y="2807"/>
                  <a:pt x="84" y="2760"/>
                </a:cubicBezTo>
                <a:cubicBezTo>
                  <a:pt x="74" y="2746"/>
                  <a:pt x="58" y="2737"/>
                  <a:pt x="48" y="2724"/>
                </a:cubicBezTo>
                <a:cubicBezTo>
                  <a:pt x="30" y="2701"/>
                  <a:pt x="0" y="2652"/>
                  <a:pt x="0" y="2652"/>
                </a:cubicBezTo>
                <a:cubicBezTo>
                  <a:pt x="4" y="2124"/>
                  <a:pt x="4" y="1596"/>
                  <a:pt x="12" y="1068"/>
                </a:cubicBezTo>
                <a:cubicBezTo>
                  <a:pt x="14" y="964"/>
                  <a:pt x="20" y="859"/>
                  <a:pt x="36" y="756"/>
                </a:cubicBezTo>
                <a:cubicBezTo>
                  <a:pt x="39" y="739"/>
                  <a:pt x="62" y="733"/>
                  <a:pt x="72" y="720"/>
                </a:cubicBezTo>
                <a:cubicBezTo>
                  <a:pt x="90" y="697"/>
                  <a:pt x="104" y="672"/>
                  <a:pt x="120" y="648"/>
                </a:cubicBezTo>
                <a:cubicBezTo>
                  <a:pt x="188" y="546"/>
                  <a:pt x="232" y="405"/>
                  <a:pt x="336" y="336"/>
                </a:cubicBezTo>
                <a:cubicBezTo>
                  <a:pt x="344" y="324"/>
                  <a:pt x="349" y="309"/>
                  <a:pt x="360" y="300"/>
                </a:cubicBezTo>
                <a:cubicBezTo>
                  <a:pt x="382" y="281"/>
                  <a:pt x="432" y="252"/>
                  <a:pt x="432" y="252"/>
                </a:cubicBezTo>
                <a:cubicBezTo>
                  <a:pt x="461" y="209"/>
                  <a:pt x="484" y="173"/>
                  <a:pt x="528" y="144"/>
                </a:cubicBezTo>
                <a:cubicBezTo>
                  <a:pt x="536" y="132"/>
                  <a:pt x="541" y="117"/>
                  <a:pt x="552" y="108"/>
                </a:cubicBezTo>
                <a:cubicBezTo>
                  <a:pt x="562" y="100"/>
                  <a:pt x="577" y="102"/>
                  <a:pt x="588" y="96"/>
                </a:cubicBezTo>
                <a:cubicBezTo>
                  <a:pt x="601" y="90"/>
                  <a:pt x="611" y="78"/>
                  <a:pt x="624" y="72"/>
                </a:cubicBezTo>
                <a:cubicBezTo>
                  <a:pt x="647" y="62"/>
                  <a:pt x="672" y="56"/>
                  <a:pt x="696" y="48"/>
                </a:cubicBezTo>
                <a:cubicBezTo>
                  <a:pt x="710" y="43"/>
                  <a:pt x="719" y="30"/>
                  <a:pt x="732" y="24"/>
                </a:cubicBezTo>
                <a:cubicBezTo>
                  <a:pt x="755" y="14"/>
                  <a:pt x="804" y="0"/>
                  <a:pt x="804" y="0"/>
                </a:cubicBezTo>
                <a:cubicBezTo>
                  <a:pt x="841" y="25"/>
                  <a:pt x="884" y="54"/>
                  <a:pt x="924" y="72"/>
                </a:cubicBezTo>
                <a:cubicBezTo>
                  <a:pt x="947" y="82"/>
                  <a:pt x="996" y="96"/>
                  <a:pt x="996" y="96"/>
                </a:cubicBezTo>
                <a:cubicBezTo>
                  <a:pt x="1028" y="48"/>
                  <a:pt x="1048" y="38"/>
                  <a:pt x="1104" y="24"/>
                </a:cubicBezTo>
                <a:cubicBezTo>
                  <a:pt x="1294" y="31"/>
                  <a:pt x="1422" y="41"/>
                  <a:pt x="1596" y="60"/>
                </a:cubicBezTo>
                <a:cubicBezTo>
                  <a:pt x="1687" y="83"/>
                  <a:pt x="1780" y="88"/>
                  <a:pt x="1872" y="108"/>
                </a:cubicBezTo>
                <a:cubicBezTo>
                  <a:pt x="1933" y="122"/>
                  <a:pt x="2019" y="139"/>
                  <a:pt x="2076" y="168"/>
                </a:cubicBezTo>
                <a:cubicBezTo>
                  <a:pt x="2124" y="192"/>
                  <a:pt x="2100" y="199"/>
                  <a:pt x="2160" y="204"/>
                </a:cubicBezTo>
                <a:cubicBezTo>
                  <a:pt x="2236" y="211"/>
                  <a:pt x="2312" y="212"/>
                  <a:pt x="2388" y="216"/>
                </a:cubicBezTo>
                <a:cubicBezTo>
                  <a:pt x="2497" y="252"/>
                  <a:pt x="2579" y="296"/>
                  <a:pt x="2676" y="360"/>
                </a:cubicBezTo>
                <a:cubicBezTo>
                  <a:pt x="2687" y="367"/>
                  <a:pt x="2753" y="382"/>
                  <a:pt x="2760" y="384"/>
                </a:cubicBezTo>
                <a:cubicBezTo>
                  <a:pt x="2873" y="416"/>
                  <a:pt x="2991" y="433"/>
                  <a:pt x="3108" y="444"/>
                </a:cubicBezTo>
                <a:cubicBezTo>
                  <a:pt x="3973" y="425"/>
                  <a:pt x="3440" y="469"/>
                  <a:pt x="3732" y="396"/>
                </a:cubicBezTo>
                <a:close/>
              </a:path>
            </a:pathLst>
          </a:custGeom>
          <a:solidFill>
            <a:srgbClr val="FFCCFF"/>
          </a:solidFill>
          <a:ln w="38100">
            <a:solidFill>
              <a:schemeClr val="tx1"/>
            </a:solidFill>
            <a:round/>
            <a:headEnd/>
            <a:tailEnd/>
          </a:ln>
        </p:spPr>
        <p:txBody>
          <a:bodyPr/>
          <a:lstStyle/>
          <a:p>
            <a:endParaRPr lang="it-IT"/>
          </a:p>
        </p:txBody>
      </p:sp>
      <p:sp>
        <p:nvSpPr>
          <p:cNvPr id="67588" name="Line 5"/>
          <p:cNvSpPr>
            <a:spLocks noChangeAspect="1" noChangeShapeType="1"/>
          </p:cNvSpPr>
          <p:nvPr/>
        </p:nvSpPr>
        <p:spPr bwMode="auto">
          <a:xfrm>
            <a:off x="2470150" y="5505450"/>
            <a:ext cx="874713" cy="44450"/>
          </a:xfrm>
          <a:prstGeom prst="line">
            <a:avLst/>
          </a:prstGeom>
          <a:noFill/>
          <a:ln w="38100">
            <a:solidFill>
              <a:schemeClr val="tx1"/>
            </a:solidFill>
            <a:round/>
            <a:headEnd/>
            <a:tailEnd/>
          </a:ln>
        </p:spPr>
        <p:txBody>
          <a:bodyPr/>
          <a:lstStyle/>
          <a:p>
            <a:endParaRPr lang="it-IT"/>
          </a:p>
        </p:txBody>
      </p:sp>
      <p:sp>
        <p:nvSpPr>
          <p:cNvPr id="67589" name="Rectangle 6"/>
          <p:cNvSpPr>
            <a:spLocks noChangeAspect="1" noChangeArrowheads="1"/>
          </p:cNvSpPr>
          <p:nvPr/>
        </p:nvSpPr>
        <p:spPr bwMode="auto">
          <a:xfrm>
            <a:off x="2281238" y="5565775"/>
            <a:ext cx="1063625" cy="231775"/>
          </a:xfrm>
          <a:prstGeom prst="rect">
            <a:avLst/>
          </a:prstGeom>
          <a:solidFill>
            <a:schemeClr val="bg1"/>
          </a:solidFill>
          <a:ln w="9525">
            <a:noFill/>
            <a:miter lim="800000"/>
            <a:headEnd/>
            <a:tailEnd/>
          </a:ln>
        </p:spPr>
        <p:txBody>
          <a:bodyPr wrap="none" anchor="ctr"/>
          <a:lstStyle/>
          <a:p>
            <a:endParaRPr lang="it-IT"/>
          </a:p>
        </p:txBody>
      </p:sp>
      <p:sp>
        <p:nvSpPr>
          <p:cNvPr id="67590" name="Rectangle 7"/>
          <p:cNvSpPr>
            <a:spLocks noChangeAspect="1" noChangeArrowheads="1"/>
          </p:cNvSpPr>
          <p:nvPr/>
        </p:nvSpPr>
        <p:spPr bwMode="auto">
          <a:xfrm>
            <a:off x="2333625" y="5551488"/>
            <a:ext cx="342900" cy="185737"/>
          </a:xfrm>
          <a:prstGeom prst="rect">
            <a:avLst/>
          </a:prstGeom>
          <a:solidFill>
            <a:schemeClr val="bg1"/>
          </a:solidFill>
          <a:ln w="9525">
            <a:noFill/>
            <a:miter lim="800000"/>
            <a:headEnd/>
            <a:tailEnd/>
          </a:ln>
        </p:spPr>
        <p:txBody>
          <a:bodyPr wrap="none" anchor="ctr"/>
          <a:lstStyle/>
          <a:p>
            <a:endParaRPr lang="it-IT"/>
          </a:p>
        </p:txBody>
      </p:sp>
      <p:grpSp>
        <p:nvGrpSpPr>
          <p:cNvPr id="67591" name="Group 8"/>
          <p:cNvGrpSpPr>
            <a:grpSpLocks/>
          </p:cNvGrpSpPr>
          <p:nvPr/>
        </p:nvGrpSpPr>
        <p:grpSpPr bwMode="auto">
          <a:xfrm rot="-589263">
            <a:off x="2781300" y="1533525"/>
            <a:ext cx="2879725" cy="1741488"/>
            <a:chOff x="1596" y="1038"/>
            <a:chExt cx="1814" cy="1097"/>
          </a:xfrm>
        </p:grpSpPr>
        <p:sp>
          <p:nvSpPr>
            <p:cNvPr id="67665" name="Freeform 9"/>
            <p:cNvSpPr>
              <a:spLocks/>
            </p:cNvSpPr>
            <p:nvPr/>
          </p:nvSpPr>
          <p:spPr bwMode="auto">
            <a:xfrm>
              <a:off x="1788" y="1196"/>
              <a:ext cx="715" cy="663"/>
            </a:xfrm>
            <a:custGeom>
              <a:avLst/>
              <a:gdLst>
                <a:gd name="T0" fmla="*/ 84 w 715"/>
                <a:gd name="T1" fmla="*/ 112 h 663"/>
                <a:gd name="T2" fmla="*/ 60 w 715"/>
                <a:gd name="T3" fmla="*/ 184 h 663"/>
                <a:gd name="T4" fmla="*/ 0 w 715"/>
                <a:gd name="T5" fmla="*/ 292 h 663"/>
                <a:gd name="T6" fmla="*/ 84 w 715"/>
                <a:gd name="T7" fmla="*/ 508 h 663"/>
                <a:gd name="T8" fmla="*/ 300 w 715"/>
                <a:gd name="T9" fmla="*/ 652 h 663"/>
                <a:gd name="T10" fmla="*/ 468 w 715"/>
                <a:gd name="T11" fmla="*/ 640 h 663"/>
                <a:gd name="T12" fmla="*/ 516 w 715"/>
                <a:gd name="T13" fmla="*/ 532 h 663"/>
                <a:gd name="T14" fmla="*/ 552 w 715"/>
                <a:gd name="T15" fmla="*/ 520 h 663"/>
                <a:gd name="T16" fmla="*/ 624 w 715"/>
                <a:gd name="T17" fmla="*/ 472 h 663"/>
                <a:gd name="T18" fmla="*/ 648 w 715"/>
                <a:gd name="T19" fmla="*/ 124 h 663"/>
                <a:gd name="T20" fmla="*/ 480 w 715"/>
                <a:gd name="T21" fmla="*/ 112 h 663"/>
                <a:gd name="T22" fmla="*/ 384 w 715"/>
                <a:gd name="T23" fmla="*/ 100 h 663"/>
                <a:gd name="T24" fmla="*/ 84 w 715"/>
                <a:gd name="T25" fmla="*/ 112 h 6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5"/>
                <a:gd name="T40" fmla="*/ 0 h 663"/>
                <a:gd name="T41" fmla="*/ 715 w 715"/>
                <a:gd name="T42" fmla="*/ 663 h 6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5" h="663">
                  <a:moveTo>
                    <a:pt x="84" y="112"/>
                  </a:moveTo>
                  <a:cubicBezTo>
                    <a:pt x="76" y="136"/>
                    <a:pt x="74" y="163"/>
                    <a:pt x="60" y="184"/>
                  </a:cubicBezTo>
                  <a:cubicBezTo>
                    <a:pt x="5" y="267"/>
                    <a:pt x="21" y="229"/>
                    <a:pt x="0" y="292"/>
                  </a:cubicBezTo>
                  <a:cubicBezTo>
                    <a:pt x="10" y="390"/>
                    <a:pt x="1" y="453"/>
                    <a:pt x="84" y="508"/>
                  </a:cubicBezTo>
                  <a:cubicBezTo>
                    <a:pt x="130" y="578"/>
                    <a:pt x="221" y="626"/>
                    <a:pt x="300" y="652"/>
                  </a:cubicBezTo>
                  <a:cubicBezTo>
                    <a:pt x="356" y="648"/>
                    <a:pt x="417" y="663"/>
                    <a:pt x="468" y="640"/>
                  </a:cubicBezTo>
                  <a:cubicBezTo>
                    <a:pt x="504" y="624"/>
                    <a:pt x="485" y="557"/>
                    <a:pt x="516" y="532"/>
                  </a:cubicBezTo>
                  <a:cubicBezTo>
                    <a:pt x="526" y="524"/>
                    <a:pt x="541" y="526"/>
                    <a:pt x="552" y="520"/>
                  </a:cubicBezTo>
                  <a:cubicBezTo>
                    <a:pt x="577" y="506"/>
                    <a:pt x="624" y="472"/>
                    <a:pt x="624" y="472"/>
                  </a:cubicBezTo>
                  <a:cubicBezTo>
                    <a:pt x="688" y="376"/>
                    <a:pt x="715" y="231"/>
                    <a:pt x="648" y="124"/>
                  </a:cubicBezTo>
                  <a:cubicBezTo>
                    <a:pt x="618" y="76"/>
                    <a:pt x="536" y="117"/>
                    <a:pt x="480" y="112"/>
                  </a:cubicBezTo>
                  <a:cubicBezTo>
                    <a:pt x="448" y="109"/>
                    <a:pt x="416" y="104"/>
                    <a:pt x="384" y="100"/>
                  </a:cubicBezTo>
                  <a:cubicBezTo>
                    <a:pt x="298" y="71"/>
                    <a:pt x="84" y="0"/>
                    <a:pt x="84" y="112"/>
                  </a:cubicBezTo>
                  <a:close/>
                </a:path>
              </a:pathLst>
            </a:custGeom>
            <a:solidFill>
              <a:srgbClr val="CC00FF"/>
            </a:solidFill>
            <a:ln w="9525">
              <a:solidFill>
                <a:schemeClr val="tx1"/>
              </a:solidFill>
              <a:round/>
              <a:headEnd/>
              <a:tailEnd/>
            </a:ln>
          </p:spPr>
          <p:txBody>
            <a:bodyPr/>
            <a:lstStyle/>
            <a:p>
              <a:endParaRPr lang="it-IT"/>
            </a:p>
          </p:txBody>
        </p:sp>
        <p:sp>
          <p:nvSpPr>
            <p:cNvPr id="67666" name="Freeform 10"/>
            <p:cNvSpPr>
              <a:spLocks/>
            </p:cNvSpPr>
            <p:nvPr/>
          </p:nvSpPr>
          <p:spPr bwMode="auto">
            <a:xfrm>
              <a:off x="1596" y="1130"/>
              <a:ext cx="283" cy="688"/>
            </a:xfrm>
            <a:custGeom>
              <a:avLst/>
              <a:gdLst>
                <a:gd name="T0" fmla="*/ 156 w 283"/>
                <a:gd name="T1" fmla="*/ 10 h 688"/>
                <a:gd name="T2" fmla="*/ 72 w 283"/>
                <a:gd name="T3" fmla="*/ 106 h 688"/>
                <a:gd name="T4" fmla="*/ 48 w 283"/>
                <a:gd name="T5" fmla="*/ 178 h 688"/>
                <a:gd name="T6" fmla="*/ 24 w 283"/>
                <a:gd name="T7" fmla="*/ 214 h 688"/>
                <a:gd name="T8" fmla="*/ 0 w 283"/>
                <a:gd name="T9" fmla="*/ 286 h 688"/>
                <a:gd name="T10" fmla="*/ 12 w 283"/>
                <a:gd name="T11" fmla="*/ 562 h 688"/>
                <a:gd name="T12" fmla="*/ 108 w 283"/>
                <a:gd name="T13" fmla="*/ 622 h 688"/>
                <a:gd name="T14" fmla="*/ 144 w 283"/>
                <a:gd name="T15" fmla="*/ 634 h 688"/>
                <a:gd name="T16" fmla="*/ 156 w 283"/>
                <a:gd name="T17" fmla="*/ 682 h 688"/>
                <a:gd name="T18" fmla="*/ 204 w 283"/>
                <a:gd name="T19" fmla="*/ 610 h 688"/>
                <a:gd name="T20" fmla="*/ 192 w 283"/>
                <a:gd name="T21" fmla="*/ 562 h 688"/>
                <a:gd name="T22" fmla="*/ 144 w 283"/>
                <a:gd name="T23" fmla="*/ 502 h 688"/>
                <a:gd name="T24" fmla="*/ 228 w 283"/>
                <a:gd name="T25" fmla="*/ 118 h 688"/>
                <a:gd name="T26" fmla="*/ 276 w 283"/>
                <a:gd name="T27" fmla="*/ 46 h 688"/>
                <a:gd name="T28" fmla="*/ 264 w 283"/>
                <a:gd name="T29" fmla="*/ 10 h 688"/>
                <a:gd name="T30" fmla="*/ 156 w 283"/>
                <a:gd name="T31" fmla="*/ 10 h 6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688"/>
                <a:gd name="T50" fmla="*/ 283 w 283"/>
                <a:gd name="T51" fmla="*/ 688 h 6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688">
                  <a:moveTo>
                    <a:pt x="156" y="10"/>
                  </a:moveTo>
                  <a:cubicBezTo>
                    <a:pt x="96" y="50"/>
                    <a:pt x="128" y="22"/>
                    <a:pt x="72" y="106"/>
                  </a:cubicBezTo>
                  <a:cubicBezTo>
                    <a:pt x="58" y="127"/>
                    <a:pt x="62" y="157"/>
                    <a:pt x="48" y="178"/>
                  </a:cubicBezTo>
                  <a:cubicBezTo>
                    <a:pt x="40" y="190"/>
                    <a:pt x="30" y="201"/>
                    <a:pt x="24" y="214"/>
                  </a:cubicBezTo>
                  <a:cubicBezTo>
                    <a:pt x="14" y="237"/>
                    <a:pt x="0" y="286"/>
                    <a:pt x="0" y="286"/>
                  </a:cubicBezTo>
                  <a:cubicBezTo>
                    <a:pt x="4" y="378"/>
                    <a:pt x="1" y="471"/>
                    <a:pt x="12" y="562"/>
                  </a:cubicBezTo>
                  <a:cubicBezTo>
                    <a:pt x="17" y="608"/>
                    <a:pt x="80" y="613"/>
                    <a:pt x="108" y="622"/>
                  </a:cubicBezTo>
                  <a:cubicBezTo>
                    <a:pt x="120" y="626"/>
                    <a:pt x="144" y="634"/>
                    <a:pt x="144" y="634"/>
                  </a:cubicBezTo>
                  <a:cubicBezTo>
                    <a:pt x="148" y="650"/>
                    <a:pt x="141" y="688"/>
                    <a:pt x="156" y="682"/>
                  </a:cubicBezTo>
                  <a:cubicBezTo>
                    <a:pt x="183" y="671"/>
                    <a:pt x="204" y="610"/>
                    <a:pt x="204" y="610"/>
                  </a:cubicBezTo>
                  <a:cubicBezTo>
                    <a:pt x="200" y="594"/>
                    <a:pt x="201" y="576"/>
                    <a:pt x="192" y="562"/>
                  </a:cubicBezTo>
                  <a:cubicBezTo>
                    <a:pt x="120" y="453"/>
                    <a:pt x="183" y="620"/>
                    <a:pt x="144" y="502"/>
                  </a:cubicBezTo>
                  <a:cubicBezTo>
                    <a:pt x="149" y="353"/>
                    <a:pt x="69" y="158"/>
                    <a:pt x="228" y="118"/>
                  </a:cubicBezTo>
                  <a:cubicBezTo>
                    <a:pt x="244" y="94"/>
                    <a:pt x="260" y="70"/>
                    <a:pt x="276" y="46"/>
                  </a:cubicBezTo>
                  <a:cubicBezTo>
                    <a:pt x="283" y="35"/>
                    <a:pt x="276" y="14"/>
                    <a:pt x="264" y="10"/>
                  </a:cubicBezTo>
                  <a:cubicBezTo>
                    <a:pt x="230" y="0"/>
                    <a:pt x="192" y="10"/>
                    <a:pt x="156" y="10"/>
                  </a:cubicBezTo>
                  <a:close/>
                </a:path>
              </a:pathLst>
            </a:custGeom>
            <a:solidFill>
              <a:srgbClr val="CC00FF"/>
            </a:solidFill>
            <a:ln w="9525">
              <a:solidFill>
                <a:schemeClr val="tx1"/>
              </a:solidFill>
              <a:round/>
              <a:headEnd/>
              <a:tailEnd/>
            </a:ln>
          </p:spPr>
          <p:txBody>
            <a:bodyPr/>
            <a:lstStyle/>
            <a:p>
              <a:endParaRPr lang="it-IT"/>
            </a:p>
          </p:txBody>
        </p:sp>
        <p:sp>
          <p:nvSpPr>
            <p:cNvPr id="67667" name="Freeform 11"/>
            <p:cNvSpPr>
              <a:spLocks/>
            </p:cNvSpPr>
            <p:nvPr/>
          </p:nvSpPr>
          <p:spPr bwMode="auto">
            <a:xfrm>
              <a:off x="1920" y="1038"/>
              <a:ext cx="709" cy="319"/>
            </a:xfrm>
            <a:custGeom>
              <a:avLst/>
              <a:gdLst>
                <a:gd name="T0" fmla="*/ 96 w 709"/>
                <a:gd name="T1" fmla="*/ 30 h 319"/>
                <a:gd name="T2" fmla="*/ 0 w 709"/>
                <a:gd name="T3" fmla="*/ 90 h 319"/>
                <a:gd name="T4" fmla="*/ 204 w 709"/>
                <a:gd name="T5" fmla="*/ 162 h 319"/>
                <a:gd name="T6" fmla="*/ 516 w 709"/>
                <a:gd name="T7" fmla="*/ 222 h 319"/>
                <a:gd name="T8" fmla="*/ 612 w 709"/>
                <a:gd name="T9" fmla="*/ 318 h 319"/>
                <a:gd name="T10" fmla="*/ 660 w 709"/>
                <a:gd name="T11" fmla="*/ 186 h 319"/>
                <a:gd name="T12" fmla="*/ 576 w 709"/>
                <a:gd name="T13" fmla="*/ 162 h 319"/>
                <a:gd name="T14" fmla="*/ 408 w 709"/>
                <a:gd name="T15" fmla="*/ 102 h 319"/>
                <a:gd name="T16" fmla="*/ 204 w 709"/>
                <a:gd name="T17" fmla="*/ 66 h 319"/>
                <a:gd name="T18" fmla="*/ 168 w 709"/>
                <a:gd name="T19" fmla="*/ 54 h 319"/>
                <a:gd name="T20" fmla="*/ 132 w 709"/>
                <a:gd name="T21" fmla="*/ 30 h 319"/>
                <a:gd name="T22" fmla="*/ 96 w 709"/>
                <a:gd name="T23" fmla="*/ 3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9"/>
                <a:gd name="T37" fmla="*/ 0 h 319"/>
                <a:gd name="T38" fmla="*/ 709 w 709"/>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9" h="319">
                  <a:moveTo>
                    <a:pt x="96" y="30"/>
                  </a:moveTo>
                  <a:cubicBezTo>
                    <a:pt x="39" y="44"/>
                    <a:pt x="19" y="32"/>
                    <a:pt x="0" y="90"/>
                  </a:cubicBezTo>
                  <a:cubicBezTo>
                    <a:pt x="48" y="163"/>
                    <a:pt x="124" y="153"/>
                    <a:pt x="204" y="162"/>
                  </a:cubicBezTo>
                  <a:cubicBezTo>
                    <a:pt x="316" y="199"/>
                    <a:pt x="393" y="212"/>
                    <a:pt x="516" y="222"/>
                  </a:cubicBezTo>
                  <a:cubicBezTo>
                    <a:pt x="551" y="257"/>
                    <a:pt x="571" y="291"/>
                    <a:pt x="612" y="318"/>
                  </a:cubicBezTo>
                  <a:cubicBezTo>
                    <a:pt x="694" y="302"/>
                    <a:pt x="709" y="319"/>
                    <a:pt x="660" y="186"/>
                  </a:cubicBezTo>
                  <a:cubicBezTo>
                    <a:pt x="658" y="182"/>
                    <a:pt x="596" y="167"/>
                    <a:pt x="576" y="162"/>
                  </a:cubicBezTo>
                  <a:cubicBezTo>
                    <a:pt x="551" y="88"/>
                    <a:pt x="487" y="110"/>
                    <a:pt x="408" y="102"/>
                  </a:cubicBezTo>
                  <a:cubicBezTo>
                    <a:pt x="340" y="79"/>
                    <a:pt x="276" y="74"/>
                    <a:pt x="204" y="66"/>
                  </a:cubicBezTo>
                  <a:cubicBezTo>
                    <a:pt x="192" y="62"/>
                    <a:pt x="179" y="60"/>
                    <a:pt x="168" y="54"/>
                  </a:cubicBezTo>
                  <a:cubicBezTo>
                    <a:pt x="155" y="48"/>
                    <a:pt x="145" y="36"/>
                    <a:pt x="132" y="30"/>
                  </a:cubicBezTo>
                  <a:cubicBezTo>
                    <a:pt x="62" y="0"/>
                    <a:pt x="78" y="12"/>
                    <a:pt x="96" y="30"/>
                  </a:cubicBezTo>
                  <a:close/>
                </a:path>
              </a:pathLst>
            </a:custGeom>
            <a:solidFill>
              <a:srgbClr val="CC00FF"/>
            </a:solidFill>
            <a:ln w="9525">
              <a:solidFill>
                <a:schemeClr val="tx1"/>
              </a:solidFill>
              <a:round/>
              <a:headEnd/>
              <a:tailEnd/>
            </a:ln>
          </p:spPr>
          <p:txBody>
            <a:bodyPr/>
            <a:lstStyle/>
            <a:p>
              <a:endParaRPr lang="it-IT"/>
            </a:p>
          </p:txBody>
        </p:sp>
        <p:sp>
          <p:nvSpPr>
            <p:cNvPr id="67668" name="Freeform 12"/>
            <p:cNvSpPr>
              <a:spLocks/>
            </p:cNvSpPr>
            <p:nvPr/>
          </p:nvSpPr>
          <p:spPr bwMode="auto">
            <a:xfrm>
              <a:off x="1764" y="1802"/>
              <a:ext cx="722" cy="240"/>
            </a:xfrm>
            <a:custGeom>
              <a:avLst/>
              <a:gdLst>
                <a:gd name="T0" fmla="*/ 168 w 722"/>
                <a:gd name="T1" fmla="*/ 10 h 240"/>
                <a:gd name="T2" fmla="*/ 0 w 722"/>
                <a:gd name="T3" fmla="*/ 82 h 240"/>
                <a:gd name="T4" fmla="*/ 12 w 722"/>
                <a:gd name="T5" fmla="*/ 118 h 240"/>
                <a:gd name="T6" fmla="*/ 84 w 722"/>
                <a:gd name="T7" fmla="*/ 142 h 240"/>
                <a:gd name="T8" fmla="*/ 120 w 722"/>
                <a:gd name="T9" fmla="*/ 166 h 240"/>
                <a:gd name="T10" fmla="*/ 228 w 722"/>
                <a:gd name="T11" fmla="*/ 202 h 240"/>
                <a:gd name="T12" fmla="*/ 300 w 722"/>
                <a:gd name="T13" fmla="*/ 226 h 240"/>
                <a:gd name="T14" fmla="*/ 336 w 722"/>
                <a:gd name="T15" fmla="*/ 238 h 240"/>
                <a:gd name="T16" fmla="*/ 516 w 722"/>
                <a:gd name="T17" fmla="*/ 226 h 240"/>
                <a:gd name="T18" fmla="*/ 588 w 722"/>
                <a:gd name="T19" fmla="*/ 178 h 240"/>
                <a:gd name="T20" fmla="*/ 648 w 722"/>
                <a:gd name="T21" fmla="*/ 70 h 240"/>
                <a:gd name="T22" fmla="*/ 672 w 722"/>
                <a:gd name="T23" fmla="*/ 34 h 240"/>
                <a:gd name="T24" fmla="*/ 708 w 722"/>
                <a:gd name="T25" fmla="*/ 10 h 240"/>
                <a:gd name="T26" fmla="*/ 588 w 722"/>
                <a:gd name="T27" fmla="*/ 22 h 240"/>
                <a:gd name="T28" fmla="*/ 528 w 722"/>
                <a:gd name="T29" fmla="*/ 106 h 240"/>
                <a:gd name="T30" fmla="*/ 492 w 722"/>
                <a:gd name="T31" fmla="*/ 142 h 240"/>
                <a:gd name="T32" fmla="*/ 180 w 722"/>
                <a:gd name="T33" fmla="*/ 106 h 240"/>
                <a:gd name="T34" fmla="*/ 168 w 722"/>
                <a:gd name="T35" fmla="*/ 10 h 2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
                <a:gd name="T55" fmla="*/ 0 h 240"/>
                <a:gd name="T56" fmla="*/ 722 w 722"/>
                <a:gd name="T57" fmla="*/ 240 h 2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 h="240">
                  <a:moveTo>
                    <a:pt x="168" y="10"/>
                  </a:moveTo>
                  <a:cubicBezTo>
                    <a:pt x="81" y="19"/>
                    <a:pt x="27" y="0"/>
                    <a:pt x="0" y="82"/>
                  </a:cubicBezTo>
                  <a:cubicBezTo>
                    <a:pt x="4" y="94"/>
                    <a:pt x="2" y="111"/>
                    <a:pt x="12" y="118"/>
                  </a:cubicBezTo>
                  <a:cubicBezTo>
                    <a:pt x="33" y="133"/>
                    <a:pt x="60" y="134"/>
                    <a:pt x="84" y="142"/>
                  </a:cubicBezTo>
                  <a:cubicBezTo>
                    <a:pt x="98" y="147"/>
                    <a:pt x="107" y="160"/>
                    <a:pt x="120" y="166"/>
                  </a:cubicBezTo>
                  <a:cubicBezTo>
                    <a:pt x="120" y="166"/>
                    <a:pt x="210" y="196"/>
                    <a:pt x="228" y="202"/>
                  </a:cubicBezTo>
                  <a:cubicBezTo>
                    <a:pt x="252" y="210"/>
                    <a:pt x="276" y="218"/>
                    <a:pt x="300" y="226"/>
                  </a:cubicBezTo>
                  <a:cubicBezTo>
                    <a:pt x="312" y="230"/>
                    <a:pt x="336" y="238"/>
                    <a:pt x="336" y="238"/>
                  </a:cubicBezTo>
                  <a:cubicBezTo>
                    <a:pt x="396" y="234"/>
                    <a:pt x="458" y="240"/>
                    <a:pt x="516" y="226"/>
                  </a:cubicBezTo>
                  <a:cubicBezTo>
                    <a:pt x="544" y="219"/>
                    <a:pt x="588" y="178"/>
                    <a:pt x="588" y="178"/>
                  </a:cubicBezTo>
                  <a:cubicBezTo>
                    <a:pt x="609" y="115"/>
                    <a:pt x="593" y="153"/>
                    <a:pt x="648" y="70"/>
                  </a:cubicBezTo>
                  <a:cubicBezTo>
                    <a:pt x="656" y="58"/>
                    <a:pt x="664" y="46"/>
                    <a:pt x="672" y="34"/>
                  </a:cubicBezTo>
                  <a:cubicBezTo>
                    <a:pt x="680" y="22"/>
                    <a:pt x="722" y="12"/>
                    <a:pt x="708" y="10"/>
                  </a:cubicBezTo>
                  <a:cubicBezTo>
                    <a:pt x="668" y="4"/>
                    <a:pt x="628" y="18"/>
                    <a:pt x="588" y="22"/>
                  </a:cubicBezTo>
                  <a:cubicBezTo>
                    <a:pt x="560" y="106"/>
                    <a:pt x="588" y="86"/>
                    <a:pt x="528" y="106"/>
                  </a:cubicBezTo>
                  <a:cubicBezTo>
                    <a:pt x="516" y="118"/>
                    <a:pt x="509" y="140"/>
                    <a:pt x="492" y="142"/>
                  </a:cubicBezTo>
                  <a:cubicBezTo>
                    <a:pt x="393" y="153"/>
                    <a:pt x="278" y="126"/>
                    <a:pt x="180" y="106"/>
                  </a:cubicBezTo>
                  <a:cubicBezTo>
                    <a:pt x="119" y="66"/>
                    <a:pt x="116" y="62"/>
                    <a:pt x="168" y="10"/>
                  </a:cubicBezTo>
                  <a:close/>
                </a:path>
              </a:pathLst>
            </a:custGeom>
            <a:solidFill>
              <a:srgbClr val="CC00FF"/>
            </a:solidFill>
            <a:ln w="9525">
              <a:solidFill>
                <a:schemeClr val="tx1"/>
              </a:solidFill>
              <a:round/>
              <a:headEnd/>
              <a:tailEnd/>
            </a:ln>
          </p:spPr>
          <p:txBody>
            <a:bodyPr/>
            <a:lstStyle/>
            <a:p>
              <a:endParaRPr lang="it-IT"/>
            </a:p>
          </p:txBody>
        </p:sp>
        <p:sp>
          <p:nvSpPr>
            <p:cNvPr id="67669" name="Freeform 13"/>
            <p:cNvSpPr>
              <a:spLocks/>
            </p:cNvSpPr>
            <p:nvPr/>
          </p:nvSpPr>
          <p:spPr bwMode="auto">
            <a:xfrm>
              <a:off x="2411" y="1392"/>
              <a:ext cx="229" cy="376"/>
            </a:xfrm>
            <a:custGeom>
              <a:avLst/>
              <a:gdLst>
                <a:gd name="T0" fmla="*/ 145 w 229"/>
                <a:gd name="T1" fmla="*/ 0 h 376"/>
                <a:gd name="T2" fmla="*/ 229 w 229"/>
                <a:gd name="T3" fmla="*/ 120 h 376"/>
                <a:gd name="T4" fmla="*/ 121 w 229"/>
                <a:gd name="T5" fmla="*/ 372 h 376"/>
                <a:gd name="T6" fmla="*/ 13 w 229"/>
                <a:gd name="T7" fmla="*/ 360 h 376"/>
                <a:gd name="T8" fmla="*/ 49 w 229"/>
                <a:gd name="T9" fmla="*/ 336 h 376"/>
                <a:gd name="T10" fmla="*/ 73 w 229"/>
                <a:gd name="T11" fmla="*/ 264 h 376"/>
                <a:gd name="T12" fmla="*/ 109 w 229"/>
                <a:gd name="T13" fmla="*/ 192 h 376"/>
                <a:gd name="T14" fmla="*/ 145 w 229"/>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29"/>
                <a:gd name="T25" fmla="*/ 0 h 376"/>
                <a:gd name="T26" fmla="*/ 229 w 229"/>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 h="376">
                  <a:moveTo>
                    <a:pt x="145" y="0"/>
                  </a:moveTo>
                  <a:cubicBezTo>
                    <a:pt x="207" y="21"/>
                    <a:pt x="208" y="58"/>
                    <a:pt x="229" y="120"/>
                  </a:cubicBezTo>
                  <a:cubicBezTo>
                    <a:pt x="214" y="207"/>
                    <a:pt x="171" y="298"/>
                    <a:pt x="121" y="372"/>
                  </a:cubicBezTo>
                  <a:cubicBezTo>
                    <a:pt x="85" y="368"/>
                    <a:pt x="45" y="376"/>
                    <a:pt x="13" y="360"/>
                  </a:cubicBezTo>
                  <a:cubicBezTo>
                    <a:pt x="0" y="354"/>
                    <a:pt x="41" y="348"/>
                    <a:pt x="49" y="336"/>
                  </a:cubicBezTo>
                  <a:cubicBezTo>
                    <a:pt x="62" y="315"/>
                    <a:pt x="65" y="288"/>
                    <a:pt x="73" y="264"/>
                  </a:cubicBezTo>
                  <a:cubicBezTo>
                    <a:pt x="81" y="239"/>
                    <a:pt x="101" y="217"/>
                    <a:pt x="109" y="192"/>
                  </a:cubicBezTo>
                  <a:cubicBezTo>
                    <a:pt x="117" y="125"/>
                    <a:pt x="124" y="63"/>
                    <a:pt x="145" y="0"/>
                  </a:cubicBezTo>
                  <a:close/>
                </a:path>
              </a:pathLst>
            </a:custGeom>
            <a:solidFill>
              <a:srgbClr val="CC00FF"/>
            </a:solidFill>
            <a:ln w="9525">
              <a:solidFill>
                <a:schemeClr val="tx1"/>
              </a:solidFill>
              <a:round/>
              <a:headEnd/>
              <a:tailEnd/>
            </a:ln>
          </p:spPr>
          <p:txBody>
            <a:bodyPr/>
            <a:lstStyle/>
            <a:p>
              <a:endParaRPr lang="it-IT"/>
            </a:p>
          </p:txBody>
        </p:sp>
        <p:grpSp>
          <p:nvGrpSpPr>
            <p:cNvPr id="67670" name="Group 14"/>
            <p:cNvGrpSpPr>
              <a:grpSpLocks/>
            </p:cNvGrpSpPr>
            <p:nvPr/>
          </p:nvGrpSpPr>
          <p:grpSpPr bwMode="auto">
            <a:xfrm>
              <a:off x="2556" y="1224"/>
              <a:ext cx="854" cy="911"/>
              <a:chOff x="2556" y="1224"/>
              <a:chExt cx="854" cy="911"/>
            </a:xfrm>
          </p:grpSpPr>
          <p:sp>
            <p:nvSpPr>
              <p:cNvPr id="67671" name="Freeform 15"/>
              <p:cNvSpPr>
                <a:spLocks/>
              </p:cNvSpPr>
              <p:nvPr/>
            </p:nvSpPr>
            <p:spPr bwMode="auto">
              <a:xfrm>
                <a:off x="2694" y="1224"/>
                <a:ext cx="474" cy="732"/>
              </a:xfrm>
              <a:custGeom>
                <a:avLst/>
                <a:gdLst>
                  <a:gd name="T0" fmla="*/ 18 w 474"/>
                  <a:gd name="T1" fmla="*/ 0 h 732"/>
                  <a:gd name="T2" fmla="*/ 90 w 474"/>
                  <a:gd name="T3" fmla="*/ 12 h 732"/>
                  <a:gd name="T4" fmla="*/ 186 w 474"/>
                  <a:gd name="T5" fmla="*/ 96 h 732"/>
                  <a:gd name="T6" fmla="*/ 210 w 474"/>
                  <a:gd name="T7" fmla="*/ 132 h 732"/>
                  <a:gd name="T8" fmla="*/ 282 w 474"/>
                  <a:gd name="T9" fmla="*/ 180 h 732"/>
                  <a:gd name="T10" fmla="*/ 330 w 474"/>
                  <a:gd name="T11" fmla="*/ 228 h 732"/>
                  <a:gd name="T12" fmla="*/ 390 w 474"/>
                  <a:gd name="T13" fmla="*/ 276 h 732"/>
                  <a:gd name="T14" fmla="*/ 438 w 474"/>
                  <a:gd name="T15" fmla="*/ 324 h 732"/>
                  <a:gd name="T16" fmla="*/ 450 w 474"/>
                  <a:gd name="T17" fmla="*/ 360 h 732"/>
                  <a:gd name="T18" fmla="*/ 474 w 474"/>
                  <a:gd name="T19" fmla="*/ 396 h 732"/>
                  <a:gd name="T20" fmla="*/ 462 w 474"/>
                  <a:gd name="T21" fmla="*/ 540 h 732"/>
                  <a:gd name="T22" fmla="*/ 438 w 474"/>
                  <a:gd name="T23" fmla="*/ 612 h 732"/>
                  <a:gd name="T24" fmla="*/ 354 w 474"/>
                  <a:gd name="T25" fmla="*/ 636 h 732"/>
                  <a:gd name="T26" fmla="*/ 234 w 474"/>
                  <a:gd name="T27" fmla="*/ 732 h 732"/>
                  <a:gd name="T28" fmla="*/ 246 w 474"/>
                  <a:gd name="T29" fmla="*/ 588 h 732"/>
                  <a:gd name="T30" fmla="*/ 282 w 474"/>
                  <a:gd name="T31" fmla="*/ 576 h 732"/>
                  <a:gd name="T32" fmla="*/ 354 w 474"/>
                  <a:gd name="T33" fmla="*/ 528 h 732"/>
                  <a:gd name="T34" fmla="*/ 342 w 474"/>
                  <a:gd name="T35" fmla="*/ 444 h 732"/>
                  <a:gd name="T36" fmla="*/ 330 w 474"/>
                  <a:gd name="T37" fmla="*/ 384 h 732"/>
                  <a:gd name="T38" fmla="*/ 258 w 474"/>
                  <a:gd name="T39" fmla="*/ 372 h 732"/>
                  <a:gd name="T40" fmla="*/ 174 w 474"/>
                  <a:gd name="T41" fmla="*/ 300 h 732"/>
                  <a:gd name="T42" fmla="*/ 102 w 474"/>
                  <a:gd name="T43" fmla="*/ 156 h 732"/>
                  <a:gd name="T44" fmla="*/ 30 w 474"/>
                  <a:gd name="T45" fmla="*/ 132 h 732"/>
                  <a:gd name="T46" fmla="*/ 18 w 474"/>
                  <a:gd name="T47" fmla="*/ 0 h 7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4"/>
                  <a:gd name="T73" fmla="*/ 0 h 732"/>
                  <a:gd name="T74" fmla="*/ 474 w 474"/>
                  <a:gd name="T75" fmla="*/ 732 h 7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4" h="732">
                    <a:moveTo>
                      <a:pt x="18" y="0"/>
                    </a:moveTo>
                    <a:cubicBezTo>
                      <a:pt x="42" y="4"/>
                      <a:pt x="67" y="4"/>
                      <a:pt x="90" y="12"/>
                    </a:cubicBezTo>
                    <a:cubicBezTo>
                      <a:pt x="127" y="24"/>
                      <a:pt x="148" y="71"/>
                      <a:pt x="186" y="96"/>
                    </a:cubicBezTo>
                    <a:cubicBezTo>
                      <a:pt x="194" y="108"/>
                      <a:pt x="199" y="123"/>
                      <a:pt x="210" y="132"/>
                    </a:cubicBezTo>
                    <a:cubicBezTo>
                      <a:pt x="232" y="151"/>
                      <a:pt x="282" y="180"/>
                      <a:pt x="282" y="180"/>
                    </a:cubicBezTo>
                    <a:cubicBezTo>
                      <a:pt x="308" y="259"/>
                      <a:pt x="272" y="181"/>
                      <a:pt x="330" y="228"/>
                    </a:cubicBezTo>
                    <a:cubicBezTo>
                      <a:pt x="408" y="290"/>
                      <a:pt x="300" y="246"/>
                      <a:pt x="390" y="276"/>
                    </a:cubicBezTo>
                    <a:cubicBezTo>
                      <a:pt x="422" y="372"/>
                      <a:pt x="374" y="260"/>
                      <a:pt x="438" y="324"/>
                    </a:cubicBezTo>
                    <a:cubicBezTo>
                      <a:pt x="447" y="333"/>
                      <a:pt x="444" y="349"/>
                      <a:pt x="450" y="360"/>
                    </a:cubicBezTo>
                    <a:cubicBezTo>
                      <a:pt x="456" y="373"/>
                      <a:pt x="466" y="384"/>
                      <a:pt x="474" y="396"/>
                    </a:cubicBezTo>
                    <a:cubicBezTo>
                      <a:pt x="470" y="444"/>
                      <a:pt x="470" y="492"/>
                      <a:pt x="462" y="540"/>
                    </a:cubicBezTo>
                    <a:cubicBezTo>
                      <a:pt x="458" y="565"/>
                      <a:pt x="463" y="606"/>
                      <a:pt x="438" y="612"/>
                    </a:cubicBezTo>
                    <a:cubicBezTo>
                      <a:pt x="378" y="627"/>
                      <a:pt x="406" y="619"/>
                      <a:pt x="354" y="636"/>
                    </a:cubicBezTo>
                    <a:cubicBezTo>
                      <a:pt x="332" y="703"/>
                      <a:pt x="288" y="696"/>
                      <a:pt x="234" y="732"/>
                    </a:cubicBezTo>
                    <a:cubicBezTo>
                      <a:pt x="222" y="696"/>
                      <a:pt x="218" y="616"/>
                      <a:pt x="246" y="588"/>
                    </a:cubicBezTo>
                    <a:cubicBezTo>
                      <a:pt x="255" y="579"/>
                      <a:pt x="271" y="582"/>
                      <a:pt x="282" y="576"/>
                    </a:cubicBezTo>
                    <a:cubicBezTo>
                      <a:pt x="307" y="562"/>
                      <a:pt x="354" y="528"/>
                      <a:pt x="354" y="528"/>
                    </a:cubicBezTo>
                    <a:cubicBezTo>
                      <a:pt x="350" y="500"/>
                      <a:pt x="347" y="472"/>
                      <a:pt x="342" y="444"/>
                    </a:cubicBezTo>
                    <a:cubicBezTo>
                      <a:pt x="339" y="424"/>
                      <a:pt x="345" y="397"/>
                      <a:pt x="330" y="384"/>
                    </a:cubicBezTo>
                    <a:cubicBezTo>
                      <a:pt x="312" y="368"/>
                      <a:pt x="282" y="376"/>
                      <a:pt x="258" y="372"/>
                    </a:cubicBezTo>
                    <a:cubicBezTo>
                      <a:pt x="239" y="314"/>
                      <a:pt x="225" y="334"/>
                      <a:pt x="174" y="300"/>
                    </a:cubicBezTo>
                    <a:cubicBezTo>
                      <a:pt x="112" y="207"/>
                      <a:pt x="135" y="255"/>
                      <a:pt x="102" y="156"/>
                    </a:cubicBezTo>
                    <a:cubicBezTo>
                      <a:pt x="94" y="132"/>
                      <a:pt x="30" y="132"/>
                      <a:pt x="30" y="132"/>
                    </a:cubicBezTo>
                    <a:cubicBezTo>
                      <a:pt x="0" y="41"/>
                      <a:pt x="1" y="85"/>
                      <a:pt x="18" y="0"/>
                    </a:cubicBezTo>
                    <a:close/>
                  </a:path>
                </a:pathLst>
              </a:custGeom>
              <a:solidFill>
                <a:srgbClr val="CC00FF"/>
              </a:solidFill>
              <a:ln w="9525">
                <a:solidFill>
                  <a:schemeClr val="tx1"/>
                </a:solidFill>
                <a:round/>
                <a:headEnd/>
                <a:tailEnd/>
              </a:ln>
            </p:spPr>
            <p:txBody>
              <a:bodyPr/>
              <a:lstStyle/>
              <a:p>
                <a:endParaRPr lang="it-IT"/>
              </a:p>
            </p:txBody>
          </p:sp>
          <p:sp>
            <p:nvSpPr>
              <p:cNvPr id="67672" name="Freeform 16"/>
              <p:cNvSpPr>
                <a:spLocks/>
              </p:cNvSpPr>
              <p:nvPr/>
            </p:nvSpPr>
            <p:spPr bwMode="auto">
              <a:xfrm>
                <a:off x="2556" y="1696"/>
                <a:ext cx="854" cy="439"/>
              </a:xfrm>
              <a:custGeom>
                <a:avLst/>
                <a:gdLst>
                  <a:gd name="T0" fmla="*/ 252 w 854"/>
                  <a:gd name="T1" fmla="*/ 1 h 631"/>
                  <a:gd name="T2" fmla="*/ 0 w 854"/>
                  <a:gd name="T3" fmla="*/ 1 h 631"/>
                  <a:gd name="T4" fmla="*/ 132 w 854"/>
                  <a:gd name="T5" fmla="*/ 2 h 631"/>
                  <a:gd name="T6" fmla="*/ 168 w 854"/>
                  <a:gd name="T7" fmla="*/ 2 h 631"/>
                  <a:gd name="T8" fmla="*/ 312 w 854"/>
                  <a:gd name="T9" fmla="*/ 2 h 631"/>
                  <a:gd name="T10" fmla="*/ 480 w 854"/>
                  <a:gd name="T11" fmla="*/ 3 h 631"/>
                  <a:gd name="T12" fmla="*/ 648 w 854"/>
                  <a:gd name="T13" fmla="*/ 3 h 631"/>
                  <a:gd name="T14" fmla="*/ 672 w 854"/>
                  <a:gd name="T15" fmla="*/ 2 h 631"/>
                  <a:gd name="T16" fmla="*/ 744 w 854"/>
                  <a:gd name="T17" fmla="*/ 2 h 631"/>
                  <a:gd name="T18" fmla="*/ 804 w 854"/>
                  <a:gd name="T19" fmla="*/ 1 h 631"/>
                  <a:gd name="T20" fmla="*/ 708 w 854"/>
                  <a:gd name="T21" fmla="*/ 1 h 631"/>
                  <a:gd name="T22" fmla="*/ 672 w 854"/>
                  <a:gd name="T23" fmla="*/ 1 h 631"/>
                  <a:gd name="T24" fmla="*/ 648 w 854"/>
                  <a:gd name="T25" fmla="*/ 1 h 631"/>
                  <a:gd name="T26" fmla="*/ 612 w 854"/>
                  <a:gd name="T27" fmla="*/ 1 h 631"/>
                  <a:gd name="T28" fmla="*/ 564 w 854"/>
                  <a:gd name="T29" fmla="*/ 2 h 631"/>
                  <a:gd name="T30" fmla="*/ 492 w 854"/>
                  <a:gd name="T31" fmla="*/ 2 h 631"/>
                  <a:gd name="T32" fmla="*/ 264 w 854"/>
                  <a:gd name="T33" fmla="*/ 2 h 631"/>
                  <a:gd name="T34" fmla="*/ 192 w 854"/>
                  <a:gd name="T35" fmla="*/ 1 h 631"/>
                  <a:gd name="T36" fmla="*/ 252 w 854"/>
                  <a:gd name="T37" fmla="*/ 1 h 6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4"/>
                  <a:gd name="T58" fmla="*/ 0 h 631"/>
                  <a:gd name="T59" fmla="*/ 854 w 854"/>
                  <a:gd name="T60" fmla="*/ 631 h 6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4" h="631">
                    <a:moveTo>
                      <a:pt x="252" y="344"/>
                    </a:moveTo>
                    <a:cubicBezTo>
                      <a:pt x="142" y="271"/>
                      <a:pt x="39" y="287"/>
                      <a:pt x="0" y="404"/>
                    </a:cubicBezTo>
                    <a:cubicBezTo>
                      <a:pt x="35" y="456"/>
                      <a:pt x="78" y="461"/>
                      <a:pt x="132" y="488"/>
                    </a:cubicBezTo>
                    <a:cubicBezTo>
                      <a:pt x="145" y="494"/>
                      <a:pt x="155" y="506"/>
                      <a:pt x="168" y="512"/>
                    </a:cubicBezTo>
                    <a:cubicBezTo>
                      <a:pt x="206" y="529"/>
                      <a:pt x="276" y="536"/>
                      <a:pt x="312" y="560"/>
                    </a:cubicBezTo>
                    <a:cubicBezTo>
                      <a:pt x="365" y="596"/>
                      <a:pt x="419" y="608"/>
                      <a:pt x="480" y="620"/>
                    </a:cubicBezTo>
                    <a:cubicBezTo>
                      <a:pt x="536" y="616"/>
                      <a:pt x="597" y="631"/>
                      <a:pt x="648" y="608"/>
                    </a:cubicBezTo>
                    <a:cubicBezTo>
                      <a:pt x="671" y="598"/>
                      <a:pt x="664" y="560"/>
                      <a:pt x="672" y="536"/>
                    </a:cubicBezTo>
                    <a:cubicBezTo>
                      <a:pt x="686" y="495"/>
                      <a:pt x="730" y="469"/>
                      <a:pt x="744" y="428"/>
                    </a:cubicBezTo>
                    <a:cubicBezTo>
                      <a:pt x="766" y="361"/>
                      <a:pt x="787" y="293"/>
                      <a:pt x="804" y="224"/>
                    </a:cubicBezTo>
                    <a:cubicBezTo>
                      <a:pt x="793" y="55"/>
                      <a:pt x="854" y="0"/>
                      <a:pt x="708" y="44"/>
                    </a:cubicBezTo>
                    <a:cubicBezTo>
                      <a:pt x="694" y="48"/>
                      <a:pt x="684" y="60"/>
                      <a:pt x="672" y="68"/>
                    </a:cubicBezTo>
                    <a:cubicBezTo>
                      <a:pt x="636" y="175"/>
                      <a:pt x="687" y="14"/>
                      <a:pt x="648" y="272"/>
                    </a:cubicBezTo>
                    <a:cubicBezTo>
                      <a:pt x="648" y="272"/>
                      <a:pt x="618" y="362"/>
                      <a:pt x="612" y="380"/>
                    </a:cubicBezTo>
                    <a:cubicBezTo>
                      <a:pt x="603" y="407"/>
                      <a:pt x="591" y="443"/>
                      <a:pt x="564" y="452"/>
                    </a:cubicBezTo>
                    <a:cubicBezTo>
                      <a:pt x="540" y="460"/>
                      <a:pt x="492" y="476"/>
                      <a:pt x="492" y="476"/>
                    </a:cubicBezTo>
                    <a:cubicBezTo>
                      <a:pt x="418" y="461"/>
                      <a:pt x="331" y="450"/>
                      <a:pt x="264" y="416"/>
                    </a:cubicBezTo>
                    <a:cubicBezTo>
                      <a:pt x="171" y="369"/>
                      <a:pt x="282" y="410"/>
                      <a:pt x="192" y="380"/>
                    </a:cubicBezTo>
                    <a:cubicBezTo>
                      <a:pt x="235" y="351"/>
                      <a:pt x="215" y="362"/>
                      <a:pt x="252" y="344"/>
                    </a:cubicBezTo>
                    <a:close/>
                  </a:path>
                </a:pathLst>
              </a:custGeom>
              <a:solidFill>
                <a:srgbClr val="CC00FF"/>
              </a:solidFill>
              <a:ln w="9525">
                <a:solidFill>
                  <a:schemeClr val="tx1"/>
                </a:solidFill>
                <a:round/>
                <a:headEnd/>
                <a:tailEnd/>
              </a:ln>
            </p:spPr>
            <p:txBody>
              <a:bodyPr/>
              <a:lstStyle/>
              <a:p>
                <a:endParaRPr lang="it-IT"/>
              </a:p>
            </p:txBody>
          </p:sp>
          <p:sp>
            <p:nvSpPr>
              <p:cNvPr id="67673" name="Freeform 17"/>
              <p:cNvSpPr>
                <a:spLocks/>
              </p:cNvSpPr>
              <p:nvPr/>
            </p:nvSpPr>
            <p:spPr bwMode="auto">
              <a:xfrm>
                <a:off x="2640" y="1497"/>
                <a:ext cx="203" cy="361"/>
              </a:xfrm>
              <a:custGeom>
                <a:avLst/>
                <a:gdLst>
                  <a:gd name="T0" fmla="*/ 96 w 203"/>
                  <a:gd name="T1" fmla="*/ 3 h 361"/>
                  <a:gd name="T2" fmla="*/ 144 w 203"/>
                  <a:gd name="T3" fmla="*/ 51 h 361"/>
                  <a:gd name="T4" fmla="*/ 168 w 203"/>
                  <a:gd name="T5" fmla="*/ 87 h 361"/>
                  <a:gd name="T6" fmla="*/ 192 w 203"/>
                  <a:gd name="T7" fmla="*/ 159 h 361"/>
                  <a:gd name="T8" fmla="*/ 0 w 203"/>
                  <a:gd name="T9" fmla="*/ 315 h 361"/>
                  <a:gd name="T10" fmla="*/ 12 w 203"/>
                  <a:gd name="T11" fmla="*/ 279 h 361"/>
                  <a:gd name="T12" fmla="*/ 84 w 203"/>
                  <a:gd name="T13" fmla="*/ 231 h 361"/>
                  <a:gd name="T14" fmla="*/ 96 w 203"/>
                  <a:gd name="T15" fmla="*/ 3 h 361"/>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361"/>
                  <a:gd name="T26" fmla="*/ 203 w 203"/>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361">
                    <a:moveTo>
                      <a:pt x="96" y="3"/>
                    </a:moveTo>
                    <a:cubicBezTo>
                      <a:pt x="154" y="22"/>
                      <a:pt x="118" y="0"/>
                      <a:pt x="144" y="51"/>
                    </a:cubicBezTo>
                    <a:cubicBezTo>
                      <a:pt x="150" y="64"/>
                      <a:pt x="162" y="74"/>
                      <a:pt x="168" y="87"/>
                    </a:cubicBezTo>
                    <a:cubicBezTo>
                      <a:pt x="178" y="110"/>
                      <a:pt x="192" y="159"/>
                      <a:pt x="192" y="159"/>
                    </a:cubicBezTo>
                    <a:cubicBezTo>
                      <a:pt x="175" y="361"/>
                      <a:pt x="203" y="332"/>
                      <a:pt x="0" y="315"/>
                    </a:cubicBezTo>
                    <a:cubicBezTo>
                      <a:pt x="4" y="303"/>
                      <a:pt x="3" y="288"/>
                      <a:pt x="12" y="279"/>
                    </a:cubicBezTo>
                    <a:cubicBezTo>
                      <a:pt x="32" y="259"/>
                      <a:pt x="84" y="231"/>
                      <a:pt x="84" y="231"/>
                    </a:cubicBezTo>
                    <a:cubicBezTo>
                      <a:pt x="107" y="161"/>
                      <a:pt x="153" y="60"/>
                      <a:pt x="96" y="3"/>
                    </a:cubicBezTo>
                    <a:close/>
                  </a:path>
                </a:pathLst>
              </a:custGeom>
              <a:solidFill>
                <a:srgbClr val="CC00FF"/>
              </a:solidFill>
              <a:ln w="9525">
                <a:solidFill>
                  <a:schemeClr val="tx1"/>
                </a:solidFill>
                <a:round/>
                <a:headEnd/>
                <a:tailEnd/>
              </a:ln>
            </p:spPr>
            <p:txBody>
              <a:bodyPr/>
              <a:lstStyle/>
              <a:p>
                <a:endParaRPr lang="it-IT"/>
              </a:p>
            </p:txBody>
          </p:sp>
        </p:grpSp>
      </p:grpSp>
      <p:sp>
        <p:nvSpPr>
          <p:cNvPr id="67592" name="Freeform 18"/>
          <p:cNvSpPr>
            <a:spLocks noChangeAspect="1"/>
          </p:cNvSpPr>
          <p:nvPr/>
        </p:nvSpPr>
        <p:spPr bwMode="auto">
          <a:xfrm rot="16200000" flipH="1">
            <a:off x="5583237" y="2133601"/>
            <a:ext cx="542925" cy="24765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7593" name="Freeform 19"/>
          <p:cNvSpPr>
            <a:spLocks noChangeAspect="1"/>
          </p:cNvSpPr>
          <p:nvPr/>
        </p:nvSpPr>
        <p:spPr bwMode="auto">
          <a:xfrm rot="10800000" flipH="1">
            <a:off x="6321425" y="20367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7594" name="Freeform 20"/>
          <p:cNvSpPr>
            <a:spLocks noChangeAspect="1"/>
          </p:cNvSpPr>
          <p:nvPr/>
        </p:nvSpPr>
        <p:spPr bwMode="auto">
          <a:xfrm rot="10800000" flipH="1">
            <a:off x="7007225" y="1960563"/>
            <a:ext cx="346075" cy="215900"/>
          </a:xfrm>
          <a:custGeom>
            <a:avLst/>
            <a:gdLst>
              <a:gd name="T0" fmla="*/ 2147483647 w 537"/>
              <a:gd name="T1" fmla="*/ 0 h 206"/>
              <a:gd name="T2" fmla="*/ 2147483647 w 537"/>
              <a:gd name="T3" fmla="*/ 2147483647 h 206"/>
              <a:gd name="T4" fmla="*/ 2147483647 w 537"/>
              <a:gd name="T5" fmla="*/ 2147483647 h 206"/>
              <a:gd name="T6" fmla="*/ 2147483647 w 537"/>
              <a:gd name="T7" fmla="*/ 2147483647 h 206"/>
              <a:gd name="T8" fmla="*/ 2147483647 w 537"/>
              <a:gd name="T9" fmla="*/ 2147483647 h 206"/>
              <a:gd name="T10" fmla="*/ 2147483647 w 537"/>
              <a:gd name="T11" fmla="*/ 2147483647 h 206"/>
              <a:gd name="T12" fmla="*/ 2147483647 w 537"/>
              <a:gd name="T13" fmla="*/ 2147483647 h 206"/>
              <a:gd name="T14" fmla="*/ 2147483647 w 537"/>
              <a:gd name="T15" fmla="*/ 0 h 206"/>
              <a:gd name="T16" fmla="*/ 2147483647 w 537"/>
              <a:gd name="T17" fmla="*/ 2147483647 h 206"/>
              <a:gd name="T18" fmla="*/ 2147483647 w 537"/>
              <a:gd name="T19" fmla="*/ 2147483647 h 206"/>
              <a:gd name="T20" fmla="*/ 2147483647 w 537"/>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206"/>
              <a:gd name="T35" fmla="*/ 537 w 537"/>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206">
                <a:moveTo>
                  <a:pt x="239" y="0"/>
                </a:moveTo>
                <a:cubicBezTo>
                  <a:pt x="287" y="4"/>
                  <a:pt x="335" y="5"/>
                  <a:pt x="383" y="12"/>
                </a:cubicBezTo>
                <a:cubicBezTo>
                  <a:pt x="416" y="17"/>
                  <a:pt x="479" y="36"/>
                  <a:pt x="479" y="36"/>
                </a:cubicBezTo>
                <a:cubicBezTo>
                  <a:pt x="491" y="44"/>
                  <a:pt x="511" y="46"/>
                  <a:pt x="515" y="60"/>
                </a:cubicBezTo>
                <a:cubicBezTo>
                  <a:pt x="537" y="137"/>
                  <a:pt x="449" y="179"/>
                  <a:pt x="395" y="192"/>
                </a:cubicBezTo>
                <a:cubicBezTo>
                  <a:pt x="264" y="186"/>
                  <a:pt x="134" y="206"/>
                  <a:pt x="23" y="132"/>
                </a:cubicBezTo>
                <a:cubicBezTo>
                  <a:pt x="0" y="63"/>
                  <a:pt x="22" y="75"/>
                  <a:pt x="71" y="48"/>
                </a:cubicBezTo>
                <a:cubicBezTo>
                  <a:pt x="96" y="34"/>
                  <a:pt x="143" y="0"/>
                  <a:pt x="143" y="0"/>
                </a:cubicBezTo>
                <a:cubicBezTo>
                  <a:pt x="159" y="4"/>
                  <a:pt x="175" y="7"/>
                  <a:pt x="191" y="12"/>
                </a:cubicBezTo>
                <a:cubicBezTo>
                  <a:pt x="203" y="15"/>
                  <a:pt x="215" y="27"/>
                  <a:pt x="227" y="24"/>
                </a:cubicBezTo>
                <a:cubicBezTo>
                  <a:pt x="236" y="22"/>
                  <a:pt x="235" y="8"/>
                  <a:pt x="239" y="0"/>
                </a:cubicBezTo>
                <a:close/>
              </a:path>
            </a:pathLst>
          </a:custGeom>
          <a:solidFill>
            <a:srgbClr val="CC00FF"/>
          </a:solidFill>
          <a:ln w="9525">
            <a:solidFill>
              <a:schemeClr val="tx1"/>
            </a:solidFill>
            <a:round/>
            <a:headEnd/>
            <a:tailEnd/>
          </a:ln>
        </p:spPr>
        <p:txBody>
          <a:bodyPr/>
          <a:lstStyle/>
          <a:p>
            <a:endParaRPr lang="it-IT"/>
          </a:p>
        </p:txBody>
      </p:sp>
      <p:sp>
        <p:nvSpPr>
          <p:cNvPr id="67595" name="Line 21"/>
          <p:cNvSpPr>
            <a:spLocks noChangeShapeType="1"/>
          </p:cNvSpPr>
          <p:nvPr/>
        </p:nvSpPr>
        <p:spPr bwMode="auto">
          <a:xfrm flipV="1">
            <a:off x="6000750" y="2152650"/>
            <a:ext cx="304800" cy="38100"/>
          </a:xfrm>
          <a:prstGeom prst="line">
            <a:avLst/>
          </a:prstGeom>
          <a:noFill/>
          <a:ln w="19050">
            <a:solidFill>
              <a:schemeClr val="tx1"/>
            </a:solidFill>
            <a:round/>
            <a:headEnd/>
            <a:tailEnd type="triangle" w="med" len="med"/>
          </a:ln>
        </p:spPr>
        <p:txBody>
          <a:bodyPr/>
          <a:lstStyle/>
          <a:p>
            <a:endParaRPr lang="it-IT"/>
          </a:p>
        </p:txBody>
      </p:sp>
      <p:sp>
        <p:nvSpPr>
          <p:cNvPr id="67596" name="Line 22"/>
          <p:cNvSpPr>
            <a:spLocks noChangeShapeType="1"/>
          </p:cNvSpPr>
          <p:nvPr/>
        </p:nvSpPr>
        <p:spPr bwMode="auto">
          <a:xfrm flipV="1">
            <a:off x="6686550" y="2095500"/>
            <a:ext cx="304800" cy="38100"/>
          </a:xfrm>
          <a:prstGeom prst="line">
            <a:avLst/>
          </a:prstGeom>
          <a:noFill/>
          <a:ln w="19050">
            <a:solidFill>
              <a:schemeClr val="tx1"/>
            </a:solidFill>
            <a:round/>
            <a:headEnd/>
            <a:tailEnd type="triangle" w="med" len="med"/>
          </a:ln>
        </p:spPr>
        <p:txBody>
          <a:bodyPr/>
          <a:lstStyle/>
          <a:p>
            <a:endParaRPr lang="it-IT"/>
          </a:p>
        </p:txBody>
      </p:sp>
      <p:sp>
        <p:nvSpPr>
          <p:cNvPr id="67597" name="Line 23"/>
          <p:cNvSpPr>
            <a:spLocks noChangeShapeType="1"/>
          </p:cNvSpPr>
          <p:nvPr/>
        </p:nvSpPr>
        <p:spPr bwMode="auto">
          <a:xfrm flipV="1">
            <a:off x="7391400" y="2019300"/>
            <a:ext cx="514350" cy="57150"/>
          </a:xfrm>
          <a:prstGeom prst="line">
            <a:avLst/>
          </a:prstGeom>
          <a:noFill/>
          <a:ln w="19050">
            <a:solidFill>
              <a:schemeClr val="tx1"/>
            </a:solidFill>
            <a:round/>
            <a:headEnd/>
            <a:tailEnd type="triangle" w="med" len="med"/>
          </a:ln>
        </p:spPr>
        <p:txBody>
          <a:bodyPr/>
          <a:lstStyle/>
          <a:p>
            <a:endParaRPr lang="it-IT"/>
          </a:p>
        </p:txBody>
      </p:sp>
      <p:sp>
        <p:nvSpPr>
          <p:cNvPr id="67598" name="Text Box 24"/>
          <p:cNvSpPr txBox="1">
            <a:spLocks noChangeArrowheads="1"/>
          </p:cNvSpPr>
          <p:nvPr/>
        </p:nvSpPr>
        <p:spPr bwMode="auto">
          <a:xfrm>
            <a:off x="7870825" y="1846263"/>
            <a:ext cx="593725" cy="366712"/>
          </a:xfrm>
          <a:prstGeom prst="rect">
            <a:avLst/>
          </a:prstGeom>
          <a:noFill/>
          <a:ln w="9525">
            <a:noFill/>
            <a:miter lim="800000"/>
            <a:headEnd/>
            <a:tailEnd/>
          </a:ln>
        </p:spPr>
        <p:txBody>
          <a:bodyPr wrap="none">
            <a:spAutoFit/>
          </a:bodyPr>
          <a:lstStyle/>
          <a:p>
            <a:pPr>
              <a:buFontTx/>
              <a:buChar char="•"/>
            </a:pPr>
            <a:r>
              <a:rPr lang="it-IT" sz="1800">
                <a:latin typeface="Arial" pitchFamily="34" charset="0"/>
              </a:rPr>
              <a:t> Tg</a:t>
            </a:r>
          </a:p>
        </p:txBody>
      </p:sp>
      <p:sp>
        <p:nvSpPr>
          <p:cNvPr id="67599" name="Rectangle 25"/>
          <p:cNvSpPr>
            <a:spLocks noChangeArrowheads="1"/>
          </p:cNvSpPr>
          <p:nvPr/>
        </p:nvSpPr>
        <p:spPr bwMode="auto">
          <a:xfrm>
            <a:off x="7010400" y="2709863"/>
            <a:ext cx="647700"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TPO</a:t>
            </a:r>
          </a:p>
        </p:txBody>
      </p:sp>
      <p:sp>
        <p:nvSpPr>
          <p:cNvPr id="67600" name="Text Box 26"/>
          <p:cNvSpPr txBox="1">
            <a:spLocks noChangeArrowheads="1"/>
          </p:cNvSpPr>
          <p:nvPr/>
        </p:nvSpPr>
        <p:spPr bwMode="auto">
          <a:xfrm>
            <a:off x="7858125" y="2322513"/>
            <a:ext cx="889000" cy="366712"/>
          </a:xfrm>
          <a:prstGeom prst="rect">
            <a:avLst/>
          </a:prstGeom>
          <a:noFill/>
          <a:ln w="9525">
            <a:noFill/>
            <a:miter lim="800000"/>
            <a:headEnd/>
            <a:tailEnd/>
          </a:ln>
        </p:spPr>
        <p:txBody>
          <a:bodyPr wrap="none">
            <a:spAutoFit/>
          </a:bodyPr>
          <a:lstStyle/>
          <a:p>
            <a:r>
              <a:rPr lang="it-IT" sz="1800">
                <a:latin typeface="Arial" pitchFamily="34" charset="0"/>
              </a:rPr>
              <a:t> Tg + I</a:t>
            </a:r>
            <a:r>
              <a:rPr lang="it-IT" sz="1800" baseline="30000">
                <a:latin typeface="Arial" pitchFamily="34" charset="0"/>
              </a:rPr>
              <a:t>-</a:t>
            </a:r>
          </a:p>
        </p:txBody>
      </p:sp>
      <p:sp>
        <p:nvSpPr>
          <p:cNvPr id="67601" name="Text Box 27"/>
          <p:cNvSpPr txBox="1">
            <a:spLocks noChangeArrowheads="1"/>
          </p:cNvSpPr>
          <p:nvPr/>
        </p:nvSpPr>
        <p:spPr bwMode="auto">
          <a:xfrm>
            <a:off x="7858125" y="3084513"/>
            <a:ext cx="1187450" cy="366712"/>
          </a:xfrm>
          <a:prstGeom prst="rect">
            <a:avLst/>
          </a:prstGeom>
          <a:noFill/>
          <a:ln w="9525">
            <a:noFill/>
            <a:miter lim="800000"/>
            <a:headEnd/>
            <a:tailEnd/>
          </a:ln>
        </p:spPr>
        <p:txBody>
          <a:bodyPr wrap="none">
            <a:spAutoFit/>
          </a:bodyPr>
          <a:lstStyle/>
          <a:p>
            <a:r>
              <a:rPr lang="it-IT" sz="1800">
                <a:latin typeface="Arial" pitchFamily="34" charset="0"/>
              </a:rPr>
              <a:t> Tg-T4/T3</a:t>
            </a:r>
            <a:endParaRPr lang="it-IT" sz="1800" baseline="30000">
              <a:latin typeface="Arial" pitchFamily="34" charset="0"/>
            </a:endParaRPr>
          </a:p>
        </p:txBody>
      </p:sp>
      <p:grpSp>
        <p:nvGrpSpPr>
          <p:cNvPr id="67602" name="Group 28"/>
          <p:cNvGrpSpPr>
            <a:grpSpLocks/>
          </p:cNvGrpSpPr>
          <p:nvPr/>
        </p:nvGrpSpPr>
        <p:grpSpPr bwMode="auto">
          <a:xfrm>
            <a:off x="7267575" y="3419475"/>
            <a:ext cx="1222375" cy="1268413"/>
            <a:chOff x="4626" y="2058"/>
            <a:chExt cx="770" cy="799"/>
          </a:xfrm>
        </p:grpSpPr>
        <p:grpSp>
          <p:nvGrpSpPr>
            <p:cNvPr id="67661" name="Group 29"/>
            <p:cNvGrpSpPr>
              <a:grpSpLocks/>
            </p:cNvGrpSpPr>
            <p:nvPr/>
          </p:nvGrpSpPr>
          <p:grpSpPr bwMode="auto">
            <a:xfrm>
              <a:off x="4626" y="2619"/>
              <a:ext cx="770" cy="238"/>
              <a:chOff x="4626" y="2619"/>
              <a:chExt cx="770" cy="238"/>
            </a:xfrm>
          </p:grpSpPr>
          <p:sp>
            <p:nvSpPr>
              <p:cNvPr id="67663" name="Arc 30"/>
              <p:cNvSpPr>
                <a:spLocks noChangeAspect="1"/>
              </p:cNvSpPr>
              <p:nvPr/>
            </p:nvSpPr>
            <p:spPr bwMode="auto">
              <a:xfrm flipV="1">
                <a:off x="5158" y="2619"/>
                <a:ext cx="238" cy="2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7664" name="Line 31"/>
              <p:cNvSpPr>
                <a:spLocks noChangeShapeType="1"/>
              </p:cNvSpPr>
              <p:nvPr/>
            </p:nvSpPr>
            <p:spPr bwMode="auto">
              <a:xfrm flipH="1">
                <a:off x="4626" y="2857"/>
                <a:ext cx="534" cy="0"/>
              </a:xfrm>
              <a:prstGeom prst="line">
                <a:avLst/>
              </a:prstGeom>
              <a:noFill/>
              <a:ln w="19050">
                <a:solidFill>
                  <a:schemeClr val="tx1"/>
                </a:solidFill>
                <a:round/>
                <a:headEnd/>
                <a:tailEnd type="triangle" w="med" len="med"/>
              </a:ln>
            </p:spPr>
            <p:txBody>
              <a:bodyPr/>
              <a:lstStyle/>
              <a:p>
                <a:endParaRPr lang="it-IT"/>
              </a:p>
            </p:txBody>
          </p:sp>
        </p:grpSp>
        <p:sp>
          <p:nvSpPr>
            <p:cNvPr id="67662" name="Line 32"/>
            <p:cNvSpPr>
              <a:spLocks noChangeShapeType="1"/>
            </p:cNvSpPr>
            <p:nvPr/>
          </p:nvSpPr>
          <p:spPr bwMode="auto">
            <a:xfrm flipH="1" flipV="1">
              <a:off x="5396" y="2058"/>
              <a:ext cx="0" cy="564"/>
            </a:xfrm>
            <a:prstGeom prst="line">
              <a:avLst/>
            </a:prstGeom>
            <a:noFill/>
            <a:ln w="19050">
              <a:solidFill>
                <a:schemeClr val="tx1"/>
              </a:solidFill>
              <a:round/>
              <a:headEnd/>
              <a:tailEnd/>
            </a:ln>
          </p:spPr>
          <p:txBody>
            <a:bodyPr/>
            <a:lstStyle/>
            <a:p>
              <a:endParaRPr lang="it-IT"/>
            </a:p>
          </p:txBody>
        </p:sp>
      </p:grpSp>
      <p:sp>
        <p:nvSpPr>
          <p:cNvPr id="67603" name="Oval 33"/>
          <p:cNvSpPr>
            <a:spLocks noChangeArrowheads="1"/>
          </p:cNvSpPr>
          <p:nvPr/>
        </p:nvSpPr>
        <p:spPr bwMode="auto">
          <a:xfrm>
            <a:off x="6629400" y="3524250"/>
            <a:ext cx="1066800" cy="590550"/>
          </a:xfrm>
          <a:prstGeom prst="ellipse">
            <a:avLst/>
          </a:prstGeom>
          <a:solidFill>
            <a:srgbClr val="00FF00"/>
          </a:solidFill>
          <a:ln w="9525">
            <a:solidFill>
              <a:schemeClr val="tx1"/>
            </a:solidFill>
            <a:round/>
            <a:headEnd/>
            <a:tailEnd/>
          </a:ln>
        </p:spPr>
        <p:txBody>
          <a:bodyPr wrap="none" anchor="ctr"/>
          <a:lstStyle/>
          <a:p>
            <a:pPr algn="ctr"/>
            <a:r>
              <a:rPr lang="it-IT" sz="1800">
                <a:latin typeface="Arial" pitchFamily="34" charset="0"/>
              </a:rPr>
              <a:t>Pendrin</a:t>
            </a:r>
          </a:p>
        </p:txBody>
      </p:sp>
      <p:sp>
        <p:nvSpPr>
          <p:cNvPr id="67604" name="Line 34"/>
          <p:cNvSpPr>
            <a:spLocks noChangeShapeType="1"/>
          </p:cNvSpPr>
          <p:nvPr/>
        </p:nvSpPr>
        <p:spPr bwMode="auto">
          <a:xfrm>
            <a:off x="6276975" y="3514725"/>
            <a:ext cx="1504950" cy="0"/>
          </a:xfrm>
          <a:prstGeom prst="line">
            <a:avLst/>
          </a:prstGeom>
          <a:noFill/>
          <a:ln w="19050">
            <a:solidFill>
              <a:schemeClr val="tx1"/>
            </a:solidFill>
            <a:round/>
            <a:headEnd/>
            <a:tailEnd type="triangle" w="med" len="med"/>
          </a:ln>
        </p:spPr>
        <p:txBody>
          <a:bodyPr/>
          <a:lstStyle/>
          <a:p>
            <a:endParaRPr lang="it-IT"/>
          </a:p>
        </p:txBody>
      </p:sp>
      <p:sp>
        <p:nvSpPr>
          <p:cNvPr id="67605" name="Line 35"/>
          <p:cNvSpPr>
            <a:spLocks noChangeShapeType="1"/>
          </p:cNvSpPr>
          <p:nvPr/>
        </p:nvSpPr>
        <p:spPr bwMode="auto">
          <a:xfrm>
            <a:off x="6276975" y="4129088"/>
            <a:ext cx="1504950" cy="0"/>
          </a:xfrm>
          <a:prstGeom prst="line">
            <a:avLst/>
          </a:prstGeom>
          <a:noFill/>
          <a:ln w="19050">
            <a:solidFill>
              <a:schemeClr val="tx1"/>
            </a:solidFill>
            <a:round/>
            <a:headEnd/>
            <a:tailEnd type="triangle" w="med" len="med"/>
          </a:ln>
        </p:spPr>
        <p:txBody>
          <a:bodyPr/>
          <a:lstStyle/>
          <a:p>
            <a:endParaRPr lang="it-IT"/>
          </a:p>
        </p:txBody>
      </p:sp>
      <p:sp>
        <p:nvSpPr>
          <p:cNvPr id="67606" name="Text Box 36"/>
          <p:cNvSpPr txBox="1">
            <a:spLocks noChangeArrowheads="1"/>
          </p:cNvSpPr>
          <p:nvPr/>
        </p:nvSpPr>
        <p:spPr bwMode="auto">
          <a:xfrm>
            <a:off x="6000750"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7607" name="Text Box 37"/>
          <p:cNvSpPr txBox="1">
            <a:spLocks noChangeArrowheads="1"/>
          </p:cNvSpPr>
          <p:nvPr/>
        </p:nvSpPr>
        <p:spPr bwMode="auto">
          <a:xfrm>
            <a:off x="6000750"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7608" name="Text Box 38"/>
          <p:cNvSpPr txBox="1">
            <a:spLocks noChangeArrowheads="1"/>
          </p:cNvSpPr>
          <p:nvPr/>
        </p:nvSpPr>
        <p:spPr bwMode="auto">
          <a:xfrm>
            <a:off x="7743825" y="3946525"/>
            <a:ext cx="298450" cy="366713"/>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7609" name="Text Box 39"/>
          <p:cNvSpPr txBox="1">
            <a:spLocks noChangeArrowheads="1"/>
          </p:cNvSpPr>
          <p:nvPr/>
        </p:nvSpPr>
        <p:spPr bwMode="auto">
          <a:xfrm>
            <a:off x="7743825" y="33321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7610" name="Oval 40"/>
          <p:cNvSpPr>
            <a:spLocks noChangeArrowheads="1"/>
          </p:cNvSpPr>
          <p:nvPr/>
        </p:nvSpPr>
        <p:spPr bwMode="auto">
          <a:xfrm>
            <a:off x="6019800" y="4514850"/>
            <a:ext cx="400050" cy="361950"/>
          </a:xfrm>
          <a:prstGeom prst="ellipse">
            <a:avLst/>
          </a:prstGeom>
          <a:solidFill>
            <a:srgbClr val="FF6600"/>
          </a:solidFill>
          <a:ln w="9525">
            <a:solidFill>
              <a:schemeClr val="tx1"/>
            </a:solidFill>
            <a:round/>
            <a:headEnd/>
            <a:tailEnd/>
          </a:ln>
        </p:spPr>
        <p:txBody>
          <a:bodyPr wrap="none" anchor="ctr"/>
          <a:lstStyle/>
          <a:p>
            <a:pPr algn="ctr"/>
            <a:r>
              <a:rPr lang="it-IT" sz="1800">
                <a:latin typeface="Arial" pitchFamily="34" charset="0"/>
              </a:rPr>
              <a:t>Tg</a:t>
            </a:r>
          </a:p>
        </p:txBody>
      </p:sp>
      <p:sp>
        <p:nvSpPr>
          <p:cNvPr id="67611" name="Line 41"/>
          <p:cNvSpPr>
            <a:spLocks noChangeShapeType="1"/>
          </p:cNvSpPr>
          <p:nvPr/>
        </p:nvSpPr>
        <p:spPr bwMode="auto">
          <a:xfrm flipH="1">
            <a:off x="6496050" y="4691063"/>
            <a:ext cx="361950" cy="0"/>
          </a:xfrm>
          <a:prstGeom prst="line">
            <a:avLst/>
          </a:prstGeom>
          <a:noFill/>
          <a:ln w="19050">
            <a:solidFill>
              <a:schemeClr val="tx1"/>
            </a:solidFill>
            <a:round/>
            <a:headEnd/>
            <a:tailEnd type="triangle" w="med" len="med"/>
          </a:ln>
        </p:spPr>
        <p:txBody>
          <a:bodyPr/>
          <a:lstStyle/>
          <a:p>
            <a:endParaRPr lang="it-IT"/>
          </a:p>
        </p:txBody>
      </p:sp>
      <p:sp>
        <p:nvSpPr>
          <p:cNvPr id="67612" name="Line 42"/>
          <p:cNvSpPr>
            <a:spLocks noChangeShapeType="1"/>
          </p:cNvSpPr>
          <p:nvPr/>
        </p:nvSpPr>
        <p:spPr bwMode="auto">
          <a:xfrm flipH="1">
            <a:off x="5988050" y="4851400"/>
            <a:ext cx="114300" cy="88900"/>
          </a:xfrm>
          <a:prstGeom prst="line">
            <a:avLst/>
          </a:prstGeom>
          <a:noFill/>
          <a:ln w="9525">
            <a:solidFill>
              <a:schemeClr val="tx1"/>
            </a:solidFill>
            <a:round/>
            <a:headEnd/>
            <a:tailEnd/>
          </a:ln>
        </p:spPr>
        <p:txBody>
          <a:bodyPr/>
          <a:lstStyle/>
          <a:p>
            <a:endParaRPr lang="it-IT"/>
          </a:p>
        </p:txBody>
      </p:sp>
      <p:sp>
        <p:nvSpPr>
          <p:cNvPr id="67613" name="Line 43"/>
          <p:cNvSpPr>
            <a:spLocks noChangeShapeType="1"/>
          </p:cNvSpPr>
          <p:nvPr/>
        </p:nvSpPr>
        <p:spPr bwMode="auto">
          <a:xfrm flipH="1" flipV="1">
            <a:off x="6330950" y="4838700"/>
            <a:ext cx="114300" cy="88900"/>
          </a:xfrm>
          <a:prstGeom prst="line">
            <a:avLst/>
          </a:prstGeom>
          <a:noFill/>
          <a:ln w="9525">
            <a:solidFill>
              <a:schemeClr val="tx1"/>
            </a:solidFill>
            <a:round/>
            <a:headEnd/>
            <a:tailEnd/>
          </a:ln>
        </p:spPr>
        <p:txBody>
          <a:bodyPr/>
          <a:lstStyle/>
          <a:p>
            <a:endParaRPr lang="it-IT"/>
          </a:p>
        </p:txBody>
      </p:sp>
      <p:sp>
        <p:nvSpPr>
          <p:cNvPr id="67614" name="Text Box 44"/>
          <p:cNvSpPr txBox="1">
            <a:spLocks noChangeArrowheads="1"/>
          </p:cNvSpPr>
          <p:nvPr/>
        </p:nvSpPr>
        <p:spPr bwMode="auto">
          <a:xfrm>
            <a:off x="57435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T4</a:t>
            </a:r>
          </a:p>
        </p:txBody>
      </p:sp>
      <p:sp>
        <p:nvSpPr>
          <p:cNvPr id="67615" name="Text Box 45"/>
          <p:cNvSpPr txBox="1">
            <a:spLocks noChangeArrowheads="1"/>
          </p:cNvSpPr>
          <p:nvPr/>
        </p:nvSpPr>
        <p:spPr bwMode="auto">
          <a:xfrm>
            <a:off x="6226175" y="4849813"/>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67616" name="Line 46"/>
          <p:cNvSpPr>
            <a:spLocks noChangeShapeType="1"/>
          </p:cNvSpPr>
          <p:nvPr/>
        </p:nvSpPr>
        <p:spPr bwMode="auto">
          <a:xfrm flipH="1">
            <a:off x="5353050" y="4691063"/>
            <a:ext cx="609600" cy="0"/>
          </a:xfrm>
          <a:prstGeom prst="line">
            <a:avLst/>
          </a:prstGeom>
          <a:noFill/>
          <a:ln w="9525">
            <a:solidFill>
              <a:schemeClr val="tx1"/>
            </a:solidFill>
            <a:round/>
            <a:headEnd/>
            <a:tailEnd type="triangle" w="med" len="med"/>
          </a:ln>
        </p:spPr>
        <p:txBody>
          <a:bodyPr/>
          <a:lstStyle/>
          <a:p>
            <a:endParaRPr lang="it-IT"/>
          </a:p>
        </p:txBody>
      </p:sp>
      <p:sp>
        <p:nvSpPr>
          <p:cNvPr id="67617" name="Text Box 47"/>
          <p:cNvSpPr txBox="1">
            <a:spLocks noChangeArrowheads="1"/>
          </p:cNvSpPr>
          <p:nvPr/>
        </p:nvSpPr>
        <p:spPr bwMode="auto">
          <a:xfrm>
            <a:off x="4311650" y="4362450"/>
            <a:ext cx="1073150" cy="641350"/>
          </a:xfrm>
          <a:prstGeom prst="rect">
            <a:avLst/>
          </a:prstGeom>
          <a:noFill/>
          <a:ln w="9525">
            <a:noFill/>
            <a:miter lim="800000"/>
            <a:headEnd/>
            <a:tailEnd/>
          </a:ln>
        </p:spPr>
        <p:txBody>
          <a:bodyPr wrap="none">
            <a:spAutoFit/>
          </a:bodyPr>
          <a:lstStyle/>
          <a:p>
            <a:pPr algn="ctr"/>
            <a:r>
              <a:rPr lang="it-IT" sz="1800">
                <a:latin typeface="Arial" pitchFamily="34" charset="0"/>
              </a:rPr>
              <a:t>MIT, DIT</a:t>
            </a:r>
          </a:p>
          <a:p>
            <a:pPr algn="ctr"/>
            <a:r>
              <a:rPr lang="it-IT" sz="1800">
                <a:latin typeface="Arial" pitchFamily="34" charset="0"/>
              </a:rPr>
              <a:t>T3 + T4</a:t>
            </a:r>
          </a:p>
        </p:txBody>
      </p:sp>
      <p:sp>
        <p:nvSpPr>
          <p:cNvPr id="67618" name="Arc 48"/>
          <p:cNvSpPr>
            <a:spLocks noChangeAspect="1"/>
          </p:cNvSpPr>
          <p:nvPr/>
        </p:nvSpPr>
        <p:spPr bwMode="auto">
          <a:xfrm flipH="1">
            <a:off x="4857750" y="3500438"/>
            <a:ext cx="644525" cy="5873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7619" name="Line 49"/>
          <p:cNvSpPr>
            <a:spLocks noChangeShapeType="1"/>
          </p:cNvSpPr>
          <p:nvPr/>
        </p:nvSpPr>
        <p:spPr bwMode="auto">
          <a:xfrm>
            <a:off x="4857750" y="4073525"/>
            <a:ext cx="0" cy="342900"/>
          </a:xfrm>
          <a:prstGeom prst="line">
            <a:avLst/>
          </a:prstGeom>
          <a:noFill/>
          <a:ln w="19050">
            <a:solidFill>
              <a:schemeClr val="tx1"/>
            </a:solidFill>
            <a:round/>
            <a:headEnd/>
            <a:tailEnd type="triangle" w="med" len="med"/>
          </a:ln>
        </p:spPr>
        <p:txBody>
          <a:bodyPr/>
          <a:lstStyle/>
          <a:p>
            <a:endParaRPr lang="it-IT"/>
          </a:p>
        </p:txBody>
      </p:sp>
      <p:sp>
        <p:nvSpPr>
          <p:cNvPr id="67620" name="Line 50"/>
          <p:cNvSpPr>
            <a:spLocks noChangeShapeType="1"/>
          </p:cNvSpPr>
          <p:nvPr/>
        </p:nvSpPr>
        <p:spPr bwMode="auto">
          <a:xfrm>
            <a:off x="5486400" y="3498850"/>
            <a:ext cx="520700" cy="0"/>
          </a:xfrm>
          <a:prstGeom prst="line">
            <a:avLst/>
          </a:prstGeom>
          <a:noFill/>
          <a:ln w="19050">
            <a:solidFill>
              <a:schemeClr val="tx1"/>
            </a:solidFill>
            <a:round/>
            <a:headEnd/>
            <a:tailEnd type="triangle" w="med" len="med"/>
          </a:ln>
        </p:spPr>
        <p:txBody>
          <a:bodyPr/>
          <a:lstStyle/>
          <a:p>
            <a:endParaRPr lang="it-IT"/>
          </a:p>
        </p:txBody>
      </p:sp>
      <p:sp>
        <p:nvSpPr>
          <p:cNvPr id="67621" name="Oval 51"/>
          <p:cNvSpPr>
            <a:spLocks noChangeArrowheads="1"/>
          </p:cNvSpPr>
          <p:nvPr/>
        </p:nvSpPr>
        <p:spPr bwMode="auto">
          <a:xfrm>
            <a:off x="1143000" y="3321050"/>
            <a:ext cx="647700" cy="59055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NIS</a:t>
            </a:r>
          </a:p>
        </p:txBody>
      </p:sp>
      <p:sp>
        <p:nvSpPr>
          <p:cNvPr id="67622" name="Line 52"/>
          <p:cNvSpPr>
            <a:spLocks noChangeShapeType="1"/>
          </p:cNvSpPr>
          <p:nvPr/>
        </p:nvSpPr>
        <p:spPr bwMode="auto">
          <a:xfrm>
            <a:off x="714375" y="3311525"/>
            <a:ext cx="1504950" cy="0"/>
          </a:xfrm>
          <a:prstGeom prst="line">
            <a:avLst/>
          </a:prstGeom>
          <a:noFill/>
          <a:ln w="19050">
            <a:solidFill>
              <a:schemeClr val="tx1"/>
            </a:solidFill>
            <a:round/>
            <a:headEnd/>
            <a:tailEnd type="triangle" w="med" len="med"/>
          </a:ln>
        </p:spPr>
        <p:txBody>
          <a:bodyPr/>
          <a:lstStyle/>
          <a:p>
            <a:endParaRPr lang="it-IT"/>
          </a:p>
        </p:txBody>
      </p:sp>
      <p:sp>
        <p:nvSpPr>
          <p:cNvPr id="67623" name="Line 53"/>
          <p:cNvSpPr>
            <a:spLocks noChangeShapeType="1"/>
          </p:cNvSpPr>
          <p:nvPr/>
        </p:nvSpPr>
        <p:spPr bwMode="auto">
          <a:xfrm>
            <a:off x="714375" y="3921125"/>
            <a:ext cx="1504950" cy="0"/>
          </a:xfrm>
          <a:prstGeom prst="line">
            <a:avLst/>
          </a:prstGeom>
          <a:noFill/>
          <a:ln w="19050">
            <a:solidFill>
              <a:schemeClr val="tx1"/>
            </a:solidFill>
            <a:round/>
            <a:headEnd/>
            <a:tailEnd type="triangle" w="med" len="med"/>
          </a:ln>
        </p:spPr>
        <p:txBody>
          <a:bodyPr/>
          <a:lstStyle/>
          <a:p>
            <a:endParaRPr lang="it-IT"/>
          </a:p>
        </p:txBody>
      </p:sp>
      <p:sp>
        <p:nvSpPr>
          <p:cNvPr id="67624" name="Text Box 54"/>
          <p:cNvSpPr txBox="1">
            <a:spLocks noChangeArrowheads="1"/>
          </p:cNvSpPr>
          <p:nvPr/>
        </p:nvSpPr>
        <p:spPr bwMode="auto">
          <a:xfrm>
            <a:off x="209550" y="31162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7625" name="Text Box 55"/>
          <p:cNvSpPr txBox="1">
            <a:spLocks noChangeArrowheads="1"/>
          </p:cNvSpPr>
          <p:nvPr/>
        </p:nvSpPr>
        <p:spPr bwMode="auto">
          <a:xfrm>
            <a:off x="438150"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7626" name="Text Box 56"/>
          <p:cNvSpPr txBox="1">
            <a:spLocks noChangeArrowheads="1"/>
          </p:cNvSpPr>
          <p:nvPr/>
        </p:nvSpPr>
        <p:spPr bwMode="auto">
          <a:xfrm>
            <a:off x="2181225" y="3738563"/>
            <a:ext cx="298450" cy="366712"/>
          </a:xfrm>
          <a:prstGeom prst="rect">
            <a:avLst/>
          </a:prstGeom>
          <a:noFill/>
          <a:ln w="9525">
            <a:noFill/>
            <a:miter lim="800000"/>
            <a:headEnd/>
            <a:tailEnd/>
          </a:ln>
        </p:spPr>
        <p:txBody>
          <a:bodyPr wrap="none">
            <a:spAutoFit/>
          </a:bodyPr>
          <a:lstStyle/>
          <a:p>
            <a:r>
              <a:rPr lang="it-IT" sz="1800">
                <a:latin typeface="Arial" pitchFamily="34" charset="0"/>
              </a:rPr>
              <a:t>I</a:t>
            </a:r>
            <a:r>
              <a:rPr lang="it-IT" sz="1800" baseline="30000">
                <a:latin typeface="Arial" pitchFamily="34" charset="0"/>
              </a:rPr>
              <a:t>-</a:t>
            </a:r>
          </a:p>
        </p:txBody>
      </p:sp>
      <p:sp>
        <p:nvSpPr>
          <p:cNvPr id="67627" name="Text Box 57"/>
          <p:cNvSpPr txBox="1">
            <a:spLocks noChangeArrowheads="1"/>
          </p:cNvSpPr>
          <p:nvPr/>
        </p:nvSpPr>
        <p:spPr bwMode="auto">
          <a:xfrm>
            <a:off x="2181225" y="3128963"/>
            <a:ext cx="565150" cy="366712"/>
          </a:xfrm>
          <a:prstGeom prst="rect">
            <a:avLst/>
          </a:prstGeom>
          <a:noFill/>
          <a:ln w="9525">
            <a:noFill/>
            <a:miter lim="800000"/>
            <a:headEnd/>
            <a:tailEnd/>
          </a:ln>
        </p:spPr>
        <p:txBody>
          <a:bodyPr wrap="none">
            <a:spAutoFit/>
          </a:bodyPr>
          <a:lstStyle/>
          <a:p>
            <a:r>
              <a:rPr lang="it-IT" sz="1800">
                <a:latin typeface="Arial" pitchFamily="34" charset="0"/>
              </a:rPr>
              <a:t>Na</a:t>
            </a:r>
            <a:r>
              <a:rPr lang="it-IT" sz="1800" baseline="30000">
                <a:latin typeface="Arial" pitchFamily="34" charset="0"/>
              </a:rPr>
              <a:t>+</a:t>
            </a:r>
          </a:p>
        </p:txBody>
      </p:sp>
      <p:sp>
        <p:nvSpPr>
          <p:cNvPr id="67628" name="Oval 58"/>
          <p:cNvSpPr>
            <a:spLocks noChangeArrowheads="1"/>
          </p:cNvSpPr>
          <p:nvPr/>
        </p:nvSpPr>
        <p:spPr bwMode="auto">
          <a:xfrm>
            <a:off x="1009650" y="4433888"/>
            <a:ext cx="914400" cy="388937"/>
          </a:xfrm>
          <a:prstGeom prst="ellipse">
            <a:avLst/>
          </a:prstGeom>
          <a:solidFill>
            <a:srgbClr val="FFFF00"/>
          </a:solidFill>
          <a:ln w="9525">
            <a:solidFill>
              <a:schemeClr val="tx1"/>
            </a:solidFill>
            <a:round/>
            <a:headEnd/>
            <a:tailEnd/>
          </a:ln>
        </p:spPr>
        <p:txBody>
          <a:bodyPr wrap="none" anchor="ctr"/>
          <a:lstStyle/>
          <a:p>
            <a:pPr algn="ctr"/>
            <a:r>
              <a:rPr lang="it-IT" sz="1800">
                <a:latin typeface="Arial" pitchFamily="34" charset="0"/>
              </a:rPr>
              <a:t>TSHR</a:t>
            </a:r>
          </a:p>
        </p:txBody>
      </p:sp>
      <p:sp>
        <p:nvSpPr>
          <p:cNvPr id="67629" name="Oval 59"/>
          <p:cNvSpPr>
            <a:spLocks noChangeArrowheads="1"/>
          </p:cNvSpPr>
          <p:nvPr/>
        </p:nvSpPr>
        <p:spPr bwMode="auto">
          <a:xfrm>
            <a:off x="946150" y="4489450"/>
            <a:ext cx="177800" cy="279400"/>
          </a:xfrm>
          <a:prstGeom prst="ellipse">
            <a:avLst/>
          </a:prstGeom>
          <a:solidFill>
            <a:schemeClr val="tx1"/>
          </a:solidFill>
          <a:ln w="9525">
            <a:solidFill>
              <a:schemeClr val="tx1"/>
            </a:solidFill>
            <a:round/>
            <a:headEnd/>
            <a:tailEnd/>
          </a:ln>
        </p:spPr>
        <p:txBody>
          <a:bodyPr wrap="none" anchor="ctr"/>
          <a:lstStyle/>
          <a:p>
            <a:endParaRPr lang="it-IT"/>
          </a:p>
        </p:txBody>
      </p:sp>
      <p:sp>
        <p:nvSpPr>
          <p:cNvPr id="67630" name="Text Box 60"/>
          <p:cNvSpPr txBox="1">
            <a:spLocks noChangeArrowheads="1"/>
          </p:cNvSpPr>
          <p:nvPr/>
        </p:nvSpPr>
        <p:spPr bwMode="auto">
          <a:xfrm>
            <a:off x="320675" y="4446588"/>
            <a:ext cx="641350" cy="366712"/>
          </a:xfrm>
          <a:prstGeom prst="rect">
            <a:avLst/>
          </a:prstGeom>
          <a:noFill/>
          <a:ln w="9525">
            <a:noFill/>
            <a:miter lim="800000"/>
            <a:headEnd/>
            <a:tailEnd/>
          </a:ln>
        </p:spPr>
        <p:txBody>
          <a:bodyPr wrap="none">
            <a:spAutoFit/>
          </a:bodyPr>
          <a:lstStyle/>
          <a:p>
            <a:r>
              <a:rPr lang="it-IT" sz="1800">
                <a:latin typeface="Arial" pitchFamily="34" charset="0"/>
              </a:rPr>
              <a:t>TSH</a:t>
            </a:r>
          </a:p>
        </p:txBody>
      </p:sp>
      <p:sp>
        <p:nvSpPr>
          <p:cNvPr id="67631" name="Line 61"/>
          <p:cNvSpPr>
            <a:spLocks noChangeShapeType="1"/>
          </p:cNvSpPr>
          <p:nvPr/>
        </p:nvSpPr>
        <p:spPr bwMode="auto">
          <a:xfrm>
            <a:off x="714375" y="2346325"/>
            <a:ext cx="1504950" cy="0"/>
          </a:xfrm>
          <a:prstGeom prst="line">
            <a:avLst/>
          </a:prstGeom>
          <a:noFill/>
          <a:ln w="19050">
            <a:solidFill>
              <a:schemeClr val="tx1"/>
            </a:solidFill>
            <a:round/>
            <a:headEnd/>
            <a:tailEnd type="triangle" w="med" len="med"/>
          </a:ln>
        </p:spPr>
        <p:txBody>
          <a:bodyPr/>
          <a:lstStyle/>
          <a:p>
            <a:endParaRPr lang="it-IT"/>
          </a:p>
        </p:txBody>
      </p:sp>
      <p:sp>
        <p:nvSpPr>
          <p:cNvPr id="67632" name="Line 62"/>
          <p:cNvSpPr>
            <a:spLocks noChangeShapeType="1"/>
          </p:cNvSpPr>
          <p:nvPr/>
        </p:nvSpPr>
        <p:spPr bwMode="auto">
          <a:xfrm>
            <a:off x="714375" y="2965450"/>
            <a:ext cx="1504950" cy="0"/>
          </a:xfrm>
          <a:prstGeom prst="line">
            <a:avLst/>
          </a:prstGeom>
          <a:noFill/>
          <a:ln w="19050">
            <a:solidFill>
              <a:schemeClr val="tx1"/>
            </a:solidFill>
            <a:round/>
            <a:headEnd type="triangle" w="med" len="med"/>
            <a:tailEnd/>
          </a:ln>
        </p:spPr>
        <p:txBody>
          <a:bodyPr/>
          <a:lstStyle/>
          <a:p>
            <a:endParaRPr lang="it-IT"/>
          </a:p>
        </p:txBody>
      </p:sp>
      <p:sp>
        <p:nvSpPr>
          <p:cNvPr id="67633" name="Text Box 63"/>
          <p:cNvSpPr txBox="1">
            <a:spLocks noChangeArrowheads="1"/>
          </p:cNvSpPr>
          <p:nvPr/>
        </p:nvSpPr>
        <p:spPr bwMode="auto">
          <a:xfrm>
            <a:off x="209550" y="2151063"/>
            <a:ext cx="552450" cy="366712"/>
          </a:xfrm>
          <a:prstGeom prst="rect">
            <a:avLst/>
          </a:prstGeom>
          <a:noFill/>
          <a:ln w="9525">
            <a:noFill/>
            <a:miter lim="800000"/>
            <a:headEnd/>
            <a:tailEnd/>
          </a:ln>
        </p:spPr>
        <p:txBody>
          <a:bodyPr wrap="none">
            <a:spAutoFit/>
          </a:bodyPr>
          <a:lstStyle/>
          <a:p>
            <a:r>
              <a:rPr lang="it-IT" sz="1800">
                <a:latin typeface="Arial" pitchFamily="34" charset="0"/>
              </a:rPr>
              <a:t>2K</a:t>
            </a:r>
            <a:r>
              <a:rPr lang="it-IT" sz="1800" baseline="30000">
                <a:latin typeface="Arial" pitchFamily="34" charset="0"/>
              </a:rPr>
              <a:t>+</a:t>
            </a:r>
          </a:p>
        </p:txBody>
      </p:sp>
      <p:sp>
        <p:nvSpPr>
          <p:cNvPr id="67634" name="Text Box 64"/>
          <p:cNvSpPr txBox="1">
            <a:spLocks noChangeArrowheads="1"/>
          </p:cNvSpPr>
          <p:nvPr/>
        </p:nvSpPr>
        <p:spPr bwMode="auto">
          <a:xfrm>
            <a:off x="95250" y="2782888"/>
            <a:ext cx="692150" cy="366712"/>
          </a:xfrm>
          <a:prstGeom prst="rect">
            <a:avLst/>
          </a:prstGeom>
          <a:noFill/>
          <a:ln w="9525">
            <a:noFill/>
            <a:miter lim="800000"/>
            <a:headEnd/>
            <a:tailEnd/>
          </a:ln>
        </p:spPr>
        <p:txBody>
          <a:bodyPr wrap="none">
            <a:spAutoFit/>
          </a:bodyPr>
          <a:lstStyle/>
          <a:p>
            <a:r>
              <a:rPr lang="it-IT" sz="1800">
                <a:latin typeface="Arial" pitchFamily="34" charset="0"/>
              </a:rPr>
              <a:t>3Na</a:t>
            </a:r>
            <a:r>
              <a:rPr lang="it-IT" sz="1800" baseline="30000">
                <a:latin typeface="Arial" pitchFamily="34" charset="0"/>
              </a:rPr>
              <a:t>+</a:t>
            </a:r>
          </a:p>
        </p:txBody>
      </p:sp>
      <p:sp>
        <p:nvSpPr>
          <p:cNvPr id="67635" name="Oval 65"/>
          <p:cNvSpPr>
            <a:spLocks noChangeArrowheads="1"/>
          </p:cNvSpPr>
          <p:nvPr/>
        </p:nvSpPr>
        <p:spPr bwMode="auto">
          <a:xfrm>
            <a:off x="977900" y="2355850"/>
            <a:ext cx="965200" cy="590550"/>
          </a:xfrm>
          <a:prstGeom prst="ellipse">
            <a:avLst/>
          </a:prstGeom>
          <a:solidFill>
            <a:srgbClr val="FF0000"/>
          </a:solidFill>
          <a:ln w="9525">
            <a:solidFill>
              <a:schemeClr val="tx1"/>
            </a:solidFill>
            <a:round/>
            <a:headEnd/>
            <a:tailEnd/>
          </a:ln>
        </p:spPr>
        <p:txBody>
          <a:bodyPr wrap="none" anchor="ctr"/>
          <a:lstStyle/>
          <a:p>
            <a:pPr algn="ctr"/>
            <a:r>
              <a:rPr lang="it-IT" sz="1800">
                <a:latin typeface="Arial" pitchFamily="34" charset="0"/>
              </a:rPr>
              <a:t>ATPasi</a:t>
            </a:r>
          </a:p>
        </p:txBody>
      </p:sp>
      <p:sp>
        <p:nvSpPr>
          <p:cNvPr id="67636" name="Text Box 66"/>
          <p:cNvSpPr txBox="1">
            <a:spLocks noChangeArrowheads="1"/>
          </p:cNvSpPr>
          <p:nvPr/>
        </p:nvSpPr>
        <p:spPr bwMode="auto">
          <a:xfrm>
            <a:off x="2006600" y="4308475"/>
            <a:ext cx="1428750" cy="641350"/>
          </a:xfrm>
          <a:prstGeom prst="rect">
            <a:avLst/>
          </a:prstGeom>
          <a:noFill/>
          <a:ln w="9525">
            <a:noFill/>
            <a:miter lim="800000"/>
            <a:headEnd/>
            <a:tailEnd/>
          </a:ln>
        </p:spPr>
        <p:txBody>
          <a:bodyPr wrap="none">
            <a:spAutoFit/>
          </a:bodyPr>
          <a:lstStyle/>
          <a:p>
            <a:r>
              <a:rPr lang="it-IT" sz="1800">
                <a:latin typeface="Arial" pitchFamily="34" charset="0"/>
              </a:rPr>
              <a:t>Second</a:t>
            </a:r>
          </a:p>
          <a:p>
            <a:r>
              <a:rPr lang="it-IT" sz="1800">
                <a:latin typeface="Arial" pitchFamily="34" charset="0"/>
              </a:rPr>
              <a:t>messengers</a:t>
            </a:r>
          </a:p>
        </p:txBody>
      </p:sp>
      <p:grpSp>
        <p:nvGrpSpPr>
          <p:cNvPr id="67637" name="Group 67"/>
          <p:cNvGrpSpPr>
            <a:grpSpLocks noChangeAspect="1"/>
          </p:cNvGrpSpPr>
          <p:nvPr/>
        </p:nvGrpSpPr>
        <p:grpSpPr bwMode="auto">
          <a:xfrm flipH="1" flipV="1">
            <a:off x="2938463" y="3611563"/>
            <a:ext cx="328612" cy="885825"/>
            <a:chOff x="5208" y="1968"/>
            <a:chExt cx="300" cy="596"/>
          </a:xfrm>
        </p:grpSpPr>
        <p:sp>
          <p:nvSpPr>
            <p:cNvPr id="67659" name="Arc 68"/>
            <p:cNvSpPr>
              <a:spLocks noChangeAspect="1"/>
            </p:cNvSpPr>
            <p:nvPr/>
          </p:nvSpPr>
          <p:spPr bwMode="auto">
            <a:xfrm flipH="1">
              <a:off x="5208" y="1968"/>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7660" name="Arc 69"/>
            <p:cNvSpPr>
              <a:spLocks noChangeAspect="1"/>
            </p:cNvSpPr>
            <p:nvPr/>
          </p:nvSpPr>
          <p:spPr bwMode="auto">
            <a:xfrm flipH="1" flipV="1">
              <a:off x="5208" y="2264"/>
              <a:ext cx="300" cy="3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grpSp>
      <p:sp>
        <p:nvSpPr>
          <p:cNvPr id="67638" name="Line 70"/>
          <p:cNvSpPr>
            <a:spLocks noChangeShapeType="1"/>
          </p:cNvSpPr>
          <p:nvPr/>
        </p:nvSpPr>
        <p:spPr bwMode="auto">
          <a:xfrm flipH="1">
            <a:off x="2038350" y="4830763"/>
            <a:ext cx="2406650" cy="566737"/>
          </a:xfrm>
          <a:prstGeom prst="line">
            <a:avLst/>
          </a:prstGeom>
          <a:noFill/>
          <a:ln w="19050">
            <a:solidFill>
              <a:schemeClr val="tx1"/>
            </a:solidFill>
            <a:prstDash val="sysDot"/>
            <a:round/>
            <a:headEnd/>
            <a:tailEnd type="triangle" w="med" len="med"/>
          </a:ln>
        </p:spPr>
        <p:txBody>
          <a:bodyPr/>
          <a:lstStyle/>
          <a:p>
            <a:endParaRPr lang="it-IT"/>
          </a:p>
        </p:txBody>
      </p:sp>
      <p:sp>
        <p:nvSpPr>
          <p:cNvPr id="67639" name="Arc 71"/>
          <p:cNvSpPr>
            <a:spLocks noChangeAspect="1"/>
          </p:cNvSpPr>
          <p:nvPr/>
        </p:nvSpPr>
        <p:spPr bwMode="auto">
          <a:xfrm flipH="1">
            <a:off x="1403350" y="5440363"/>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p:spPr>
        <p:txBody>
          <a:bodyPr wrap="none" anchor="ctr"/>
          <a:lstStyle/>
          <a:p>
            <a:endParaRPr lang="it-IT"/>
          </a:p>
        </p:txBody>
      </p:sp>
      <p:sp>
        <p:nvSpPr>
          <p:cNvPr id="67640" name="Arc 72"/>
          <p:cNvSpPr>
            <a:spLocks noChangeAspect="1"/>
          </p:cNvSpPr>
          <p:nvPr/>
        </p:nvSpPr>
        <p:spPr bwMode="auto">
          <a:xfrm flipH="1">
            <a:off x="3263900" y="3233738"/>
            <a:ext cx="377825"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prstDash val="sysDot"/>
            <a:round/>
            <a:headEnd/>
            <a:tailEnd/>
          </a:ln>
        </p:spPr>
        <p:txBody>
          <a:bodyPr wrap="none" anchor="ctr"/>
          <a:lstStyle/>
          <a:p>
            <a:endParaRPr lang="it-IT"/>
          </a:p>
        </p:txBody>
      </p:sp>
      <p:sp>
        <p:nvSpPr>
          <p:cNvPr id="67641" name="Text Box 73"/>
          <p:cNvSpPr txBox="1">
            <a:spLocks noChangeArrowheads="1"/>
          </p:cNvSpPr>
          <p:nvPr/>
        </p:nvSpPr>
        <p:spPr bwMode="auto">
          <a:xfrm>
            <a:off x="996950" y="5784850"/>
            <a:ext cx="844550" cy="366713"/>
          </a:xfrm>
          <a:prstGeom prst="rect">
            <a:avLst/>
          </a:prstGeom>
          <a:noFill/>
          <a:ln w="9525">
            <a:noFill/>
            <a:miter lim="800000"/>
            <a:headEnd/>
            <a:tailEnd/>
          </a:ln>
        </p:spPr>
        <p:txBody>
          <a:bodyPr wrap="none">
            <a:spAutoFit/>
          </a:bodyPr>
          <a:lstStyle/>
          <a:p>
            <a:pPr algn="ctr"/>
            <a:r>
              <a:rPr lang="it-IT" sz="1800">
                <a:latin typeface="Arial" pitchFamily="34" charset="0"/>
              </a:rPr>
              <a:t>T3, T4</a:t>
            </a:r>
          </a:p>
        </p:txBody>
      </p:sp>
      <p:sp>
        <p:nvSpPr>
          <p:cNvPr id="67642" name="Line 74"/>
          <p:cNvSpPr>
            <a:spLocks noChangeShapeType="1"/>
          </p:cNvSpPr>
          <p:nvPr/>
        </p:nvSpPr>
        <p:spPr bwMode="auto">
          <a:xfrm flipH="1">
            <a:off x="1860550" y="3606800"/>
            <a:ext cx="1054100" cy="0"/>
          </a:xfrm>
          <a:prstGeom prst="line">
            <a:avLst/>
          </a:prstGeom>
          <a:noFill/>
          <a:ln w="19050">
            <a:solidFill>
              <a:schemeClr val="tx1"/>
            </a:solidFill>
            <a:prstDash val="sysDot"/>
            <a:round/>
            <a:headEnd/>
            <a:tailEnd type="triangle" w="med" len="med"/>
          </a:ln>
        </p:spPr>
        <p:txBody>
          <a:bodyPr/>
          <a:lstStyle/>
          <a:p>
            <a:endParaRPr lang="it-IT"/>
          </a:p>
        </p:txBody>
      </p:sp>
      <p:sp>
        <p:nvSpPr>
          <p:cNvPr id="67643" name="Text Box 75"/>
          <p:cNvSpPr txBox="1">
            <a:spLocks noChangeArrowheads="1"/>
          </p:cNvSpPr>
          <p:nvPr/>
        </p:nvSpPr>
        <p:spPr bwMode="auto">
          <a:xfrm>
            <a:off x="1920875" y="333851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7644" name="Line 76"/>
          <p:cNvSpPr>
            <a:spLocks noChangeShapeType="1"/>
          </p:cNvSpPr>
          <p:nvPr/>
        </p:nvSpPr>
        <p:spPr bwMode="auto">
          <a:xfrm>
            <a:off x="3263900" y="3600450"/>
            <a:ext cx="0" cy="304800"/>
          </a:xfrm>
          <a:prstGeom prst="line">
            <a:avLst/>
          </a:prstGeom>
          <a:noFill/>
          <a:ln w="19050">
            <a:solidFill>
              <a:schemeClr val="tx1"/>
            </a:solidFill>
            <a:prstDash val="sysDot"/>
            <a:round/>
            <a:headEnd/>
            <a:tailEnd/>
          </a:ln>
        </p:spPr>
        <p:txBody>
          <a:bodyPr/>
          <a:lstStyle/>
          <a:p>
            <a:endParaRPr lang="it-IT"/>
          </a:p>
        </p:txBody>
      </p:sp>
      <p:sp>
        <p:nvSpPr>
          <p:cNvPr id="67645" name="Line 77"/>
          <p:cNvSpPr>
            <a:spLocks noChangeShapeType="1"/>
          </p:cNvSpPr>
          <p:nvPr/>
        </p:nvSpPr>
        <p:spPr bwMode="auto">
          <a:xfrm>
            <a:off x="3638550" y="3238500"/>
            <a:ext cx="2203450" cy="0"/>
          </a:xfrm>
          <a:prstGeom prst="line">
            <a:avLst/>
          </a:prstGeom>
          <a:noFill/>
          <a:ln w="19050">
            <a:solidFill>
              <a:schemeClr val="tx1"/>
            </a:solidFill>
            <a:prstDash val="sysDot"/>
            <a:round/>
            <a:headEnd/>
            <a:tailEnd/>
          </a:ln>
        </p:spPr>
        <p:txBody>
          <a:bodyPr/>
          <a:lstStyle/>
          <a:p>
            <a:endParaRPr lang="it-IT"/>
          </a:p>
        </p:txBody>
      </p:sp>
      <p:sp>
        <p:nvSpPr>
          <p:cNvPr id="67646" name="Text Box 78"/>
          <p:cNvSpPr txBox="1">
            <a:spLocks noChangeArrowheads="1"/>
          </p:cNvSpPr>
          <p:nvPr/>
        </p:nvSpPr>
        <p:spPr bwMode="auto">
          <a:xfrm>
            <a:off x="3559175" y="3167063"/>
            <a:ext cx="317500" cy="366712"/>
          </a:xfrm>
          <a:prstGeom prst="rect">
            <a:avLst/>
          </a:prstGeom>
          <a:noFill/>
          <a:ln w="9525">
            <a:noFill/>
            <a:miter lim="800000"/>
            <a:headEnd/>
            <a:tailEnd/>
          </a:ln>
        </p:spPr>
        <p:txBody>
          <a:bodyPr wrap="none">
            <a:spAutoFit/>
          </a:bodyPr>
          <a:lstStyle/>
          <a:p>
            <a:r>
              <a:rPr lang="it-IT" sz="1800">
                <a:latin typeface="Arial" pitchFamily="34" charset="0"/>
              </a:rPr>
              <a:t>+</a:t>
            </a:r>
          </a:p>
        </p:txBody>
      </p:sp>
      <p:sp>
        <p:nvSpPr>
          <p:cNvPr id="67647" name="Line 79"/>
          <p:cNvSpPr>
            <a:spLocks noChangeShapeType="1"/>
          </p:cNvSpPr>
          <p:nvPr/>
        </p:nvSpPr>
        <p:spPr bwMode="auto">
          <a:xfrm flipV="1">
            <a:off x="5829300" y="3019425"/>
            <a:ext cx="1162050" cy="219075"/>
          </a:xfrm>
          <a:prstGeom prst="line">
            <a:avLst/>
          </a:prstGeom>
          <a:noFill/>
          <a:ln w="19050">
            <a:solidFill>
              <a:schemeClr val="tx1"/>
            </a:solidFill>
            <a:prstDash val="sysDot"/>
            <a:round/>
            <a:headEnd/>
            <a:tailEnd type="triangle" w="med" len="med"/>
          </a:ln>
        </p:spPr>
        <p:txBody>
          <a:bodyPr/>
          <a:lstStyle/>
          <a:p>
            <a:endParaRPr lang="it-IT"/>
          </a:p>
        </p:txBody>
      </p:sp>
      <p:sp>
        <p:nvSpPr>
          <p:cNvPr id="67648" name="Text Box 80"/>
          <p:cNvSpPr txBox="1">
            <a:spLocks noChangeArrowheads="1"/>
          </p:cNvSpPr>
          <p:nvPr/>
        </p:nvSpPr>
        <p:spPr bwMode="auto">
          <a:xfrm>
            <a:off x="3424238" y="3700463"/>
            <a:ext cx="1530350" cy="366712"/>
          </a:xfrm>
          <a:prstGeom prst="rect">
            <a:avLst/>
          </a:prstGeom>
          <a:noFill/>
          <a:ln w="9525">
            <a:noFill/>
            <a:miter lim="800000"/>
            <a:headEnd/>
            <a:tailEnd/>
          </a:ln>
        </p:spPr>
        <p:txBody>
          <a:bodyPr wrap="none">
            <a:spAutoFit/>
          </a:bodyPr>
          <a:lstStyle/>
          <a:p>
            <a:r>
              <a:rPr lang="it-IT" sz="1800">
                <a:latin typeface="Arial" pitchFamily="34" charset="0"/>
              </a:rPr>
              <a:t>Dealogenase</a:t>
            </a:r>
          </a:p>
        </p:txBody>
      </p:sp>
      <p:sp>
        <p:nvSpPr>
          <p:cNvPr id="67649" name="Text Box 81"/>
          <p:cNvSpPr txBox="1">
            <a:spLocks noChangeArrowheads="1"/>
          </p:cNvSpPr>
          <p:nvPr/>
        </p:nvSpPr>
        <p:spPr bwMode="auto">
          <a:xfrm>
            <a:off x="736600" y="6261100"/>
            <a:ext cx="1403350" cy="366713"/>
          </a:xfrm>
          <a:prstGeom prst="rect">
            <a:avLst/>
          </a:prstGeom>
          <a:noFill/>
          <a:ln w="9525">
            <a:noFill/>
            <a:miter lim="800000"/>
            <a:headEnd/>
            <a:tailEnd/>
          </a:ln>
        </p:spPr>
        <p:txBody>
          <a:bodyPr wrap="none">
            <a:spAutoFit/>
          </a:bodyPr>
          <a:lstStyle/>
          <a:p>
            <a:pPr algn="ctr"/>
            <a:r>
              <a:rPr lang="it-IT" sz="1800">
                <a:latin typeface="Arial" pitchFamily="34" charset="0"/>
              </a:rPr>
              <a:t>Baso-lateral</a:t>
            </a:r>
          </a:p>
        </p:txBody>
      </p:sp>
      <p:sp>
        <p:nvSpPr>
          <p:cNvPr id="67650" name="Text Box 82"/>
          <p:cNvSpPr txBox="1">
            <a:spLocks noChangeArrowheads="1"/>
          </p:cNvSpPr>
          <p:nvPr/>
        </p:nvSpPr>
        <p:spPr bwMode="auto">
          <a:xfrm>
            <a:off x="7124700" y="6262688"/>
            <a:ext cx="704850" cy="366712"/>
          </a:xfrm>
          <a:prstGeom prst="rect">
            <a:avLst/>
          </a:prstGeom>
          <a:noFill/>
          <a:ln w="9525">
            <a:noFill/>
            <a:miter lim="800000"/>
            <a:headEnd/>
            <a:tailEnd/>
          </a:ln>
        </p:spPr>
        <p:txBody>
          <a:bodyPr wrap="none">
            <a:spAutoFit/>
          </a:bodyPr>
          <a:lstStyle/>
          <a:p>
            <a:pPr algn="ctr"/>
            <a:r>
              <a:rPr lang="it-IT" sz="1800">
                <a:latin typeface="Arial" pitchFamily="34" charset="0"/>
              </a:rPr>
              <a:t>Apex</a:t>
            </a:r>
          </a:p>
        </p:txBody>
      </p:sp>
      <p:sp>
        <p:nvSpPr>
          <p:cNvPr id="67651" name="Text Box 83"/>
          <p:cNvSpPr txBox="1">
            <a:spLocks noChangeArrowheads="1"/>
          </p:cNvSpPr>
          <p:nvPr/>
        </p:nvSpPr>
        <p:spPr bwMode="auto">
          <a:xfrm>
            <a:off x="7721600" y="1128713"/>
            <a:ext cx="882650" cy="366712"/>
          </a:xfrm>
          <a:prstGeom prst="rect">
            <a:avLst/>
          </a:prstGeom>
          <a:noFill/>
          <a:ln w="9525">
            <a:noFill/>
            <a:miter lim="800000"/>
            <a:headEnd/>
            <a:tailEnd/>
          </a:ln>
        </p:spPr>
        <p:txBody>
          <a:bodyPr wrap="none">
            <a:spAutoFit/>
          </a:bodyPr>
          <a:lstStyle/>
          <a:p>
            <a:pPr algn="ctr"/>
            <a:r>
              <a:rPr lang="it-IT" sz="1800">
                <a:latin typeface="Arial" pitchFamily="34" charset="0"/>
              </a:rPr>
              <a:t>Colloid</a:t>
            </a:r>
          </a:p>
        </p:txBody>
      </p:sp>
      <p:sp>
        <p:nvSpPr>
          <p:cNvPr id="67652" name="Rectangle 85"/>
          <p:cNvSpPr>
            <a:spLocks noChangeArrowheads="1"/>
          </p:cNvSpPr>
          <p:nvPr/>
        </p:nvSpPr>
        <p:spPr bwMode="auto">
          <a:xfrm>
            <a:off x="6564313" y="2306638"/>
            <a:ext cx="741362" cy="376237"/>
          </a:xfrm>
          <a:prstGeom prst="rect">
            <a:avLst/>
          </a:prstGeom>
          <a:solidFill>
            <a:schemeClr val="bg1"/>
          </a:solidFill>
          <a:ln w="9525">
            <a:solidFill>
              <a:schemeClr val="tx1"/>
            </a:solidFill>
            <a:miter lim="800000"/>
            <a:headEnd/>
            <a:tailEnd/>
          </a:ln>
        </p:spPr>
        <p:txBody>
          <a:bodyPr wrap="none" anchor="ctr"/>
          <a:lstStyle/>
          <a:p>
            <a:pPr algn="ctr"/>
            <a:r>
              <a:rPr lang="it-IT" sz="1800">
                <a:latin typeface="Arial" pitchFamily="34" charset="0"/>
              </a:rPr>
              <a:t>DUOX</a:t>
            </a:r>
          </a:p>
        </p:txBody>
      </p:sp>
      <p:sp>
        <p:nvSpPr>
          <p:cNvPr id="67653" name="Line 86"/>
          <p:cNvSpPr>
            <a:spLocks noChangeShapeType="1"/>
          </p:cNvSpPr>
          <p:nvPr/>
        </p:nvSpPr>
        <p:spPr bwMode="auto">
          <a:xfrm rot="19436044" flipV="1">
            <a:off x="5719763" y="2906713"/>
            <a:ext cx="908050" cy="50800"/>
          </a:xfrm>
          <a:prstGeom prst="line">
            <a:avLst/>
          </a:prstGeom>
          <a:noFill/>
          <a:ln w="19050">
            <a:solidFill>
              <a:schemeClr val="tx1"/>
            </a:solidFill>
            <a:prstDash val="sysDot"/>
            <a:round/>
            <a:headEnd/>
            <a:tailEnd type="triangle" w="med" len="med"/>
          </a:ln>
        </p:spPr>
        <p:txBody>
          <a:bodyPr/>
          <a:lstStyle/>
          <a:p>
            <a:endParaRPr lang="it-IT"/>
          </a:p>
        </p:txBody>
      </p:sp>
      <p:sp>
        <p:nvSpPr>
          <p:cNvPr id="67654" name="Text Box 87"/>
          <p:cNvSpPr txBox="1">
            <a:spLocks noChangeArrowheads="1"/>
          </p:cNvSpPr>
          <p:nvPr/>
        </p:nvSpPr>
        <p:spPr bwMode="auto">
          <a:xfrm>
            <a:off x="7197725" y="2176463"/>
            <a:ext cx="758825" cy="366712"/>
          </a:xfrm>
          <a:prstGeom prst="rect">
            <a:avLst/>
          </a:prstGeom>
          <a:noFill/>
          <a:ln w="9525">
            <a:noFill/>
            <a:miter lim="800000"/>
            <a:headEnd/>
            <a:tailEnd/>
          </a:ln>
        </p:spPr>
        <p:txBody>
          <a:bodyPr wrap="none">
            <a:spAutoFit/>
          </a:bodyPr>
          <a:lstStyle/>
          <a:p>
            <a:r>
              <a:rPr lang="it-IT" sz="1800">
                <a:latin typeface="Arial" pitchFamily="34" charset="0"/>
              </a:rPr>
              <a:t> H</a:t>
            </a:r>
            <a:r>
              <a:rPr lang="it-IT" sz="1800" baseline="-25000">
                <a:latin typeface="Arial" pitchFamily="34" charset="0"/>
              </a:rPr>
              <a:t>2</a:t>
            </a:r>
            <a:r>
              <a:rPr lang="it-IT" sz="1800">
                <a:latin typeface="Arial" pitchFamily="34" charset="0"/>
              </a:rPr>
              <a:t>O</a:t>
            </a:r>
            <a:r>
              <a:rPr lang="it-IT" sz="1800" baseline="-25000">
                <a:latin typeface="Arial" pitchFamily="34" charset="0"/>
              </a:rPr>
              <a:t>2</a:t>
            </a:r>
          </a:p>
        </p:txBody>
      </p:sp>
      <p:sp>
        <p:nvSpPr>
          <p:cNvPr id="67655" name="Arc 88"/>
          <p:cNvSpPr>
            <a:spLocks noChangeAspect="1"/>
          </p:cNvSpPr>
          <p:nvPr/>
        </p:nvSpPr>
        <p:spPr bwMode="auto">
          <a:xfrm>
            <a:off x="7642225" y="2484438"/>
            <a:ext cx="103188" cy="1158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p:spPr>
        <p:txBody>
          <a:bodyPr wrap="none" anchor="ctr"/>
          <a:lstStyle/>
          <a:p>
            <a:endParaRPr lang="it-IT"/>
          </a:p>
        </p:txBody>
      </p:sp>
      <p:sp>
        <p:nvSpPr>
          <p:cNvPr id="67656" name="AutoShape 89"/>
          <p:cNvSpPr>
            <a:spLocks/>
          </p:cNvSpPr>
          <p:nvPr/>
        </p:nvSpPr>
        <p:spPr bwMode="auto">
          <a:xfrm>
            <a:off x="1952625" y="4349750"/>
            <a:ext cx="152400" cy="558800"/>
          </a:xfrm>
          <a:prstGeom prst="leftBrace">
            <a:avLst>
              <a:gd name="adj1" fmla="val 30556"/>
              <a:gd name="adj2" fmla="val 50000"/>
            </a:avLst>
          </a:prstGeom>
          <a:noFill/>
          <a:ln w="9525">
            <a:solidFill>
              <a:schemeClr val="tx1"/>
            </a:solidFill>
            <a:round/>
            <a:headEnd/>
            <a:tailEnd/>
          </a:ln>
        </p:spPr>
        <p:txBody>
          <a:bodyPr wrap="none" anchor="ctr"/>
          <a:lstStyle/>
          <a:p>
            <a:endParaRPr lang="it-IT"/>
          </a:p>
        </p:txBody>
      </p:sp>
      <p:sp>
        <p:nvSpPr>
          <p:cNvPr id="90" name="Rectangle 2"/>
          <p:cNvSpPr txBox="1">
            <a:spLocks noChangeArrowheads="1"/>
          </p:cNvSpPr>
          <p:nvPr/>
        </p:nvSpPr>
        <p:spPr>
          <a:xfrm>
            <a:off x="685800" y="117475"/>
            <a:ext cx="7772400" cy="1143000"/>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rPr>
              <a:t>Molecular events involved in thyroid hormone dyshormonogenesis</a:t>
            </a:r>
          </a:p>
        </p:txBody>
      </p:sp>
      <p:sp>
        <p:nvSpPr>
          <p:cNvPr id="91" name="Ovale 90"/>
          <p:cNvSpPr/>
          <p:nvPr/>
        </p:nvSpPr>
        <p:spPr>
          <a:xfrm>
            <a:off x="3349625" y="3413125"/>
            <a:ext cx="1631950" cy="9826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val 2" descr="Granito"/>
          <p:cNvSpPr>
            <a:spLocks noChangeArrowheads="1"/>
          </p:cNvSpPr>
          <p:nvPr/>
        </p:nvSpPr>
        <p:spPr bwMode="auto">
          <a:xfrm>
            <a:off x="1347788" y="3432175"/>
            <a:ext cx="931862" cy="519113"/>
          </a:xfrm>
          <a:prstGeom prst="ellipse">
            <a:avLst/>
          </a:prstGeom>
          <a:blipFill dpi="0" rotWithShape="0">
            <a:blip r:embed="rId2"/>
            <a:srcRect/>
            <a:tile tx="0" ty="0" sx="100000" sy="100000" flip="none" algn="tl"/>
          </a:blipFill>
          <a:ln w="19050">
            <a:solidFill>
              <a:schemeClr val="tx1"/>
            </a:solidFill>
            <a:round/>
            <a:headEnd/>
            <a:tailEnd/>
          </a:ln>
        </p:spPr>
        <p:txBody>
          <a:bodyPr wrap="none" anchor="ctr"/>
          <a:lstStyle/>
          <a:p>
            <a:endParaRPr lang="it-IT"/>
          </a:p>
        </p:txBody>
      </p:sp>
      <p:sp>
        <p:nvSpPr>
          <p:cNvPr id="20482" name="Line 3"/>
          <p:cNvSpPr>
            <a:spLocks noChangeShapeType="1"/>
          </p:cNvSpPr>
          <p:nvPr/>
        </p:nvSpPr>
        <p:spPr bwMode="auto">
          <a:xfrm>
            <a:off x="744538" y="4845050"/>
            <a:ext cx="3048000" cy="0"/>
          </a:xfrm>
          <a:prstGeom prst="line">
            <a:avLst/>
          </a:prstGeom>
          <a:noFill/>
          <a:ln w="76200">
            <a:solidFill>
              <a:schemeClr val="tx1"/>
            </a:solidFill>
            <a:round/>
            <a:headEnd/>
            <a:tailEnd/>
          </a:ln>
        </p:spPr>
        <p:txBody>
          <a:bodyPr/>
          <a:lstStyle/>
          <a:p>
            <a:endParaRPr lang="it-IT"/>
          </a:p>
        </p:txBody>
      </p:sp>
      <p:sp>
        <p:nvSpPr>
          <p:cNvPr id="20483" name="Oval 4" descr="Diagonali larghe verso l'alto"/>
          <p:cNvSpPr>
            <a:spLocks noChangeArrowheads="1"/>
          </p:cNvSpPr>
          <p:nvPr/>
        </p:nvSpPr>
        <p:spPr bwMode="auto">
          <a:xfrm>
            <a:off x="2135188" y="4611688"/>
            <a:ext cx="609600" cy="439737"/>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0484" name="Oval 5" descr="Diagonali larghe verso l'alto"/>
          <p:cNvSpPr>
            <a:spLocks noChangeArrowheads="1"/>
          </p:cNvSpPr>
          <p:nvPr/>
        </p:nvSpPr>
        <p:spPr bwMode="auto">
          <a:xfrm>
            <a:off x="2898775" y="4606925"/>
            <a:ext cx="609600" cy="439738"/>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0485" name="Line 6"/>
          <p:cNvSpPr>
            <a:spLocks noChangeShapeType="1"/>
          </p:cNvSpPr>
          <p:nvPr/>
        </p:nvSpPr>
        <p:spPr bwMode="auto">
          <a:xfrm>
            <a:off x="3640138" y="4351338"/>
            <a:ext cx="0" cy="484187"/>
          </a:xfrm>
          <a:prstGeom prst="line">
            <a:avLst/>
          </a:prstGeom>
          <a:noFill/>
          <a:ln w="38100">
            <a:solidFill>
              <a:schemeClr val="tx1"/>
            </a:solidFill>
            <a:round/>
            <a:headEnd/>
            <a:tailEnd/>
          </a:ln>
        </p:spPr>
        <p:txBody>
          <a:bodyPr/>
          <a:lstStyle/>
          <a:p>
            <a:endParaRPr lang="it-IT"/>
          </a:p>
        </p:txBody>
      </p:sp>
      <p:sp>
        <p:nvSpPr>
          <p:cNvPr id="20486" name="Line 7"/>
          <p:cNvSpPr>
            <a:spLocks noChangeShapeType="1"/>
          </p:cNvSpPr>
          <p:nvPr/>
        </p:nvSpPr>
        <p:spPr bwMode="auto">
          <a:xfrm>
            <a:off x="3635375" y="4357688"/>
            <a:ext cx="381000" cy="0"/>
          </a:xfrm>
          <a:prstGeom prst="line">
            <a:avLst/>
          </a:prstGeom>
          <a:noFill/>
          <a:ln w="38100">
            <a:solidFill>
              <a:schemeClr val="tx1"/>
            </a:solidFill>
            <a:round/>
            <a:headEnd/>
            <a:tailEnd type="triangle" w="med" len="med"/>
          </a:ln>
        </p:spPr>
        <p:txBody>
          <a:bodyPr/>
          <a:lstStyle/>
          <a:p>
            <a:endParaRPr lang="it-IT"/>
          </a:p>
        </p:txBody>
      </p:sp>
      <p:sp>
        <p:nvSpPr>
          <p:cNvPr id="20487" name="Oval 8"/>
          <p:cNvSpPr>
            <a:spLocks noChangeArrowheads="1"/>
          </p:cNvSpPr>
          <p:nvPr/>
        </p:nvSpPr>
        <p:spPr bwMode="auto">
          <a:xfrm>
            <a:off x="1606550" y="4221163"/>
            <a:ext cx="420688" cy="60960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TR</a:t>
            </a:r>
          </a:p>
        </p:txBody>
      </p:sp>
      <p:sp>
        <p:nvSpPr>
          <p:cNvPr id="20488" name="Rectangle 9"/>
          <p:cNvSpPr>
            <a:spLocks noChangeArrowheads="1"/>
          </p:cNvSpPr>
          <p:nvPr/>
        </p:nvSpPr>
        <p:spPr bwMode="auto">
          <a:xfrm>
            <a:off x="1327150" y="4208463"/>
            <a:ext cx="306388" cy="603250"/>
          </a:xfrm>
          <a:prstGeom prst="rect">
            <a:avLst/>
          </a:prstGeom>
          <a:solidFill>
            <a:schemeClr val="bg1"/>
          </a:solidFill>
          <a:ln w="19050">
            <a:solidFill>
              <a:schemeClr val="tx1"/>
            </a:solidFill>
            <a:miter lim="800000"/>
            <a:headEnd/>
            <a:tailEnd/>
          </a:ln>
        </p:spPr>
        <p:txBody>
          <a:bodyPr wrap="none" anchor="ctr"/>
          <a:lstStyle/>
          <a:p>
            <a:endParaRPr lang="it-IT"/>
          </a:p>
        </p:txBody>
      </p:sp>
      <p:sp>
        <p:nvSpPr>
          <p:cNvPr id="20489" name="Oval 10" descr="Diagonali chiare verso l'alto"/>
          <p:cNvSpPr>
            <a:spLocks noChangeArrowheads="1"/>
          </p:cNvSpPr>
          <p:nvPr/>
        </p:nvSpPr>
        <p:spPr bwMode="auto">
          <a:xfrm>
            <a:off x="2098675" y="3514725"/>
            <a:ext cx="646113" cy="627063"/>
          </a:xfrm>
          <a:prstGeom prst="ellipse">
            <a:avLst/>
          </a:prstGeom>
          <a:pattFill prst="ltUpDiag">
            <a:fgClr>
              <a:schemeClr val="tx1"/>
            </a:fgClr>
            <a:bgClr>
              <a:srgbClr val="FFFFFF"/>
            </a:bgClr>
          </a:pattFill>
          <a:ln w="19050">
            <a:solidFill>
              <a:schemeClr val="tx1"/>
            </a:solidFill>
            <a:round/>
            <a:headEnd/>
            <a:tailEnd/>
          </a:ln>
        </p:spPr>
        <p:txBody>
          <a:bodyPr wrap="none" anchor="ctr"/>
          <a:lstStyle/>
          <a:p>
            <a:endParaRPr lang="it-IT"/>
          </a:p>
        </p:txBody>
      </p:sp>
      <p:sp>
        <p:nvSpPr>
          <p:cNvPr id="20490" name="Oval 11"/>
          <p:cNvSpPr>
            <a:spLocks noChangeArrowheads="1"/>
          </p:cNvSpPr>
          <p:nvPr/>
        </p:nvSpPr>
        <p:spPr bwMode="auto">
          <a:xfrm>
            <a:off x="1344613" y="3867150"/>
            <a:ext cx="958850" cy="360363"/>
          </a:xfrm>
          <a:prstGeom prst="ellipse">
            <a:avLst/>
          </a:prstGeom>
          <a:solidFill>
            <a:srgbClr val="00CC00"/>
          </a:solidFill>
          <a:ln w="19050">
            <a:solidFill>
              <a:schemeClr val="tx1"/>
            </a:solidFill>
            <a:round/>
            <a:headEnd/>
            <a:tailEnd/>
          </a:ln>
        </p:spPr>
        <p:txBody>
          <a:bodyPr wrap="none" anchor="ctr"/>
          <a:lstStyle/>
          <a:p>
            <a:pPr algn="ctr"/>
            <a:r>
              <a:rPr lang="it-IT" sz="1800">
                <a:latin typeface="Arial" pitchFamily="34" charset="0"/>
              </a:rPr>
              <a:t>CoR</a:t>
            </a:r>
          </a:p>
        </p:txBody>
      </p:sp>
      <p:sp>
        <p:nvSpPr>
          <p:cNvPr id="20491" name="Text Box 12"/>
          <p:cNvSpPr txBox="1">
            <a:spLocks noChangeArrowheads="1"/>
          </p:cNvSpPr>
          <p:nvPr/>
        </p:nvSpPr>
        <p:spPr bwMode="auto">
          <a:xfrm>
            <a:off x="1323975" y="4859338"/>
            <a:ext cx="641350" cy="366712"/>
          </a:xfrm>
          <a:prstGeom prst="rect">
            <a:avLst/>
          </a:prstGeom>
          <a:noFill/>
          <a:ln w="9525">
            <a:noFill/>
            <a:miter lim="800000"/>
            <a:headEnd/>
            <a:tailEnd/>
          </a:ln>
        </p:spPr>
        <p:txBody>
          <a:bodyPr wrap="none">
            <a:spAutoFit/>
          </a:bodyPr>
          <a:lstStyle/>
          <a:p>
            <a:r>
              <a:rPr lang="it-IT" sz="1800">
                <a:latin typeface="Arial" pitchFamily="34" charset="0"/>
              </a:rPr>
              <a:t>TRE</a:t>
            </a:r>
          </a:p>
        </p:txBody>
      </p:sp>
      <p:sp>
        <p:nvSpPr>
          <p:cNvPr id="20492" name="AutoShape 13"/>
          <p:cNvSpPr>
            <a:spLocks noChangeArrowheads="1"/>
          </p:cNvSpPr>
          <p:nvPr/>
        </p:nvSpPr>
        <p:spPr bwMode="auto">
          <a:xfrm>
            <a:off x="2851150" y="3676650"/>
            <a:ext cx="860425" cy="590550"/>
          </a:xfrm>
          <a:prstGeom prst="lightningBolt">
            <a:avLst/>
          </a:prstGeom>
          <a:solidFill>
            <a:srgbClr val="FF0000"/>
          </a:solidFill>
          <a:ln w="9525">
            <a:solidFill>
              <a:schemeClr val="tx1"/>
            </a:solidFill>
            <a:miter lim="800000"/>
            <a:headEnd/>
            <a:tailEnd/>
          </a:ln>
        </p:spPr>
        <p:txBody>
          <a:bodyPr wrap="none" anchor="ctr"/>
          <a:lstStyle/>
          <a:p>
            <a:endParaRPr lang="it-IT"/>
          </a:p>
        </p:txBody>
      </p:sp>
      <p:sp>
        <p:nvSpPr>
          <p:cNvPr id="20493" name="Text Box 14"/>
          <p:cNvSpPr txBox="1">
            <a:spLocks noChangeArrowheads="1"/>
          </p:cNvSpPr>
          <p:nvPr/>
        </p:nvSpPr>
        <p:spPr bwMode="auto">
          <a:xfrm>
            <a:off x="2124075" y="3286125"/>
            <a:ext cx="831850" cy="366713"/>
          </a:xfrm>
          <a:prstGeom prst="rect">
            <a:avLst/>
          </a:prstGeom>
          <a:solidFill>
            <a:schemeClr val="bg1"/>
          </a:solidFill>
          <a:ln w="9525">
            <a:noFill/>
            <a:miter lim="800000"/>
            <a:headEnd/>
            <a:tailEnd/>
          </a:ln>
        </p:spPr>
        <p:txBody>
          <a:bodyPr wrap="none">
            <a:spAutoFit/>
          </a:bodyPr>
          <a:lstStyle/>
          <a:p>
            <a:r>
              <a:rPr lang="it-IT" sz="1800">
                <a:latin typeface="Arial" pitchFamily="34" charset="0"/>
              </a:rPr>
              <a:t>HDAC</a:t>
            </a:r>
          </a:p>
        </p:txBody>
      </p:sp>
      <p:sp>
        <p:nvSpPr>
          <p:cNvPr id="20494" name="Text Box 15"/>
          <p:cNvSpPr txBox="1">
            <a:spLocks noChangeArrowheads="1"/>
          </p:cNvSpPr>
          <p:nvPr/>
        </p:nvSpPr>
        <p:spPr bwMode="auto">
          <a:xfrm>
            <a:off x="935038" y="4370388"/>
            <a:ext cx="6667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RXR</a:t>
            </a:r>
          </a:p>
        </p:txBody>
      </p:sp>
      <p:sp>
        <p:nvSpPr>
          <p:cNvPr id="20495" name="Oval 16" descr="Diagonali larghe verso l'alto"/>
          <p:cNvSpPr>
            <a:spLocks noChangeArrowheads="1"/>
          </p:cNvSpPr>
          <p:nvPr/>
        </p:nvSpPr>
        <p:spPr bwMode="auto">
          <a:xfrm>
            <a:off x="515938" y="4598988"/>
            <a:ext cx="609600" cy="439737"/>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0496" name="Line 17"/>
          <p:cNvSpPr>
            <a:spLocks noChangeShapeType="1"/>
          </p:cNvSpPr>
          <p:nvPr/>
        </p:nvSpPr>
        <p:spPr bwMode="auto">
          <a:xfrm>
            <a:off x="2614613" y="5087938"/>
            <a:ext cx="252412" cy="250825"/>
          </a:xfrm>
          <a:prstGeom prst="line">
            <a:avLst/>
          </a:prstGeom>
          <a:noFill/>
          <a:ln w="28575">
            <a:solidFill>
              <a:schemeClr val="tx1"/>
            </a:solidFill>
            <a:round/>
            <a:headEnd/>
            <a:tailEnd/>
          </a:ln>
        </p:spPr>
        <p:txBody>
          <a:bodyPr/>
          <a:lstStyle/>
          <a:p>
            <a:endParaRPr lang="it-IT"/>
          </a:p>
        </p:txBody>
      </p:sp>
      <p:sp>
        <p:nvSpPr>
          <p:cNvPr id="20497" name="Line 18"/>
          <p:cNvSpPr>
            <a:spLocks noChangeShapeType="1"/>
          </p:cNvSpPr>
          <p:nvPr/>
        </p:nvSpPr>
        <p:spPr bwMode="auto">
          <a:xfrm flipV="1">
            <a:off x="2865438" y="5099050"/>
            <a:ext cx="241300" cy="241300"/>
          </a:xfrm>
          <a:prstGeom prst="line">
            <a:avLst/>
          </a:prstGeom>
          <a:noFill/>
          <a:ln w="28575">
            <a:solidFill>
              <a:schemeClr val="tx1"/>
            </a:solidFill>
            <a:round/>
            <a:headEnd/>
            <a:tailEnd/>
          </a:ln>
        </p:spPr>
        <p:txBody>
          <a:bodyPr/>
          <a:lstStyle/>
          <a:p>
            <a:endParaRPr lang="it-IT"/>
          </a:p>
        </p:txBody>
      </p:sp>
      <p:sp>
        <p:nvSpPr>
          <p:cNvPr id="20498" name="Text Box 19"/>
          <p:cNvSpPr txBox="1">
            <a:spLocks noChangeArrowheads="1"/>
          </p:cNvSpPr>
          <p:nvPr/>
        </p:nvSpPr>
        <p:spPr bwMode="auto">
          <a:xfrm>
            <a:off x="2319338" y="5303838"/>
            <a:ext cx="1073150" cy="366712"/>
          </a:xfrm>
          <a:prstGeom prst="rect">
            <a:avLst/>
          </a:prstGeom>
          <a:noFill/>
          <a:ln w="9525">
            <a:noFill/>
            <a:miter lim="800000"/>
            <a:headEnd/>
            <a:tailEnd/>
          </a:ln>
        </p:spPr>
        <p:txBody>
          <a:bodyPr wrap="none">
            <a:spAutoFit/>
          </a:bodyPr>
          <a:lstStyle/>
          <a:p>
            <a:r>
              <a:rPr lang="it-IT" sz="1800">
                <a:latin typeface="Arial" pitchFamily="34" charset="0"/>
              </a:rPr>
              <a:t>Histones</a:t>
            </a:r>
          </a:p>
        </p:txBody>
      </p:sp>
      <p:sp>
        <p:nvSpPr>
          <p:cNvPr id="20499" name="Text Box 20"/>
          <p:cNvSpPr txBox="1">
            <a:spLocks noChangeArrowheads="1"/>
          </p:cNvSpPr>
          <p:nvPr/>
        </p:nvSpPr>
        <p:spPr bwMode="auto">
          <a:xfrm>
            <a:off x="2979738" y="3030538"/>
            <a:ext cx="1543050" cy="641350"/>
          </a:xfrm>
          <a:prstGeom prst="rect">
            <a:avLst/>
          </a:prstGeom>
          <a:noFill/>
          <a:ln w="9525">
            <a:noFill/>
            <a:miter lim="800000"/>
            <a:headEnd/>
            <a:tailEnd/>
          </a:ln>
        </p:spPr>
        <p:txBody>
          <a:bodyPr wrap="none">
            <a:spAutoFit/>
          </a:bodyPr>
          <a:lstStyle/>
          <a:p>
            <a:pPr algn="ctr"/>
            <a:r>
              <a:rPr lang="it-IT" sz="1800">
                <a:latin typeface="Arial" pitchFamily="34" charset="0"/>
              </a:rPr>
              <a:t>Histone</a:t>
            </a:r>
          </a:p>
          <a:p>
            <a:pPr algn="ctr"/>
            <a:r>
              <a:rPr lang="it-IT" sz="1800">
                <a:latin typeface="Arial" pitchFamily="34" charset="0"/>
              </a:rPr>
              <a:t>de-acetilation</a:t>
            </a:r>
          </a:p>
        </p:txBody>
      </p:sp>
      <p:sp>
        <p:nvSpPr>
          <p:cNvPr id="20500" name="Text Box 21"/>
          <p:cNvSpPr txBox="1">
            <a:spLocks noChangeArrowheads="1"/>
          </p:cNvSpPr>
          <p:nvPr/>
        </p:nvSpPr>
        <p:spPr bwMode="auto">
          <a:xfrm>
            <a:off x="1768475" y="5799138"/>
            <a:ext cx="1485900" cy="396875"/>
          </a:xfrm>
          <a:prstGeom prst="rect">
            <a:avLst/>
          </a:prstGeom>
          <a:noFill/>
          <a:ln w="9525">
            <a:noFill/>
            <a:miter lim="800000"/>
            <a:headEnd/>
            <a:tailEnd/>
          </a:ln>
        </p:spPr>
        <p:txBody>
          <a:bodyPr>
            <a:spAutoFit/>
          </a:bodyPr>
          <a:lstStyle/>
          <a:p>
            <a:r>
              <a:rPr lang="it-IT" sz="2000" i="1">
                <a:latin typeface="Arial" pitchFamily="34" charset="0"/>
              </a:rPr>
              <a:t>Repressed</a:t>
            </a:r>
          </a:p>
        </p:txBody>
      </p:sp>
      <p:sp>
        <p:nvSpPr>
          <p:cNvPr id="20501" name="Oval 22"/>
          <p:cNvSpPr>
            <a:spLocks noChangeArrowheads="1"/>
          </p:cNvSpPr>
          <p:nvPr/>
        </p:nvSpPr>
        <p:spPr bwMode="auto">
          <a:xfrm rot="-5400000">
            <a:off x="7202488" y="4432300"/>
            <a:ext cx="304800" cy="444500"/>
          </a:xfrm>
          <a:prstGeom prst="ellipse">
            <a:avLst/>
          </a:prstGeom>
          <a:solidFill>
            <a:srgbClr val="FF00FF"/>
          </a:solidFill>
          <a:ln w="9525">
            <a:solidFill>
              <a:schemeClr val="tx1"/>
            </a:solidFill>
            <a:round/>
            <a:headEnd/>
            <a:tailEnd/>
          </a:ln>
        </p:spPr>
        <p:txBody>
          <a:bodyPr wrap="none" anchor="ctr"/>
          <a:lstStyle/>
          <a:p>
            <a:endParaRPr lang="it-IT"/>
          </a:p>
        </p:txBody>
      </p:sp>
      <p:sp>
        <p:nvSpPr>
          <p:cNvPr id="20502" name="Oval 23"/>
          <p:cNvSpPr>
            <a:spLocks noChangeArrowheads="1"/>
          </p:cNvSpPr>
          <p:nvPr/>
        </p:nvSpPr>
        <p:spPr bwMode="auto">
          <a:xfrm>
            <a:off x="5741988" y="3346450"/>
            <a:ext cx="520700" cy="495300"/>
          </a:xfrm>
          <a:prstGeom prst="ellipse">
            <a:avLst/>
          </a:prstGeom>
          <a:solidFill>
            <a:srgbClr val="333333"/>
          </a:solidFill>
          <a:ln w="19050">
            <a:solidFill>
              <a:schemeClr val="tx1"/>
            </a:solidFill>
            <a:round/>
            <a:headEnd/>
            <a:tailEnd/>
          </a:ln>
        </p:spPr>
        <p:txBody>
          <a:bodyPr wrap="none" anchor="ctr"/>
          <a:lstStyle/>
          <a:p>
            <a:endParaRPr lang="it-IT"/>
          </a:p>
        </p:txBody>
      </p:sp>
      <p:sp>
        <p:nvSpPr>
          <p:cNvPr id="20503" name="Line 24"/>
          <p:cNvSpPr>
            <a:spLocks noChangeShapeType="1"/>
          </p:cNvSpPr>
          <p:nvPr/>
        </p:nvSpPr>
        <p:spPr bwMode="auto">
          <a:xfrm>
            <a:off x="5005388" y="4857750"/>
            <a:ext cx="3048000" cy="0"/>
          </a:xfrm>
          <a:prstGeom prst="line">
            <a:avLst/>
          </a:prstGeom>
          <a:noFill/>
          <a:ln w="76200">
            <a:solidFill>
              <a:schemeClr val="tx1"/>
            </a:solidFill>
            <a:round/>
            <a:headEnd/>
            <a:tailEnd/>
          </a:ln>
        </p:spPr>
        <p:txBody>
          <a:bodyPr/>
          <a:lstStyle/>
          <a:p>
            <a:endParaRPr lang="it-IT"/>
          </a:p>
        </p:txBody>
      </p:sp>
      <p:sp>
        <p:nvSpPr>
          <p:cNvPr id="20504" name="Oval 25" descr="Diagonali larghe verso l'alto"/>
          <p:cNvSpPr>
            <a:spLocks noChangeArrowheads="1"/>
          </p:cNvSpPr>
          <p:nvPr/>
        </p:nvSpPr>
        <p:spPr bwMode="auto">
          <a:xfrm>
            <a:off x="7997825" y="4619625"/>
            <a:ext cx="609600" cy="439738"/>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0505" name="Line 26"/>
          <p:cNvSpPr>
            <a:spLocks noChangeShapeType="1"/>
          </p:cNvSpPr>
          <p:nvPr/>
        </p:nvSpPr>
        <p:spPr bwMode="auto">
          <a:xfrm>
            <a:off x="7900988" y="4364038"/>
            <a:ext cx="0" cy="484187"/>
          </a:xfrm>
          <a:prstGeom prst="line">
            <a:avLst/>
          </a:prstGeom>
          <a:noFill/>
          <a:ln w="38100">
            <a:solidFill>
              <a:schemeClr val="tx1"/>
            </a:solidFill>
            <a:round/>
            <a:headEnd/>
            <a:tailEnd/>
          </a:ln>
        </p:spPr>
        <p:txBody>
          <a:bodyPr/>
          <a:lstStyle/>
          <a:p>
            <a:endParaRPr lang="it-IT"/>
          </a:p>
        </p:txBody>
      </p:sp>
      <p:sp>
        <p:nvSpPr>
          <p:cNvPr id="20506" name="Line 27"/>
          <p:cNvSpPr>
            <a:spLocks noChangeShapeType="1"/>
          </p:cNvSpPr>
          <p:nvPr/>
        </p:nvSpPr>
        <p:spPr bwMode="auto">
          <a:xfrm>
            <a:off x="7896225" y="4370388"/>
            <a:ext cx="381000" cy="0"/>
          </a:xfrm>
          <a:prstGeom prst="line">
            <a:avLst/>
          </a:prstGeom>
          <a:noFill/>
          <a:ln w="38100">
            <a:solidFill>
              <a:schemeClr val="tx1"/>
            </a:solidFill>
            <a:round/>
            <a:headEnd/>
            <a:tailEnd type="triangle" w="med" len="med"/>
          </a:ln>
        </p:spPr>
        <p:txBody>
          <a:bodyPr/>
          <a:lstStyle/>
          <a:p>
            <a:endParaRPr lang="it-IT"/>
          </a:p>
        </p:txBody>
      </p:sp>
      <p:sp>
        <p:nvSpPr>
          <p:cNvPr id="20507" name="Oval 28"/>
          <p:cNvSpPr>
            <a:spLocks noChangeArrowheads="1"/>
          </p:cNvSpPr>
          <p:nvPr/>
        </p:nvSpPr>
        <p:spPr bwMode="auto">
          <a:xfrm>
            <a:off x="5867400" y="4233863"/>
            <a:ext cx="420688" cy="60960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TR</a:t>
            </a:r>
          </a:p>
        </p:txBody>
      </p:sp>
      <p:sp>
        <p:nvSpPr>
          <p:cNvPr id="20508" name="Rectangle 29"/>
          <p:cNvSpPr>
            <a:spLocks noChangeArrowheads="1"/>
          </p:cNvSpPr>
          <p:nvPr/>
        </p:nvSpPr>
        <p:spPr bwMode="auto">
          <a:xfrm>
            <a:off x="5588000" y="4221163"/>
            <a:ext cx="306388" cy="603250"/>
          </a:xfrm>
          <a:prstGeom prst="rect">
            <a:avLst/>
          </a:prstGeom>
          <a:solidFill>
            <a:schemeClr val="bg1"/>
          </a:solidFill>
          <a:ln w="19050">
            <a:solidFill>
              <a:schemeClr val="tx1"/>
            </a:solidFill>
            <a:miter lim="800000"/>
            <a:headEnd/>
            <a:tailEnd/>
          </a:ln>
        </p:spPr>
        <p:txBody>
          <a:bodyPr wrap="none" anchor="ctr"/>
          <a:lstStyle/>
          <a:p>
            <a:endParaRPr lang="it-IT"/>
          </a:p>
        </p:txBody>
      </p:sp>
      <p:sp>
        <p:nvSpPr>
          <p:cNvPr id="20509" name="Text Box 30"/>
          <p:cNvSpPr txBox="1">
            <a:spLocks noChangeArrowheads="1"/>
          </p:cNvSpPr>
          <p:nvPr/>
        </p:nvSpPr>
        <p:spPr bwMode="auto">
          <a:xfrm>
            <a:off x="5584825" y="4872038"/>
            <a:ext cx="641350" cy="366712"/>
          </a:xfrm>
          <a:prstGeom prst="rect">
            <a:avLst/>
          </a:prstGeom>
          <a:noFill/>
          <a:ln w="9525">
            <a:noFill/>
            <a:miter lim="800000"/>
            <a:headEnd/>
            <a:tailEnd/>
          </a:ln>
        </p:spPr>
        <p:txBody>
          <a:bodyPr wrap="none">
            <a:spAutoFit/>
          </a:bodyPr>
          <a:lstStyle/>
          <a:p>
            <a:r>
              <a:rPr lang="it-IT" sz="1800">
                <a:latin typeface="Arial" pitchFamily="34" charset="0"/>
              </a:rPr>
              <a:t>TRE</a:t>
            </a:r>
          </a:p>
        </p:txBody>
      </p:sp>
      <p:sp>
        <p:nvSpPr>
          <p:cNvPr id="20510" name="AutoShape 31"/>
          <p:cNvSpPr>
            <a:spLocks noChangeArrowheads="1"/>
          </p:cNvSpPr>
          <p:nvPr/>
        </p:nvSpPr>
        <p:spPr bwMode="auto">
          <a:xfrm>
            <a:off x="6991350" y="3689350"/>
            <a:ext cx="860425" cy="590550"/>
          </a:xfrm>
          <a:prstGeom prst="lightningBolt">
            <a:avLst/>
          </a:prstGeom>
          <a:solidFill>
            <a:srgbClr val="FF0000"/>
          </a:solidFill>
          <a:ln w="9525">
            <a:solidFill>
              <a:schemeClr val="tx1"/>
            </a:solidFill>
            <a:miter lim="800000"/>
            <a:headEnd/>
            <a:tailEnd/>
          </a:ln>
        </p:spPr>
        <p:txBody>
          <a:bodyPr wrap="none" anchor="ctr"/>
          <a:lstStyle/>
          <a:p>
            <a:endParaRPr lang="it-IT"/>
          </a:p>
        </p:txBody>
      </p:sp>
      <p:sp>
        <p:nvSpPr>
          <p:cNvPr id="20511" name="Text Box 32"/>
          <p:cNvSpPr txBox="1">
            <a:spLocks noChangeArrowheads="1"/>
          </p:cNvSpPr>
          <p:nvPr/>
        </p:nvSpPr>
        <p:spPr bwMode="auto">
          <a:xfrm>
            <a:off x="5195888" y="4383088"/>
            <a:ext cx="6667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RXR</a:t>
            </a:r>
          </a:p>
        </p:txBody>
      </p:sp>
      <p:sp>
        <p:nvSpPr>
          <p:cNvPr id="20512" name="Oval 33" descr="Diagonali larghe verso l'alto"/>
          <p:cNvSpPr>
            <a:spLocks noChangeArrowheads="1"/>
          </p:cNvSpPr>
          <p:nvPr/>
        </p:nvSpPr>
        <p:spPr bwMode="auto">
          <a:xfrm>
            <a:off x="4776788" y="4611688"/>
            <a:ext cx="609600" cy="439737"/>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0513" name="Text Box 34"/>
          <p:cNvSpPr txBox="1">
            <a:spLocks noChangeArrowheads="1"/>
          </p:cNvSpPr>
          <p:nvPr/>
        </p:nvSpPr>
        <p:spPr bwMode="auto">
          <a:xfrm>
            <a:off x="7127875" y="3043238"/>
            <a:ext cx="1212850" cy="641350"/>
          </a:xfrm>
          <a:prstGeom prst="rect">
            <a:avLst/>
          </a:prstGeom>
          <a:noFill/>
          <a:ln w="9525">
            <a:noFill/>
            <a:miter lim="800000"/>
            <a:headEnd/>
            <a:tailEnd/>
          </a:ln>
        </p:spPr>
        <p:txBody>
          <a:bodyPr wrap="none">
            <a:spAutoFit/>
          </a:bodyPr>
          <a:lstStyle/>
          <a:p>
            <a:pPr algn="ctr"/>
            <a:r>
              <a:rPr lang="en-US" sz="1800">
                <a:latin typeface="Arial" pitchFamily="34" charset="0"/>
              </a:rPr>
              <a:t>Histone</a:t>
            </a:r>
          </a:p>
          <a:p>
            <a:pPr algn="ctr"/>
            <a:r>
              <a:rPr lang="en-US" sz="1800">
                <a:latin typeface="Arial" pitchFamily="34" charset="0"/>
              </a:rPr>
              <a:t>acetilation</a:t>
            </a:r>
          </a:p>
        </p:txBody>
      </p:sp>
      <p:sp>
        <p:nvSpPr>
          <p:cNvPr id="20514" name="Oval 35" descr="Carta riciclata"/>
          <p:cNvSpPr>
            <a:spLocks noChangeArrowheads="1"/>
          </p:cNvSpPr>
          <p:nvPr/>
        </p:nvSpPr>
        <p:spPr bwMode="auto">
          <a:xfrm>
            <a:off x="5056188" y="3790950"/>
            <a:ext cx="1676400" cy="406400"/>
          </a:xfrm>
          <a:prstGeom prst="ellipse">
            <a:avLst/>
          </a:prstGeom>
          <a:blipFill dpi="0" rotWithShape="0">
            <a:blip r:embed="rId3"/>
            <a:srcRect/>
            <a:tile tx="0" ty="0" sx="100000" sy="100000" flip="none" algn="tl"/>
          </a:blipFill>
          <a:ln w="19050">
            <a:solidFill>
              <a:schemeClr val="tx1"/>
            </a:solidFill>
            <a:round/>
            <a:headEnd/>
            <a:tailEnd/>
          </a:ln>
        </p:spPr>
        <p:txBody>
          <a:bodyPr wrap="none" anchor="ctr"/>
          <a:lstStyle/>
          <a:p>
            <a:endParaRPr lang="it-IT"/>
          </a:p>
        </p:txBody>
      </p:sp>
      <p:sp>
        <p:nvSpPr>
          <p:cNvPr id="20515" name="AutoShape 36"/>
          <p:cNvSpPr>
            <a:spLocks noChangeArrowheads="1"/>
          </p:cNvSpPr>
          <p:nvPr/>
        </p:nvSpPr>
        <p:spPr bwMode="auto">
          <a:xfrm>
            <a:off x="5703888" y="3854450"/>
            <a:ext cx="635000" cy="584200"/>
          </a:xfrm>
          <a:prstGeom prst="star16">
            <a:avLst>
              <a:gd name="adj" fmla="val 37500"/>
            </a:avLst>
          </a:prstGeom>
          <a:solidFill>
            <a:srgbClr val="FF6600"/>
          </a:solidFill>
          <a:ln w="19050">
            <a:solidFill>
              <a:schemeClr val="tx1"/>
            </a:solidFill>
            <a:miter lim="800000"/>
            <a:headEnd/>
            <a:tailEnd/>
          </a:ln>
        </p:spPr>
        <p:txBody>
          <a:bodyPr wrap="none" anchor="ctr"/>
          <a:lstStyle/>
          <a:p>
            <a:pPr algn="ctr"/>
            <a:r>
              <a:rPr lang="it-IT" sz="1800">
                <a:latin typeface="Arial" pitchFamily="34" charset="0"/>
              </a:rPr>
              <a:t>CoA</a:t>
            </a:r>
          </a:p>
        </p:txBody>
      </p:sp>
      <p:sp>
        <p:nvSpPr>
          <p:cNvPr id="20516" name="AutoShape 37"/>
          <p:cNvSpPr>
            <a:spLocks noChangeArrowheads="1"/>
          </p:cNvSpPr>
          <p:nvPr/>
        </p:nvSpPr>
        <p:spPr bwMode="auto">
          <a:xfrm rot="-5400000">
            <a:off x="6249988" y="4451350"/>
            <a:ext cx="228600" cy="190500"/>
          </a:xfrm>
          <a:prstGeom prst="triangle">
            <a:avLst>
              <a:gd name="adj" fmla="val 50000"/>
            </a:avLst>
          </a:prstGeom>
          <a:solidFill>
            <a:srgbClr val="FFFF00"/>
          </a:solidFill>
          <a:ln w="19050">
            <a:solidFill>
              <a:schemeClr val="tx1"/>
            </a:solidFill>
            <a:miter lim="800000"/>
            <a:headEnd/>
            <a:tailEnd/>
          </a:ln>
        </p:spPr>
        <p:txBody>
          <a:bodyPr wrap="none" anchor="ctr"/>
          <a:lstStyle/>
          <a:p>
            <a:endParaRPr lang="it-IT"/>
          </a:p>
        </p:txBody>
      </p:sp>
      <p:sp>
        <p:nvSpPr>
          <p:cNvPr id="20517" name="Text Box 38"/>
          <p:cNvSpPr txBox="1">
            <a:spLocks noChangeArrowheads="1"/>
          </p:cNvSpPr>
          <p:nvPr/>
        </p:nvSpPr>
        <p:spPr bwMode="auto">
          <a:xfrm>
            <a:off x="6397625" y="4364038"/>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20518" name="Text Box 39"/>
          <p:cNvSpPr txBox="1">
            <a:spLocks noChangeArrowheads="1"/>
          </p:cNvSpPr>
          <p:nvPr/>
        </p:nvSpPr>
        <p:spPr bwMode="auto">
          <a:xfrm>
            <a:off x="4733925" y="3656013"/>
            <a:ext cx="6540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CBP</a:t>
            </a:r>
          </a:p>
        </p:txBody>
      </p:sp>
      <p:sp>
        <p:nvSpPr>
          <p:cNvPr id="20519" name="Text Box 40"/>
          <p:cNvSpPr txBox="1">
            <a:spLocks noChangeArrowheads="1"/>
          </p:cNvSpPr>
          <p:nvPr/>
        </p:nvSpPr>
        <p:spPr bwMode="auto">
          <a:xfrm>
            <a:off x="5064125" y="3224213"/>
            <a:ext cx="8572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P/CAF</a:t>
            </a:r>
          </a:p>
        </p:txBody>
      </p:sp>
      <p:sp>
        <p:nvSpPr>
          <p:cNvPr id="20520" name="AutoShape 41" descr="Diagonali chiare verso l'alto"/>
          <p:cNvSpPr>
            <a:spLocks noChangeArrowheads="1"/>
          </p:cNvSpPr>
          <p:nvPr/>
        </p:nvSpPr>
        <p:spPr bwMode="auto">
          <a:xfrm>
            <a:off x="6186488" y="3359150"/>
            <a:ext cx="609600" cy="622300"/>
          </a:xfrm>
          <a:prstGeom prst="octagon">
            <a:avLst>
              <a:gd name="adj" fmla="val 29287"/>
            </a:avLst>
          </a:prstGeom>
          <a:pattFill prst="ltUpDiag">
            <a:fgClr>
              <a:schemeClr val="tx1"/>
            </a:fgClr>
            <a:bgClr>
              <a:srgbClr val="FFFFFF"/>
            </a:bgClr>
          </a:pattFill>
          <a:ln w="9525">
            <a:solidFill>
              <a:schemeClr val="tx1"/>
            </a:solidFill>
            <a:miter lim="800000"/>
            <a:headEnd/>
            <a:tailEnd/>
          </a:ln>
        </p:spPr>
        <p:txBody>
          <a:bodyPr wrap="none" anchor="ctr"/>
          <a:lstStyle/>
          <a:p>
            <a:endParaRPr lang="it-IT"/>
          </a:p>
        </p:txBody>
      </p:sp>
      <p:sp>
        <p:nvSpPr>
          <p:cNvPr id="20521" name="Text Box 42"/>
          <p:cNvSpPr txBox="1">
            <a:spLocks noChangeArrowheads="1"/>
          </p:cNvSpPr>
          <p:nvPr/>
        </p:nvSpPr>
        <p:spPr bwMode="auto">
          <a:xfrm>
            <a:off x="6346825" y="3122613"/>
            <a:ext cx="6413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HAT</a:t>
            </a:r>
          </a:p>
        </p:txBody>
      </p:sp>
      <p:sp>
        <p:nvSpPr>
          <p:cNvPr id="20522" name="Text Box 43"/>
          <p:cNvSpPr txBox="1">
            <a:spLocks noChangeArrowheads="1"/>
          </p:cNvSpPr>
          <p:nvPr/>
        </p:nvSpPr>
        <p:spPr bwMode="auto">
          <a:xfrm>
            <a:off x="6156325" y="5811838"/>
            <a:ext cx="1316038" cy="396875"/>
          </a:xfrm>
          <a:prstGeom prst="rect">
            <a:avLst/>
          </a:prstGeom>
          <a:noFill/>
          <a:ln w="9525">
            <a:noFill/>
            <a:miter lim="800000"/>
            <a:headEnd/>
            <a:tailEnd/>
          </a:ln>
        </p:spPr>
        <p:txBody>
          <a:bodyPr>
            <a:spAutoFit/>
          </a:bodyPr>
          <a:lstStyle/>
          <a:p>
            <a:r>
              <a:rPr lang="it-IT" sz="2000" i="1">
                <a:latin typeface="Arial" pitchFamily="34" charset="0"/>
              </a:rPr>
              <a:t>Activated</a:t>
            </a:r>
          </a:p>
        </p:txBody>
      </p:sp>
      <p:sp>
        <p:nvSpPr>
          <p:cNvPr id="20523" name="Oval 44"/>
          <p:cNvSpPr>
            <a:spLocks noChangeArrowheads="1"/>
          </p:cNvSpPr>
          <p:nvPr/>
        </p:nvSpPr>
        <p:spPr bwMode="auto">
          <a:xfrm>
            <a:off x="6961188" y="4413250"/>
            <a:ext cx="304800" cy="444500"/>
          </a:xfrm>
          <a:prstGeom prst="ellipse">
            <a:avLst/>
          </a:prstGeom>
          <a:solidFill>
            <a:srgbClr val="FF00FF"/>
          </a:solidFill>
          <a:ln w="9525">
            <a:solidFill>
              <a:schemeClr val="tx1"/>
            </a:solidFill>
            <a:round/>
            <a:headEnd/>
            <a:tailEnd/>
          </a:ln>
        </p:spPr>
        <p:txBody>
          <a:bodyPr wrap="none" anchor="ctr"/>
          <a:lstStyle/>
          <a:p>
            <a:endParaRPr lang="it-IT"/>
          </a:p>
        </p:txBody>
      </p:sp>
      <p:sp>
        <p:nvSpPr>
          <p:cNvPr id="20524" name="Text Box 45"/>
          <p:cNvSpPr txBox="1">
            <a:spLocks noChangeArrowheads="1"/>
          </p:cNvSpPr>
          <p:nvPr/>
        </p:nvSpPr>
        <p:spPr bwMode="auto">
          <a:xfrm>
            <a:off x="6918325" y="4872038"/>
            <a:ext cx="641350" cy="366712"/>
          </a:xfrm>
          <a:prstGeom prst="rect">
            <a:avLst/>
          </a:prstGeom>
          <a:noFill/>
          <a:ln w="9525">
            <a:noFill/>
            <a:miter lim="800000"/>
            <a:headEnd/>
            <a:tailEnd/>
          </a:ln>
        </p:spPr>
        <p:txBody>
          <a:bodyPr wrap="none">
            <a:spAutoFit/>
          </a:bodyPr>
          <a:lstStyle/>
          <a:p>
            <a:r>
              <a:rPr lang="it-IT" sz="1800">
                <a:latin typeface="Arial" pitchFamily="34" charset="0"/>
              </a:rPr>
              <a:t>GFT</a:t>
            </a:r>
          </a:p>
        </p:txBody>
      </p:sp>
      <p:sp>
        <p:nvSpPr>
          <p:cNvPr id="20525" name="Oval 46"/>
          <p:cNvSpPr>
            <a:spLocks noChangeArrowheads="1"/>
          </p:cNvSpPr>
          <p:nvPr/>
        </p:nvSpPr>
        <p:spPr bwMode="auto">
          <a:xfrm>
            <a:off x="2114550" y="1343025"/>
            <a:ext cx="571500" cy="533400"/>
          </a:xfrm>
          <a:prstGeom prst="ellipse">
            <a:avLst/>
          </a:prstGeom>
          <a:solidFill>
            <a:srgbClr val="FFFF00"/>
          </a:solidFill>
          <a:ln w="28575">
            <a:solidFill>
              <a:schemeClr val="tx1"/>
            </a:solidFill>
            <a:round/>
            <a:headEnd/>
            <a:tailEnd/>
          </a:ln>
        </p:spPr>
        <p:txBody>
          <a:bodyPr wrap="none" anchor="ctr"/>
          <a:lstStyle/>
          <a:p>
            <a:pPr algn="ctr"/>
            <a:r>
              <a:rPr lang="it-IT" sz="2000">
                <a:latin typeface="Arial" pitchFamily="34" charset="0"/>
              </a:rPr>
              <a:t>-T3</a:t>
            </a:r>
          </a:p>
        </p:txBody>
      </p:sp>
      <p:sp>
        <p:nvSpPr>
          <p:cNvPr id="20526" name="Oval 47"/>
          <p:cNvSpPr>
            <a:spLocks noChangeArrowheads="1"/>
          </p:cNvSpPr>
          <p:nvPr/>
        </p:nvSpPr>
        <p:spPr bwMode="auto">
          <a:xfrm>
            <a:off x="6400800" y="1343025"/>
            <a:ext cx="571500" cy="533400"/>
          </a:xfrm>
          <a:prstGeom prst="ellipse">
            <a:avLst/>
          </a:prstGeom>
          <a:solidFill>
            <a:srgbClr val="FFFF00"/>
          </a:solidFill>
          <a:ln w="28575">
            <a:solidFill>
              <a:schemeClr val="tx1"/>
            </a:solidFill>
            <a:round/>
            <a:headEnd/>
            <a:tailEnd/>
          </a:ln>
        </p:spPr>
        <p:txBody>
          <a:bodyPr wrap="none" anchor="ctr"/>
          <a:lstStyle/>
          <a:p>
            <a:pPr algn="ctr"/>
            <a:r>
              <a:rPr lang="it-IT" sz="2000">
                <a:latin typeface="Arial" pitchFamily="34" charset="0"/>
              </a:rPr>
              <a:t>+T3</a:t>
            </a:r>
          </a:p>
        </p:txBody>
      </p:sp>
      <p:sp>
        <p:nvSpPr>
          <p:cNvPr id="20527" name="Text Box 48"/>
          <p:cNvSpPr txBox="1">
            <a:spLocks noChangeArrowheads="1"/>
          </p:cNvSpPr>
          <p:nvPr/>
        </p:nvSpPr>
        <p:spPr bwMode="auto">
          <a:xfrm>
            <a:off x="673100" y="2141538"/>
            <a:ext cx="3386138" cy="396875"/>
          </a:xfrm>
          <a:prstGeom prst="rect">
            <a:avLst/>
          </a:prstGeom>
          <a:noFill/>
          <a:ln w="9525">
            <a:noFill/>
            <a:miter lim="800000"/>
            <a:headEnd/>
            <a:tailEnd/>
          </a:ln>
        </p:spPr>
        <p:txBody>
          <a:bodyPr wrap="none">
            <a:spAutoFit/>
          </a:bodyPr>
          <a:lstStyle/>
          <a:p>
            <a:r>
              <a:rPr lang="it-IT" sz="2000" b="1">
                <a:latin typeface="Arial" pitchFamily="34" charset="0"/>
              </a:rPr>
              <a:t>Co-repressors recruitment</a:t>
            </a:r>
          </a:p>
        </p:txBody>
      </p:sp>
      <p:sp>
        <p:nvSpPr>
          <p:cNvPr id="20528" name="Text Box 49"/>
          <p:cNvSpPr txBox="1">
            <a:spLocks noChangeArrowheads="1"/>
          </p:cNvSpPr>
          <p:nvPr/>
        </p:nvSpPr>
        <p:spPr bwMode="auto">
          <a:xfrm>
            <a:off x="4905375" y="2141538"/>
            <a:ext cx="3541713" cy="701675"/>
          </a:xfrm>
          <a:prstGeom prst="rect">
            <a:avLst/>
          </a:prstGeom>
          <a:noFill/>
          <a:ln w="9525">
            <a:noFill/>
            <a:miter lim="800000"/>
            <a:headEnd/>
            <a:tailEnd/>
          </a:ln>
        </p:spPr>
        <p:txBody>
          <a:bodyPr wrap="none">
            <a:spAutoFit/>
          </a:bodyPr>
          <a:lstStyle/>
          <a:p>
            <a:pPr algn="ctr"/>
            <a:r>
              <a:rPr lang="en-US" sz="2000" b="1">
                <a:latin typeface="Arial" pitchFamily="34" charset="0"/>
              </a:rPr>
              <a:t>Co-repressors dissociation </a:t>
            </a:r>
          </a:p>
          <a:p>
            <a:pPr algn="ctr"/>
            <a:r>
              <a:rPr lang="en-US" sz="2000" b="1">
                <a:latin typeface="Arial" pitchFamily="34" charset="0"/>
              </a:rPr>
              <a:t>Co-activators recruitment</a:t>
            </a:r>
          </a:p>
        </p:txBody>
      </p:sp>
      <p:grpSp>
        <p:nvGrpSpPr>
          <p:cNvPr id="20529" name="Group 50"/>
          <p:cNvGrpSpPr>
            <a:grpSpLocks/>
          </p:cNvGrpSpPr>
          <p:nvPr/>
        </p:nvGrpSpPr>
        <p:grpSpPr bwMode="auto">
          <a:xfrm>
            <a:off x="3752850" y="4181475"/>
            <a:ext cx="57150" cy="361950"/>
            <a:chOff x="2184" y="3582"/>
            <a:chExt cx="36" cy="228"/>
          </a:xfrm>
        </p:grpSpPr>
        <p:sp>
          <p:nvSpPr>
            <p:cNvPr id="20531" name="Line 51"/>
            <p:cNvSpPr>
              <a:spLocks noChangeShapeType="1"/>
            </p:cNvSpPr>
            <p:nvPr/>
          </p:nvSpPr>
          <p:spPr bwMode="auto">
            <a:xfrm>
              <a:off x="2184" y="3582"/>
              <a:ext cx="0" cy="228"/>
            </a:xfrm>
            <a:prstGeom prst="line">
              <a:avLst/>
            </a:prstGeom>
            <a:noFill/>
            <a:ln w="9525">
              <a:solidFill>
                <a:schemeClr val="tx1"/>
              </a:solidFill>
              <a:round/>
              <a:headEnd/>
              <a:tailEnd/>
            </a:ln>
          </p:spPr>
          <p:txBody>
            <a:bodyPr/>
            <a:lstStyle/>
            <a:p>
              <a:endParaRPr lang="it-IT"/>
            </a:p>
          </p:txBody>
        </p:sp>
        <p:sp>
          <p:nvSpPr>
            <p:cNvPr id="20532" name="Line 52"/>
            <p:cNvSpPr>
              <a:spLocks noChangeShapeType="1"/>
            </p:cNvSpPr>
            <p:nvPr/>
          </p:nvSpPr>
          <p:spPr bwMode="auto">
            <a:xfrm>
              <a:off x="2220" y="3582"/>
              <a:ext cx="0" cy="228"/>
            </a:xfrm>
            <a:prstGeom prst="line">
              <a:avLst/>
            </a:prstGeom>
            <a:noFill/>
            <a:ln w="9525">
              <a:solidFill>
                <a:schemeClr val="tx1"/>
              </a:solidFill>
              <a:round/>
              <a:headEnd/>
              <a:tailEnd/>
            </a:ln>
          </p:spPr>
          <p:txBody>
            <a:bodyPr/>
            <a:lstStyle/>
            <a:p>
              <a:endParaRPr lang="it-IT"/>
            </a:p>
          </p:txBody>
        </p:sp>
      </p:grpSp>
      <p:sp>
        <p:nvSpPr>
          <p:cNvPr id="16435" name="Text Box 53"/>
          <p:cNvSpPr txBox="1">
            <a:spLocks noChangeArrowheads="1"/>
          </p:cNvSpPr>
          <p:nvPr/>
        </p:nvSpPr>
        <p:spPr bwMode="auto">
          <a:xfrm>
            <a:off x="635000" y="360363"/>
            <a:ext cx="7875588" cy="523875"/>
          </a:xfrm>
          <a:prstGeom prst="rect">
            <a:avLst/>
          </a:prstGeom>
          <a:noFill/>
          <a:ln w="9525">
            <a:noFill/>
            <a:miter lim="800000"/>
            <a:headEnd/>
            <a:tailEnd/>
          </a:ln>
        </p:spPr>
        <p:txBody>
          <a:bodyPr wrap="none">
            <a:spAutoFit/>
          </a:bodyPr>
          <a:lstStyle/>
          <a:p>
            <a:pPr algn="ctr"/>
            <a:r>
              <a:rPr lang="it-IT" sz="2800" b="1">
                <a:solidFill>
                  <a:srgbClr val="FF0000"/>
                </a:solidFill>
                <a:effectLst>
                  <a:outerShdw blurRad="38100" dist="38100" dir="2700000" algn="tl">
                    <a:srgbClr val="C0C0C0"/>
                  </a:outerShdw>
                </a:effectLst>
                <a:latin typeface="Arial" pitchFamily="34" charset="0"/>
              </a:rPr>
              <a:t>Thyroid hormone action: Up-regulated genes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173038"/>
            <a:ext cx="7772400" cy="1143000"/>
          </a:xfrm>
        </p:spPr>
        <p:txBody>
          <a:bodyPr/>
          <a:lstStyle/>
          <a:p>
            <a:pPr eaLnBrk="1" hangingPunct="1"/>
            <a:r>
              <a:rPr lang="it-IT" sz="2800" b="1" smtClean="0">
                <a:solidFill>
                  <a:srgbClr val="FF0000"/>
                </a:solidFill>
                <a:effectLst>
                  <a:outerShdw blurRad="38100" dist="38100" dir="2700000" algn="tl">
                    <a:srgbClr val="C0C0C0"/>
                  </a:outerShdw>
                </a:effectLst>
                <a:latin typeface="Arial" pitchFamily="34" charset="0"/>
                <a:ea typeface="ＭＳ Ｐゴシック" charset="-128"/>
              </a:rPr>
              <a:t>Genetics of thyroid hormone dyshormonogenesis</a:t>
            </a:r>
          </a:p>
        </p:txBody>
      </p:sp>
      <p:sp>
        <p:nvSpPr>
          <p:cNvPr id="68610" name="Rectangle 3"/>
          <p:cNvSpPr>
            <a:spLocks noGrp="1" noChangeArrowheads="1"/>
          </p:cNvSpPr>
          <p:nvPr>
            <p:ph type="body" idx="1"/>
          </p:nvPr>
        </p:nvSpPr>
        <p:spPr>
          <a:xfrm>
            <a:off x="685800" y="1381125"/>
            <a:ext cx="7772400" cy="5162550"/>
          </a:xfrm>
        </p:spPr>
        <p:txBody>
          <a:bodyPr/>
          <a:lstStyle/>
          <a:p>
            <a:pPr eaLnBrk="1" hangingPunct="1">
              <a:lnSpc>
                <a:spcPct val="150000"/>
              </a:lnSpc>
            </a:pPr>
            <a:r>
              <a:rPr lang="it-IT" sz="2400" smtClean="0">
                <a:latin typeface="Arial" pitchFamily="34" charset="0"/>
                <a:ea typeface="ＭＳ Ｐゴシック" charset="-128"/>
              </a:rPr>
              <a:t>Mutation of the genes coding for the following proteins:</a:t>
            </a:r>
          </a:p>
          <a:p>
            <a:pPr eaLnBrk="1" hangingPunct="1">
              <a:buFontTx/>
              <a:buNone/>
            </a:pPr>
            <a:r>
              <a:rPr lang="it-IT" sz="2400" smtClean="0">
                <a:latin typeface="Arial" pitchFamily="34" charset="0"/>
                <a:ea typeface="ＭＳ Ｐゴシック" charset="-128"/>
              </a:rPr>
              <a:t>	</a:t>
            </a:r>
            <a:r>
              <a:rPr lang="it-IT" sz="2000" smtClean="0">
                <a:latin typeface="Arial" pitchFamily="34" charset="0"/>
                <a:ea typeface="ＭＳ Ｐゴシック" charset="-128"/>
              </a:rPr>
              <a:t>NIS</a:t>
            </a:r>
          </a:p>
          <a:p>
            <a:pPr eaLnBrk="1" hangingPunct="1">
              <a:buFontTx/>
              <a:buNone/>
            </a:pPr>
            <a:r>
              <a:rPr lang="it-IT" sz="2000" smtClean="0">
                <a:latin typeface="Arial" pitchFamily="34" charset="0"/>
                <a:ea typeface="ＭＳ Ｐゴシック" charset="-128"/>
              </a:rPr>
              <a:t>	DUOX1, 2</a:t>
            </a:r>
          </a:p>
          <a:p>
            <a:pPr eaLnBrk="1" hangingPunct="1">
              <a:buFontTx/>
              <a:buNone/>
            </a:pPr>
            <a:r>
              <a:rPr lang="it-IT" sz="2000" smtClean="0">
                <a:latin typeface="Arial" pitchFamily="34" charset="0"/>
                <a:ea typeface="ＭＳ Ｐゴシック" charset="-128"/>
              </a:rPr>
              <a:t>	DUOXA1, 2</a:t>
            </a:r>
          </a:p>
          <a:p>
            <a:pPr eaLnBrk="1" hangingPunct="1">
              <a:buFontTx/>
              <a:buNone/>
            </a:pPr>
            <a:r>
              <a:rPr lang="it-IT" sz="2000" smtClean="0">
                <a:latin typeface="Arial" pitchFamily="34" charset="0"/>
                <a:ea typeface="ＭＳ Ｐゴシック" charset="-128"/>
              </a:rPr>
              <a:t>	TPO</a:t>
            </a:r>
          </a:p>
          <a:p>
            <a:pPr eaLnBrk="1" hangingPunct="1">
              <a:buFontTx/>
              <a:buNone/>
            </a:pPr>
            <a:r>
              <a:rPr lang="it-IT" sz="2000" smtClean="0">
                <a:latin typeface="Arial" pitchFamily="34" charset="0"/>
                <a:ea typeface="ＭＳ Ｐゴシック" charset="-128"/>
              </a:rPr>
              <a:t>	Pendrin/AIT</a:t>
            </a:r>
          </a:p>
          <a:p>
            <a:pPr eaLnBrk="1" hangingPunct="1">
              <a:buFontTx/>
              <a:buNone/>
            </a:pPr>
            <a:r>
              <a:rPr lang="it-IT" sz="2000" smtClean="0">
                <a:latin typeface="Arial" pitchFamily="34" charset="0"/>
                <a:ea typeface="ＭＳ Ｐゴシック" charset="-128"/>
              </a:rPr>
              <a:t>	Thyroglobulin</a:t>
            </a:r>
          </a:p>
          <a:p>
            <a:pPr eaLnBrk="1" hangingPunct="1">
              <a:buFontTx/>
              <a:buNone/>
            </a:pPr>
            <a:r>
              <a:rPr lang="it-IT" sz="2000" smtClean="0">
                <a:latin typeface="Arial" pitchFamily="34" charset="0"/>
                <a:ea typeface="ＭＳ Ｐゴシック" charset="-128"/>
              </a:rPr>
              <a:t>	MIT and DIT dealogenase</a:t>
            </a:r>
          </a:p>
          <a:p>
            <a:pPr eaLnBrk="1" hangingPunct="1">
              <a:lnSpc>
                <a:spcPct val="150000"/>
              </a:lnSpc>
            </a:pPr>
            <a:r>
              <a:rPr lang="it-IT" sz="2400" smtClean="0">
                <a:latin typeface="Arial" pitchFamily="34" charset="0"/>
                <a:ea typeface="ＭＳ Ｐゴシック" charset="-128"/>
              </a:rPr>
              <a:t>The disease is familial and inherited as an </a:t>
            </a:r>
            <a:r>
              <a:rPr lang="it-IT" sz="2400" b="1" smtClean="0">
                <a:solidFill>
                  <a:srgbClr val="0070C0"/>
                </a:solidFill>
                <a:latin typeface="Arial" pitchFamily="34" charset="0"/>
                <a:ea typeface="ＭＳ Ｐゴシック" charset="-128"/>
              </a:rPr>
              <a:t>autosomic recessive disorder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19125" y="200025"/>
            <a:ext cx="7897813" cy="1431925"/>
          </a:xfrm>
          <a:prstGeom prst="rect">
            <a:avLst/>
          </a:prstGeom>
          <a:noFill/>
          <a:ln w="9525">
            <a:noFill/>
            <a:miter lim="800000"/>
            <a:headEnd/>
            <a:tailEnd/>
          </a:ln>
        </p:spPr>
        <p:txBody>
          <a:bodyPr anchor="ctr"/>
          <a:lstStyle/>
          <a:p>
            <a:pPr algn="ctr"/>
            <a:r>
              <a:rPr lang="it-IT" sz="2800" b="1">
                <a:solidFill>
                  <a:srgbClr val="FF0000"/>
                </a:solidFill>
                <a:effectLst>
                  <a:outerShdw blurRad="38100" dist="38100" dir="2700000" algn="tl">
                    <a:srgbClr val="C0C0C0"/>
                  </a:outerShdw>
                </a:effectLst>
                <a:latin typeface="Arial" pitchFamily="34" charset="0"/>
              </a:rPr>
              <a:t>Thyroid hormone dyshormonogenesis results in goiter formation (sporadic goiter)</a:t>
            </a:r>
          </a:p>
        </p:txBody>
      </p:sp>
      <p:pic>
        <p:nvPicPr>
          <p:cNvPr id="69634" name="Picture 4"/>
          <p:cNvPicPr>
            <a:picLocks noChangeAspect="1" noChangeArrowheads="1"/>
          </p:cNvPicPr>
          <p:nvPr/>
        </p:nvPicPr>
        <p:blipFill>
          <a:blip r:embed="rId2"/>
          <a:srcRect t="13435"/>
          <a:stretch>
            <a:fillRect/>
          </a:stretch>
        </p:blipFill>
        <p:spPr bwMode="auto">
          <a:xfrm>
            <a:off x="1066800" y="2511425"/>
            <a:ext cx="7024688" cy="3905250"/>
          </a:xfrm>
          <a:prstGeom prst="rect">
            <a:avLst/>
          </a:prstGeom>
          <a:noFill/>
          <a:ln w="9525">
            <a:noFill/>
            <a:miter lim="800000"/>
            <a:headEnd/>
            <a:tailEnd/>
          </a:ln>
        </p:spPr>
      </p:pic>
      <p:sp>
        <p:nvSpPr>
          <p:cNvPr id="69635" name="CasellaDiTesto 3"/>
          <p:cNvSpPr txBox="1">
            <a:spLocks noChangeArrowheads="1"/>
          </p:cNvSpPr>
          <p:nvPr/>
        </p:nvSpPr>
        <p:spPr bwMode="auto">
          <a:xfrm>
            <a:off x="2224088" y="2000250"/>
            <a:ext cx="979487" cy="369888"/>
          </a:xfrm>
          <a:prstGeom prst="rect">
            <a:avLst/>
          </a:prstGeom>
          <a:noFill/>
          <a:ln w="9525">
            <a:noFill/>
            <a:miter lim="800000"/>
            <a:headEnd/>
            <a:tailEnd/>
          </a:ln>
        </p:spPr>
        <p:txBody>
          <a:bodyPr wrap="none">
            <a:spAutoFit/>
          </a:bodyPr>
          <a:lstStyle/>
          <a:p>
            <a:r>
              <a:rPr lang="it-IT" sz="1800" b="1">
                <a:latin typeface="Arial" pitchFamily="34" charset="0"/>
                <a:cs typeface="Arial" pitchFamily="34" charset="0"/>
              </a:rPr>
              <a:t>Normal</a:t>
            </a:r>
          </a:p>
        </p:txBody>
      </p:sp>
      <p:sp>
        <p:nvSpPr>
          <p:cNvPr id="69636" name="CasellaDiTesto 4"/>
          <p:cNvSpPr txBox="1">
            <a:spLocks noChangeArrowheads="1"/>
          </p:cNvSpPr>
          <p:nvPr/>
        </p:nvSpPr>
        <p:spPr bwMode="auto">
          <a:xfrm>
            <a:off x="4697413" y="2000250"/>
            <a:ext cx="2813050" cy="369888"/>
          </a:xfrm>
          <a:prstGeom prst="rect">
            <a:avLst/>
          </a:prstGeom>
          <a:noFill/>
          <a:ln w="9525">
            <a:noFill/>
            <a:miter lim="800000"/>
            <a:headEnd/>
            <a:tailEnd/>
          </a:ln>
        </p:spPr>
        <p:txBody>
          <a:bodyPr wrap="none">
            <a:spAutoFit/>
          </a:bodyPr>
          <a:lstStyle/>
          <a:p>
            <a:r>
              <a:rPr lang="it-IT" sz="1800" b="1">
                <a:latin typeface="Arial" pitchFamily="34" charset="0"/>
                <a:cs typeface="Arial" pitchFamily="34" charset="0"/>
              </a:rPr>
              <a:t>TH dyshormonogenesis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5" descr="fetus"/>
          <p:cNvPicPr>
            <a:picLocks noChangeAspect="1" noChangeArrowheads="1"/>
          </p:cNvPicPr>
          <p:nvPr/>
        </p:nvPicPr>
        <p:blipFill>
          <a:blip r:embed="rId2"/>
          <a:srcRect t="11908" b="1605"/>
          <a:stretch>
            <a:fillRect/>
          </a:stretch>
        </p:blipFill>
        <p:spPr bwMode="auto">
          <a:xfrm>
            <a:off x="1352550" y="1790700"/>
            <a:ext cx="6429375" cy="4570413"/>
          </a:xfrm>
          <a:prstGeom prst="rect">
            <a:avLst/>
          </a:prstGeom>
          <a:solidFill>
            <a:schemeClr val="bg1"/>
          </a:solidFill>
          <a:ln w="9525">
            <a:noFill/>
            <a:miter lim="800000"/>
            <a:headEnd/>
            <a:tailEnd/>
          </a:ln>
        </p:spPr>
      </p:pic>
      <p:sp>
        <p:nvSpPr>
          <p:cNvPr id="3" name="Titolo 1"/>
          <p:cNvSpPr txBox="1">
            <a:spLocks/>
          </p:cNvSpPr>
          <p:nvPr/>
        </p:nvSpPr>
        <p:spPr>
          <a:xfrm>
            <a:off x="682625" y="125413"/>
            <a:ext cx="7772400" cy="1143000"/>
          </a:xfrm>
          <a:prstGeom prst="rect">
            <a:avLst/>
          </a:prstGeom>
        </p:spPr>
        <p:txBody>
          <a:bodyP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Alterations in fetal thyroxinemia caused by thyroid function defects in the mother and/or in the fetus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335213" y="454025"/>
            <a:ext cx="4500562" cy="523875"/>
          </a:xfrm>
          <a:prstGeom prst="rect">
            <a:avLst/>
          </a:prstGeom>
          <a:noFill/>
          <a:ln w="9525">
            <a:noFill/>
            <a:miter lim="800000"/>
            <a:headEnd/>
            <a:tailEnd/>
          </a:ln>
        </p:spPr>
        <p:txBody>
          <a:bodyPr wrap="none">
            <a:spAutoFit/>
          </a:bodyPr>
          <a:lstStyle/>
          <a:p>
            <a:pPr algn="ctr"/>
            <a:r>
              <a:rPr lang="en-US" sz="2800" b="1">
                <a:solidFill>
                  <a:srgbClr val="FFFF00"/>
                </a:solidFill>
                <a:effectLst>
                  <a:outerShdw blurRad="38100" dist="38100" dir="2700000" algn="tl">
                    <a:srgbClr val="000000"/>
                  </a:outerShdw>
                </a:effectLst>
                <a:latin typeface="Arial" pitchFamily="34" charset="0"/>
              </a:rPr>
              <a:t>Neonatal hypothyroidism</a:t>
            </a:r>
          </a:p>
        </p:txBody>
      </p:sp>
      <p:pic>
        <p:nvPicPr>
          <p:cNvPr id="71683" name="Picture 9" descr="thro3.jpg (7845 bytes)"/>
          <p:cNvPicPr>
            <a:picLocks noChangeAspect="1" noChangeArrowheads="1"/>
          </p:cNvPicPr>
          <p:nvPr/>
        </p:nvPicPr>
        <p:blipFill>
          <a:blip r:embed="rId2"/>
          <a:srcRect/>
          <a:stretch>
            <a:fillRect/>
          </a:stretch>
        </p:blipFill>
        <p:spPr bwMode="auto">
          <a:xfrm>
            <a:off x="322263" y="2449513"/>
            <a:ext cx="3827462" cy="2760662"/>
          </a:xfrm>
          <a:prstGeom prst="rect">
            <a:avLst/>
          </a:prstGeom>
          <a:noFill/>
          <a:ln w="9525">
            <a:noFill/>
            <a:miter lim="800000"/>
            <a:headEnd/>
            <a:tailEnd/>
          </a:ln>
        </p:spPr>
      </p:pic>
      <p:sp>
        <p:nvSpPr>
          <p:cNvPr id="5" name="CasellaDiTesto 4"/>
          <p:cNvSpPr txBox="1"/>
          <p:nvPr/>
        </p:nvSpPr>
        <p:spPr>
          <a:xfrm>
            <a:off x="4271963" y="1338263"/>
            <a:ext cx="4811712" cy="4983162"/>
          </a:xfrm>
          <a:prstGeom prst="rect">
            <a:avLst/>
          </a:prstGeom>
          <a:noFill/>
        </p:spPr>
        <p:txBody>
          <a:bodyPr wrap="none">
            <a:spAutoFit/>
          </a:bodyPr>
          <a:lstStyle/>
          <a:p>
            <a:pPr>
              <a:lnSpc>
                <a:spcPts val="3200"/>
              </a:lnSpc>
              <a:buFont typeface="Arial" pitchFamily="34" charset="0"/>
              <a:buChar char="•"/>
              <a:defRPr/>
            </a:pPr>
            <a:r>
              <a:rPr lang="en-US" dirty="0">
                <a:solidFill>
                  <a:schemeClr val="bg1">
                    <a:lumMod val="95000"/>
                  </a:schemeClr>
                </a:solidFill>
                <a:latin typeface="Arial" pitchFamily="34" charset="0"/>
                <a:ea typeface="+mn-ea"/>
                <a:cs typeface="Arial" pitchFamily="34" charset="0"/>
              </a:rPr>
              <a:t> Excessive sleeping</a:t>
            </a:r>
          </a:p>
          <a:p>
            <a:pPr>
              <a:lnSpc>
                <a:spcPts val="3200"/>
              </a:lnSpc>
              <a:buFont typeface="Arial" pitchFamily="34" charset="0"/>
              <a:buChar char="•"/>
              <a:defRPr/>
            </a:pPr>
            <a:r>
              <a:rPr lang="en-US" dirty="0">
                <a:solidFill>
                  <a:schemeClr val="bg1">
                    <a:lumMod val="95000"/>
                  </a:schemeClr>
                </a:solidFill>
                <a:latin typeface="Arial" pitchFamily="34" charset="0"/>
                <a:ea typeface="+mn-ea"/>
                <a:cs typeface="Arial" pitchFamily="34" charset="0"/>
              </a:rPr>
              <a:t> Reduced interest in nursing</a:t>
            </a:r>
          </a:p>
          <a:p>
            <a:pPr>
              <a:lnSpc>
                <a:spcPts val="3200"/>
              </a:lnSpc>
              <a:buFont typeface="Arial" pitchFamily="34" charset="0"/>
              <a:buChar char="•"/>
              <a:defRPr/>
            </a:pPr>
            <a:r>
              <a:rPr lang="en-US" dirty="0">
                <a:solidFill>
                  <a:schemeClr val="bg1">
                    <a:lumMod val="95000"/>
                  </a:schemeClr>
                </a:solidFill>
                <a:latin typeface="Arial" pitchFamily="34" charset="0"/>
                <a:ea typeface="+mn-ea"/>
                <a:cs typeface="Arial" pitchFamily="34" charset="0"/>
              </a:rPr>
              <a:t> Poor muscle tone</a:t>
            </a:r>
          </a:p>
          <a:p>
            <a:pPr>
              <a:lnSpc>
                <a:spcPts val="3200"/>
              </a:lnSpc>
              <a:buFont typeface="Arial" pitchFamily="34" charset="0"/>
              <a:buChar char="•"/>
              <a:defRPr/>
            </a:pPr>
            <a:r>
              <a:rPr lang="en-US" dirty="0">
                <a:solidFill>
                  <a:schemeClr val="bg1">
                    <a:lumMod val="95000"/>
                  </a:schemeClr>
                </a:solidFill>
                <a:latin typeface="Arial" pitchFamily="34" charset="0"/>
                <a:ea typeface="+mn-ea"/>
                <a:cs typeface="Arial" pitchFamily="34" charset="0"/>
              </a:rPr>
              <a:t> Low or hoarse cry</a:t>
            </a:r>
          </a:p>
          <a:p>
            <a:pPr>
              <a:lnSpc>
                <a:spcPts val="3200"/>
              </a:lnSpc>
              <a:buFont typeface="Arial" pitchFamily="34" charset="0"/>
              <a:buChar char="•"/>
              <a:defRPr/>
            </a:pPr>
            <a:r>
              <a:rPr lang="en-US" dirty="0">
                <a:solidFill>
                  <a:schemeClr val="bg1">
                    <a:lumMod val="95000"/>
                  </a:schemeClr>
                </a:solidFill>
                <a:latin typeface="Arial" pitchFamily="34" charset="0"/>
                <a:ea typeface="+mn-ea"/>
                <a:cs typeface="Arial" pitchFamily="34" charset="0"/>
              </a:rPr>
              <a:t> Infrequent bowel movements</a:t>
            </a:r>
          </a:p>
          <a:p>
            <a:pPr>
              <a:lnSpc>
                <a:spcPts val="3200"/>
              </a:lnSpc>
              <a:buFont typeface="Arial" pitchFamily="34" charset="0"/>
              <a:buChar char="•"/>
              <a:defRPr/>
            </a:pPr>
            <a:r>
              <a:rPr lang="en-US" dirty="0">
                <a:solidFill>
                  <a:schemeClr val="bg1">
                    <a:lumMod val="95000"/>
                  </a:schemeClr>
                </a:solidFill>
                <a:latin typeface="Arial" pitchFamily="34" charset="0"/>
                <a:ea typeface="+mn-ea"/>
                <a:cs typeface="Arial" pitchFamily="34" charset="0"/>
              </a:rPr>
              <a:t> Exaggerated jaundice</a:t>
            </a:r>
          </a:p>
          <a:p>
            <a:pPr>
              <a:lnSpc>
                <a:spcPts val="3200"/>
              </a:lnSpc>
              <a:buFont typeface="Arial" pitchFamily="34" charset="0"/>
              <a:buChar char="•"/>
              <a:defRPr/>
            </a:pPr>
            <a:r>
              <a:rPr lang="en-US" dirty="0">
                <a:solidFill>
                  <a:schemeClr val="bg1">
                    <a:lumMod val="95000"/>
                  </a:schemeClr>
                </a:solidFill>
                <a:latin typeface="Arial" pitchFamily="34" charset="0"/>
                <a:ea typeface="+mn-ea"/>
                <a:cs typeface="Arial" pitchFamily="34" charset="0"/>
              </a:rPr>
              <a:t> Low body temperature</a:t>
            </a:r>
          </a:p>
          <a:p>
            <a:pPr>
              <a:lnSpc>
                <a:spcPts val="3200"/>
              </a:lnSpc>
              <a:buFont typeface="Arial" pitchFamily="34" charset="0"/>
              <a:buChar char="•"/>
              <a:defRPr/>
            </a:pPr>
            <a:r>
              <a:rPr lang="en-US" dirty="0">
                <a:solidFill>
                  <a:schemeClr val="bg1">
                    <a:lumMod val="95000"/>
                  </a:schemeClr>
                </a:solidFill>
                <a:latin typeface="Arial" pitchFamily="34" charset="0"/>
                <a:ea typeface="+mn-ea"/>
                <a:cs typeface="Arial" pitchFamily="34" charset="0"/>
              </a:rPr>
              <a:t> </a:t>
            </a:r>
            <a:r>
              <a:rPr lang="en-US" b="1" dirty="0">
                <a:solidFill>
                  <a:schemeClr val="bg1">
                    <a:lumMod val="95000"/>
                  </a:schemeClr>
                </a:solidFill>
                <a:latin typeface="Arial" pitchFamily="34" charset="0"/>
                <a:ea typeface="+mn-ea"/>
                <a:cs typeface="Arial" pitchFamily="34" charset="0"/>
              </a:rPr>
              <a:t>Severe cases</a:t>
            </a:r>
          </a:p>
          <a:p>
            <a:pPr>
              <a:lnSpc>
                <a:spcPts val="3200"/>
              </a:lnSpc>
              <a:defRPr/>
            </a:pPr>
            <a:r>
              <a:rPr lang="en-US" dirty="0">
                <a:solidFill>
                  <a:schemeClr val="bg1">
                    <a:lumMod val="95000"/>
                  </a:schemeClr>
                </a:solidFill>
                <a:latin typeface="Arial" pitchFamily="34" charset="0"/>
                <a:ea typeface="+mn-ea"/>
                <a:cs typeface="Arial" pitchFamily="34" charset="0"/>
              </a:rPr>
              <a:t>- larger anterior fontanel</a:t>
            </a:r>
          </a:p>
          <a:p>
            <a:pPr>
              <a:lnSpc>
                <a:spcPts val="3200"/>
              </a:lnSpc>
              <a:defRPr/>
            </a:pPr>
            <a:r>
              <a:rPr lang="en-US" dirty="0">
                <a:solidFill>
                  <a:schemeClr val="bg1">
                    <a:lumMod val="95000"/>
                  </a:schemeClr>
                </a:solidFill>
                <a:latin typeface="Arial" pitchFamily="34" charset="0"/>
                <a:ea typeface="+mn-ea"/>
                <a:cs typeface="Arial" pitchFamily="34" charset="0"/>
              </a:rPr>
              <a:t>- persistence of posterior fontanel</a:t>
            </a:r>
          </a:p>
          <a:p>
            <a:pPr>
              <a:lnSpc>
                <a:spcPts val="3200"/>
              </a:lnSpc>
              <a:defRPr/>
            </a:pPr>
            <a:r>
              <a:rPr lang="en-US" dirty="0">
                <a:solidFill>
                  <a:schemeClr val="bg1">
                    <a:lumMod val="95000"/>
                  </a:schemeClr>
                </a:solidFill>
                <a:latin typeface="Arial" pitchFamily="34" charset="0"/>
                <a:ea typeface="+mn-ea"/>
                <a:cs typeface="Arial" pitchFamily="34" charset="0"/>
              </a:rPr>
              <a:t>- umbilical hernia</a:t>
            </a:r>
          </a:p>
          <a:p>
            <a:pPr>
              <a:lnSpc>
                <a:spcPts val="3200"/>
              </a:lnSpc>
              <a:defRPr/>
            </a:pPr>
            <a:r>
              <a:rPr lang="en-US" dirty="0">
                <a:solidFill>
                  <a:schemeClr val="bg1">
                    <a:lumMod val="95000"/>
                  </a:schemeClr>
                </a:solidFill>
                <a:latin typeface="Arial" pitchFamily="34" charset="0"/>
                <a:ea typeface="+mn-ea"/>
                <a:cs typeface="Arial" pitchFamily="34" charset="0"/>
              </a:rPr>
              <a:t>- </a:t>
            </a:r>
            <a:r>
              <a:rPr lang="en-US" dirty="0" err="1">
                <a:solidFill>
                  <a:schemeClr val="bg1">
                    <a:lumMod val="95000"/>
                  </a:schemeClr>
                </a:solidFill>
                <a:latin typeface="Arial" pitchFamily="34" charset="0"/>
                <a:ea typeface="+mn-ea"/>
                <a:cs typeface="Arial" pitchFamily="34" charset="0"/>
              </a:rPr>
              <a:t>macroglossia</a:t>
            </a:r>
            <a:endParaRPr lang="en-US" dirty="0">
              <a:solidFill>
                <a:schemeClr val="bg1">
                  <a:lumMod val="95000"/>
                </a:schemeClr>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014413" y="195263"/>
            <a:ext cx="1841500" cy="522287"/>
          </a:xfrm>
          <a:prstGeom prst="rect">
            <a:avLst/>
          </a:prstGeom>
          <a:noFill/>
          <a:ln w="9525">
            <a:noFill/>
            <a:miter lim="800000"/>
            <a:headEnd/>
            <a:tailEnd/>
          </a:ln>
        </p:spPr>
        <p:txBody>
          <a:bodyPr wrap="none">
            <a:spAutoFit/>
          </a:bodyPr>
          <a:lstStyle/>
          <a:p>
            <a:pPr algn="ctr"/>
            <a:r>
              <a:rPr lang="en-US" sz="2800" b="1">
                <a:solidFill>
                  <a:srgbClr val="FFFF00"/>
                </a:solidFill>
                <a:latin typeface="Arial" pitchFamily="34" charset="0"/>
              </a:rPr>
              <a:t>Cretinism</a:t>
            </a:r>
          </a:p>
        </p:txBody>
      </p:sp>
      <p:pic>
        <p:nvPicPr>
          <p:cNvPr id="72707" name="Picture 4" descr="Cretinismo"/>
          <p:cNvPicPr>
            <a:picLocks noChangeAspect="1" noChangeArrowheads="1"/>
          </p:cNvPicPr>
          <p:nvPr/>
        </p:nvPicPr>
        <p:blipFill>
          <a:blip r:embed="rId2"/>
          <a:srcRect/>
          <a:stretch>
            <a:fillRect/>
          </a:stretch>
        </p:blipFill>
        <p:spPr bwMode="auto">
          <a:xfrm>
            <a:off x="288925" y="1538288"/>
            <a:ext cx="3405188" cy="4452937"/>
          </a:xfrm>
          <a:prstGeom prst="rect">
            <a:avLst/>
          </a:prstGeom>
          <a:noFill/>
          <a:ln w="9525">
            <a:noFill/>
            <a:miter lim="800000"/>
            <a:headEnd/>
            <a:tailEnd/>
          </a:ln>
        </p:spPr>
      </p:pic>
      <p:sp>
        <p:nvSpPr>
          <p:cNvPr id="72708" name="CasellaDiTesto 3"/>
          <p:cNvSpPr txBox="1">
            <a:spLocks noChangeArrowheads="1"/>
          </p:cNvSpPr>
          <p:nvPr/>
        </p:nvSpPr>
        <p:spPr bwMode="auto">
          <a:xfrm>
            <a:off x="3821113" y="423863"/>
            <a:ext cx="5303837" cy="6248400"/>
          </a:xfrm>
          <a:prstGeom prst="rect">
            <a:avLst/>
          </a:prstGeom>
          <a:noFill/>
          <a:ln w="9525">
            <a:noFill/>
            <a:miter lim="800000"/>
            <a:headEnd/>
            <a:tailEnd/>
          </a:ln>
        </p:spPr>
        <p:txBody>
          <a:bodyPr wrap="none">
            <a:spAutoFit/>
          </a:bodyPr>
          <a:lstStyle/>
          <a:p>
            <a:pPr>
              <a:lnSpc>
                <a:spcPts val="3200"/>
              </a:lnSpc>
              <a:buFont typeface="Arial" pitchFamily="34" charset="0"/>
              <a:buChar char="•"/>
            </a:pPr>
            <a:r>
              <a:rPr lang="en-US">
                <a:solidFill>
                  <a:srgbClr val="F2F2F2"/>
                </a:solidFill>
                <a:latin typeface="Arial" pitchFamily="34" charset="0"/>
                <a:cs typeface="Arial" pitchFamily="34" charset="0"/>
              </a:rPr>
              <a:t> Naso grande e piatto</a:t>
            </a:r>
          </a:p>
          <a:p>
            <a:pPr>
              <a:lnSpc>
                <a:spcPts val="3200"/>
              </a:lnSpc>
              <a:buFont typeface="Arial" pitchFamily="34" charset="0"/>
              <a:buChar char="•"/>
            </a:pPr>
            <a:r>
              <a:rPr lang="en-US">
                <a:solidFill>
                  <a:srgbClr val="F2F2F2"/>
                </a:solidFill>
                <a:latin typeface="Arial" pitchFamily="34" charset="0"/>
                <a:cs typeface="Arial" pitchFamily="34" charset="0"/>
              </a:rPr>
              <a:t> Occhi molto distanziati</a:t>
            </a:r>
          </a:p>
          <a:p>
            <a:pPr>
              <a:lnSpc>
                <a:spcPts val="3200"/>
              </a:lnSpc>
              <a:buFont typeface="Arial" pitchFamily="34" charset="0"/>
              <a:buChar char="•"/>
            </a:pPr>
            <a:r>
              <a:rPr lang="en-US">
                <a:solidFill>
                  <a:srgbClr val="F2F2F2"/>
                </a:solidFill>
                <a:latin typeface="Arial" pitchFamily="34" charset="0"/>
                <a:cs typeface="Arial" pitchFamily="34" charset="0"/>
              </a:rPr>
              <a:t> Gonfiore periorbitario</a:t>
            </a:r>
          </a:p>
          <a:p>
            <a:pPr>
              <a:lnSpc>
                <a:spcPts val="3200"/>
              </a:lnSpc>
              <a:buFont typeface="Arial" pitchFamily="34" charset="0"/>
              <a:buChar char="•"/>
            </a:pPr>
            <a:r>
              <a:rPr lang="en-US">
                <a:solidFill>
                  <a:srgbClr val="F2F2F2"/>
                </a:solidFill>
                <a:latin typeface="Arial" pitchFamily="34" charset="0"/>
                <a:cs typeface="Arial" pitchFamily="34" charset="0"/>
              </a:rPr>
              <a:t> Macroglossia</a:t>
            </a:r>
          </a:p>
          <a:p>
            <a:pPr>
              <a:lnSpc>
                <a:spcPts val="3200"/>
              </a:lnSpc>
              <a:buFont typeface="Arial" pitchFamily="34" charset="0"/>
              <a:buChar char="•"/>
            </a:pPr>
            <a:r>
              <a:rPr lang="en-US">
                <a:solidFill>
                  <a:srgbClr val="F2F2F2"/>
                </a:solidFill>
                <a:latin typeface="Arial" pitchFamily="34" charset="0"/>
                <a:cs typeface="Arial" pitchFamily="34" charset="0"/>
              </a:rPr>
              <a:t> Capelli radi e fragilità tegumenti</a:t>
            </a:r>
          </a:p>
          <a:p>
            <a:pPr>
              <a:lnSpc>
                <a:spcPts val="3200"/>
              </a:lnSpc>
              <a:buFont typeface="Arial" pitchFamily="34" charset="0"/>
              <a:buChar char="•"/>
            </a:pPr>
            <a:r>
              <a:rPr lang="en-US">
                <a:solidFill>
                  <a:srgbClr val="F2F2F2"/>
                </a:solidFill>
                <a:latin typeface="Arial" pitchFamily="34" charset="0"/>
                <a:cs typeface="Arial" pitchFamily="34" charset="0"/>
              </a:rPr>
              <a:t> Collo corto</a:t>
            </a:r>
          </a:p>
          <a:p>
            <a:pPr>
              <a:lnSpc>
                <a:spcPts val="3200"/>
              </a:lnSpc>
              <a:buFont typeface="Arial" pitchFamily="34" charset="0"/>
              <a:buChar char="•"/>
            </a:pPr>
            <a:r>
              <a:rPr lang="en-US">
                <a:solidFill>
                  <a:srgbClr val="F2F2F2"/>
                </a:solidFill>
                <a:latin typeface="Arial" pitchFamily="34" charset="0"/>
                <a:cs typeface="Arial" pitchFamily="34" charset="0"/>
              </a:rPr>
              <a:t> Nanismo disarmonico (arti corti </a:t>
            </a:r>
          </a:p>
          <a:p>
            <a:pPr>
              <a:lnSpc>
                <a:spcPts val="3200"/>
              </a:lnSpc>
            </a:pPr>
            <a:r>
              <a:rPr lang="en-US">
                <a:solidFill>
                  <a:srgbClr val="F2F2F2"/>
                </a:solidFill>
                <a:latin typeface="Arial" pitchFamily="34" charset="0"/>
                <a:cs typeface="Arial" pitchFamily="34" charset="0"/>
              </a:rPr>
              <a:t>  rispetto al corpo, andatura anserina)</a:t>
            </a:r>
          </a:p>
          <a:p>
            <a:pPr>
              <a:lnSpc>
                <a:spcPts val="3200"/>
              </a:lnSpc>
              <a:buFont typeface="Arial" pitchFamily="34" charset="0"/>
              <a:buChar char="•"/>
            </a:pPr>
            <a:r>
              <a:rPr lang="en-US">
                <a:solidFill>
                  <a:srgbClr val="F2F2F2"/>
                </a:solidFill>
                <a:latin typeface="Arial" pitchFamily="34" charset="0"/>
                <a:cs typeface="Arial" pitchFamily="34" charset="0"/>
              </a:rPr>
              <a:t> Addome protuberante</a:t>
            </a:r>
          </a:p>
          <a:p>
            <a:pPr>
              <a:lnSpc>
                <a:spcPts val="3200"/>
              </a:lnSpc>
              <a:buFont typeface="Arial" pitchFamily="34" charset="0"/>
              <a:buChar char="•"/>
            </a:pPr>
            <a:r>
              <a:rPr lang="en-US">
                <a:solidFill>
                  <a:srgbClr val="F2F2F2"/>
                </a:solidFill>
                <a:latin typeface="Arial" pitchFamily="34" charset="0"/>
                <a:cs typeface="Arial" pitchFamily="34" charset="0"/>
              </a:rPr>
              <a:t> Ernia ombelicale</a:t>
            </a:r>
          </a:p>
          <a:p>
            <a:pPr>
              <a:lnSpc>
                <a:spcPts val="3200"/>
              </a:lnSpc>
              <a:buFont typeface="Arial" pitchFamily="34" charset="0"/>
              <a:buChar char="•"/>
            </a:pPr>
            <a:r>
              <a:rPr lang="en-US">
                <a:solidFill>
                  <a:srgbClr val="F2F2F2"/>
                </a:solidFill>
                <a:latin typeface="Arial" pitchFamily="34" charset="0"/>
                <a:cs typeface="Arial" pitchFamily="34" charset="0"/>
              </a:rPr>
              <a:t> Grave ritardo mentale</a:t>
            </a:r>
          </a:p>
          <a:p>
            <a:pPr>
              <a:lnSpc>
                <a:spcPts val="3200"/>
              </a:lnSpc>
              <a:buFont typeface="Arial" pitchFamily="34" charset="0"/>
              <a:buChar char="•"/>
            </a:pPr>
            <a:r>
              <a:rPr lang="en-US">
                <a:solidFill>
                  <a:srgbClr val="F2F2F2"/>
                </a:solidFill>
                <a:latin typeface="Arial" pitchFamily="34" charset="0"/>
                <a:cs typeface="Arial" pitchFamily="34" charset="0"/>
              </a:rPr>
              <a:t> Mixedema cutaneo</a:t>
            </a:r>
          </a:p>
          <a:p>
            <a:pPr>
              <a:lnSpc>
                <a:spcPts val="3200"/>
              </a:lnSpc>
              <a:buFont typeface="Arial" pitchFamily="34" charset="0"/>
              <a:buChar char="•"/>
            </a:pPr>
            <a:r>
              <a:rPr lang="en-US">
                <a:solidFill>
                  <a:srgbClr val="F2F2F2"/>
                </a:solidFill>
                <a:latin typeface="Arial" pitchFamily="34" charset="0"/>
                <a:cs typeface="Arial" pitchFamily="34" charset="0"/>
              </a:rPr>
              <a:t> Cute ruvida</a:t>
            </a:r>
          </a:p>
          <a:p>
            <a:pPr>
              <a:lnSpc>
                <a:spcPts val="3200"/>
              </a:lnSpc>
              <a:buFont typeface="Arial" pitchFamily="34" charset="0"/>
              <a:buChar char="•"/>
            </a:pPr>
            <a:r>
              <a:rPr lang="en-US">
                <a:solidFill>
                  <a:srgbClr val="F2F2F2"/>
                </a:solidFill>
                <a:latin typeface="Arial" pitchFamily="34" charset="0"/>
                <a:cs typeface="Arial" pitchFamily="34" charset="0"/>
              </a:rPr>
              <a:t> Stipsi</a:t>
            </a:r>
          </a:p>
          <a:p>
            <a:pPr>
              <a:lnSpc>
                <a:spcPts val="3200"/>
              </a:lnSpc>
              <a:buFont typeface="Arial" pitchFamily="34" charset="0"/>
              <a:buChar char="•"/>
            </a:pPr>
            <a:r>
              <a:rPr lang="en-US">
                <a:solidFill>
                  <a:srgbClr val="F2F2F2"/>
                </a:solidFill>
                <a:latin typeface="Arial" pitchFamily="34" charset="0"/>
                <a:cs typeface="Arial" pitchFamily="34" charset="0"/>
              </a:rPr>
              <a:t> Voce roca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76"/>
            </a:gs>
            <a:gs pos="100000">
              <a:srgbClr val="0000FF"/>
            </a:gs>
          </a:gsLst>
          <a:lin ang="5400000" scaled="1"/>
        </a:gradFill>
        <a:effectLst/>
      </p:bgPr>
    </p:bg>
    <p:spTree>
      <p:nvGrpSpPr>
        <p:cNvPr id="1" name=""/>
        <p:cNvGrpSpPr/>
        <p:nvPr/>
      </p:nvGrpSpPr>
      <p:grpSpPr>
        <a:xfrm>
          <a:off x="0" y="0"/>
          <a:ext cx="0" cy="0"/>
          <a:chOff x="0" y="0"/>
          <a:chExt cx="0" cy="0"/>
        </a:xfrm>
      </p:grpSpPr>
      <p:sp>
        <p:nvSpPr>
          <p:cNvPr id="73730" name="Text Box 1043"/>
          <p:cNvSpPr txBox="1">
            <a:spLocks noChangeArrowheads="1"/>
          </p:cNvSpPr>
          <p:nvPr/>
        </p:nvSpPr>
        <p:spPr bwMode="auto">
          <a:xfrm>
            <a:off x="1870075" y="2081213"/>
            <a:ext cx="5399088" cy="1643062"/>
          </a:xfrm>
          <a:prstGeom prst="rect">
            <a:avLst/>
          </a:prstGeom>
          <a:noFill/>
          <a:ln w="28575">
            <a:solidFill>
              <a:srgbClr val="FF0000"/>
            </a:solidFill>
            <a:miter lim="800000"/>
            <a:headEnd/>
            <a:tailEnd/>
          </a:ln>
        </p:spPr>
        <p:txBody>
          <a:bodyPr wrap="none">
            <a:spAutoFit/>
          </a:bodyPr>
          <a:lstStyle/>
          <a:p>
            <a:pPr>
              <a:lnSpc>
                <a:spcPct val="120000"/>
              </a:lnSpc>
              <a:buFontTx/>
              <a:buChar char="•"/>
            </a:pPr>
            <a:r>
              <a:rPr lang="it-IT" sz="2800" b="1">
                <a:solidFill>
                  <a:schemeClr val="bg1"/>
                </a:solidFill>
                <a:latin typeface="Arial" pitchFamily="34" charset="0"/>
                <a:cs typeface="Arial" pitchFamily="34" charset="0"/>
              </a:rPr>
              <a:t> Inizio		8-15 </a:t>
            </a:r>
            <a:r>
              <a:rPr lang="it-IT" sz="2800" b="1">
                <a:solidFill>
                  <a:schemeClr val="bg1"/>
                </a:solidFill>
                <a:latin typeface="Symbol" pitchFamily="18" charset="2"/>
                <a:cs typeface="Arial" pitchFamily="34" charset="0"/>
              </a:rPr>
              <a:t>m</a:t>
            </a:r>
            <a:r>
              <a:rPr lang="it-IT" sz="2800" b="1">
                <a:solidFill>
                  <a:schemeClr val="bg1"/>
                </a:solidFill>
                <a:latin typeface="Arial" pitchFamily="34" charset="0"/>
                <a:cs typeface="Arial" pitchFamily="34" charset="0"/>
              </a:rPr>
              <a:t>g/Kg/die</a:t>
            </a:r>
          </a:p>
          <a:p>
            <a:pPr>
              <a:lnSpc>
                <a:spcPct val="120000"/>
              </a:lnSpc>
              <a:buFontTx/>
              <a:buChar char="•"/>
            </a:pPr>
            <a:r>
              <a:rPr lang="it-IT" sz="2800" b="1">
                <a:solidFill>
                  <a:schemeClr val="bg1"/>
                </a:solidFill>
                <a:latin typeface="Arial" pitchFamily="34" charset="0"/>
                <a:cs typeface="Arial" pitchFamily="34" charset="0"/>
              </a:rPr>
              <a:t> 0-6 mesi		7-10 </a:t>
            </a:r>
            <a:r>
              <a:rPr lang="it-IT" sz="2800" b="1">
                <a:solidFill>
                  <a:schemeClr val="bg1"/>
                </a:solidFill>
                <a:latin typeface="Symbol" pitchFamily="18" charset="2"/>
                <a:cs typeface="Arial" pitchFamily="34" charset="0"/>
              </a:rPr>
              <a:t>m</a:t>
            </a:r>
            <a:r>
              <a:rPr lang="it-IT" sz="2800" b="1">
                <a:solidFill>
                  <a:schemeClr val="bg1"/>
                </a:solidFill>
                <a:latin typeface="Arial" pitchFamily="34" charset="0"/>
                <a:cs typeface="Arial" pitchFamily="34" charset="0"/>
              </a:rPr>
              <a:t>g/Kg/die</a:t>
            </a:r>
          </a:p>
          <a:p>
            <a:pPr>
              <a:lnSpc>
                <a:spcPct val="120000"/>
              </a:lnSpc>
              <a:buFontTx/>
              <a:buChar char="•"/>
            </a:pPr>
            <a:r>
              <a:rPr lang="it-IT" sz="2800" b="1">
                <a:solidFill>
                  <a:schemeClr val="bg1"/>
                </a:solidFill>
                <a:latin typeface="Arial" pitchFamily="34" charset="0"/>
                <a:cs typeface="Arial" pitchFamily="34" charset="0"/>
              </a:rPr>
              <a:t> 6-12 mesi	  5-8 </a:t>
            </a:r>
            <a:r>
              <a:rPr lang="it-IT" sz="2800" b="1">
                <a:solidFill>
                  <a:schemeClr val="bg1"/>
                </a:solidFill>
                <a:latin typeface="Symbol" pitchFamily="18" charset="2"/>
                <a:cs typeface="Arial" pitchFamily="34" charset="0"/>
              </a:rPr>
              <a:t>m</a:t>
            </a:r>
            <a:r>
              <a:rPr lang="it-IT" sz="2800" b="1">
                <a:solidFill>
                  <a:schemeClr val="bg1"/>
                </a:solidFill>
                <a:latin typeface="Arial" pitchFamily="34" charset="0"/>
                <a:cs typeface="Arial" pitchFamily="34" charset="0"/>
              </a:rPr>
              <a:t>g/Kg/die</a:t>
            </a:r>
          </a:p>
        </p:txBody>
      </p:sp>
      <p:sp>
        <p:nvSpPr>
          <p:cNvPr id="73731" name="Rectangle 1046"/>
          <p:cNvSpPr>
            <a:spLocks noChangeArrowheads="1"/>
          </p:cNvSpPr>
          <p:nvPr/>
        </p:nvSpPr>
        <p:spPr bwMode="auto">
          <a:xfrm>
            <a:off x="606425" y="446088"/>
            <a:ext cx="7923213" cy="1143000"/>
          </a:xfrm>
          <a:prstGeom prst="rect">
            <a:avLst/>
          </a:prstGeom>
          <a:noFill/>
          <a:ln w="9525">
            <a:noFill/>
            <a:miter lim="800000"/>
            <a:headEnd/>
            <a:tailEnd/>
          </a:ln>
        </p:spPr>
        <p:txBody>
          <a:bodyPr anchor="ctr"/>
          <a:lstStyle/>
          <a:p>
            <a:pPr algn="ctr"/>
            <a:r>
              <a:rPr lang="it-IT" sz="2800" b="1">
                <a:solidFill>
                  <a:srgbClr val="FFFF00"/>
                </a:solidFill>
                <a:latin typeface="Arial" pitchFamily="34" charset="0"/>
                <a:cs typeface="Arial" pitchFamily="34" charset="0"/>
              </a:rPr>
              <a:t>Terapia con L-tiroxina dell</a:t>
            </a:r>
            <a:r>
              <a:rPr lang="ja-JP" altLang="it-IT" sz="2800" b="1">
                <a:solidFill>
                  <a:srgbClr val="FFFF00"/>
                </a:solidFill>
                <a:latin typeface="Arial" pitchFamily="34" charset="0"/>
                <a:cs typeface="Arial" pitchFamily="34" charset="0"/>
              </a:rPr>
              <a:t>’</a:t>
            </a:r>
            <a:r>
              <a:rPr lang="it-IT" altLang="ja-JP" sz="2800" b="1">
                <a:solidFill>
                  <a:srgbClr val="FFFF00"/>
                </a:solidFill>
                <a:latin typeface="Arial" pitchFamily="34" charset="0"/>
                <a:cs typeface="Arial" pitchFamily="34" charset="0"/>
              </a:rPr>
              <a:t>ipotiroidismo congenito</a:t>
            </a:r>
            <a:endParaRPr lang="it-IT" sz="2800" b="1">
              <a:solidFill>
                <a:srgbClr val="FFFF00"/>
              </a:solidFill>
              <a:latin typeface="Arial" pitchFamily="34" charset="0"/>
              <a:cs typeface="Arial" pitchFamily="34" charset="0"/>
            </a:endParaRPr>
          </a:p>
        </p:txBody>
      </p:sp>
      <p:pic>
        <p:nvPicPr>
          <p:cNvPr id="73732" name="Picture 1047" descr="Click to see larger picture">
            <a:hlinkClick r:id="rId2"/>
          </p:cNvPr>
          <p:cNvPicPr>
            <a:picLocks noChangeAspect="1" noChangeArrowheads="1"/>
          </p:cNvPicPr>
          <p:nvPr/>
        </p:nvPicPr>
        <p:blipFill>
          <a:blip r:embed="rId3"/>
          <a:srcRect/>
          <a:stretch>
            <a:fillRect/>
          </a:stretch>
        </p:blipFill>
        <p:spPr bwMode="auto">
          <a:xfrm>
            <a:off x="3792538" y="4171950"/>
            <a:ext cx="1531937"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Oval 2"/>
          <p:cNvSpPr>
            <a:spLocks noChangeArrowheads="1"/>
          </p:cNvSpPr>
          <p:nvPr/>
        </p:nvSpPr>
        <p:spPr bwMode="auto">
          <a:xfrm>
            <a:off x="2019300" y="1362075"/>
            <a:ext cx="571500" cy="533400"/>
          </a:xfrm>
          <a:prstGeom prst="ellipse">
            <a:avLst/>
          </a:prstGeom>
          <a:solidFill>
            <a:srgbClr val="FFFF00"/>
          </a:solidFill>
          <a:ln w="28575">
            <a:solidFill>
              <a:schemeClr val="tx1"/>
            </a:solidFill>
            <a:round/>
            <a:headEnd/>
            <a:tailEnd/>
          </a:ln>
        </p:spPr>
        <p:txBody>
          <a:bodyPr wrap="none" anchor="ctr"/>
          <a:lstStyle/>
          <a:p>
            <a:pPr algn="ctr"/>
            <a:r>
              <a:rPr lang="it-IT" sz="2000">
                <a:latin typeface="Arial" pitchFamily="34" charset="0"/>
              </a:rPr>
              <a:t>-T3</a:t>
            </a:r>
          </a:p>
        </p:txBody>
      </p:sp>
      <p:sp>
        <p:nvSpPr>
          <p:cNvPr id="21506" name="Oval 3"/>
          <p:cNvSpPr>
            <a:spLocks noChangeArrowheads="1"/>
          </p:cNvSpPr>
          <p:nvPr/>
        </p:nvSpPr>
        <p:spPr bwMode="auto">
          <a:xfrm>
            <a:off x="6305550" y="1362075"/>
            <a:ext cx="571500" cy="533400"/>
          </a:xfrm>
          <a:prstGeom prst="ellipse">
            <a:avLst/>
          </a:prstGeom>
          <a:solidFill>
            <a:srgbClr val="FFFF00"/>
          </a:solidFill>
          <a:ln w="28575">
            <a:solidFill>
              <a:schemeClr val="tx1"/>
            </a:solidFill>
            <a:round/>
            <a:headEnd/>
            <a:tailEnd/>
          </a:ln>
        </p:spPr>
        <p:txBody>
          <a:bodyPr wrap="none" anchor="ctr"/>
          <a:lstStyle/>
          <a:p>
            <a:pPr algn="ctr"/>
            <a:r>
              <a:rPr lang="it-IT" sz="2000">
                <a:latin typeface="Arial" pitchFamily="34" charset="0"/>
              </a:rPr>
              <a:t>+T3</a:t>
            </a:r>
          </a:p>
        </p:txBody>
      </p:sp>
      <p:sp>
        <p:nvSpPr>
          <p:cNvPr id="21507" name="Oval 4"/>
          <p:cNvSpPr>
            <a:spLocks noChangeArrowheads="1"/>
          </p:cNvSpPr>
          <p:nvPr/>
        </p:nvSpPr>
        <p:spPr bwMode="auto">
          <a:xfrm rot="-5400000">
            <a:off x="2840038" y="4470400"/>
            <a:ext cx="304800" cy="444500"/>
          </a:xfrm>
          <a:prstGeom prst="ellipse">
            <a:avLst/>
          </a:prstGeom>
          <a:solidFill>
            <a:srgbClr val="FF00FF"/>
          </a:solidFill>
          <a:ln w="9525">
            <a:solidFill>
              <a:schemeClr val="tx1"/>
            </a:solidFill>
            <a:round/>
            <a:headEnd/>
            <a:tailEnd/>
          </a:ln>
        </p:spPr>
        <p:txBody>
          <a:bodyPr wrap="none" anchor="ctr"/>
          <a:lstStyle/>
          <a:p>
            <a:endParaRPr lang="it-IT"/>
          </a:p>
        </p:txBody>
      </p:sp>
      <p:sp>
        <p:nvSpPr>
          <p:cNvPr id="21508" name="Oval 5"/>
          <p:cNvSpPr>
            <a:spLocks noChangeArrowheads="1"/>
          </p:cNvSpPr>
          <p:nvPr/>
        </p:nvSpPr>
        <p:spPr bwMode="auto">
          <a:xfrm>
            <a:off x="1379538" y="3365500"/>
            <a:ext cx="520700" cy="495300"/>
          </a:xfrm>
          <a:prstGeom prst="ellipse">
            <a:avLst/>
          </a:prstGeom>
          <a:solidFill>
            <a:srgbClr val="333333"/>
          </a:solidFill>
          <a:ln w="19050">
            <a:solidFill>
              <a:schemeClr val="tx1"/>
            </a:solidFill>
            <a:round/>
            <a:headEnd/>
            <a:tailEnd/>
          </a:ln>
        </p:spPr>
        <p:txBody>
          <a:bodyPr wrap="none" anchor="ctr"/>
          <a:lstStyle/>
          <a:p>
            <a:endParaRPr lang="it-IT"/>
          </a:p>
        </p:txBody>
      </p:sp>
      <p:sp>
        <p:nvSpPr>
          <p:cNvPr id="21509" name="Line 6"/>
          <p:cNvSpPr>
            <a:spLocks noChangeShapeType="1"/>
          </p:cNvSpPr>
          <p:nvPr/>
        </p:nvSpPr>
        <p:spPr bwMode="auto">
          <a:xfrm>
            <a:off x="642938" y="4876800"/>
            <a:ext cx="3048000" cy="0"/>
          </a:xfrm>
          <a:prstGeom prst="line">
            <a:avLst/>
          </a:prstGeom>
          <a:noFill/>
          <a:ln w="76200">
            <a:solidFill>
              <a:schemeClr val="tx1"/>
            </a:solidFill>
            <a:round/>
            <a:headEnd/>
            <a:tailEnd/>
          </a:ln>
        </p:spPr>
        <p:txBody>
          <a:bodyPr/>
          <a:lstStyle/>
          <a:p>
            <a:endParaRPr lang="it-IT"/>
          </a:p>
        </p:txBody>
      </p:sp>
      <p:sp>
        <p:nvSpPr>
          <p:cNvPr id="21510" name="Oval 7" descr="Diagonali larghe verso l'alto"/>
          <p:cNvSpPr>
            <a:spLocks noChangeArrowheads="1"/>
          </p:cNvSpPr>
          <p:nvPr/>
        </p:nvSpPr>
        <p:spPr bwMode="auto">
          <a:xfrm>
            <a:off x="3635375" y="4638675"/>
            <a:ext cx="609600" cy="439738"/>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1511" name="Line 8"/>
          <p:cNvSpPr>
            <a:spLocks noChangeShapeType="1"/>
          </p:cNvSpPr>
          <p:nvPr/>
        </p:nvSpPr>
        <p:spPr bwMode="auto">
          <a:xfrm>
            <a:off x="3538538" y="4383088"/>
            <a:ext cx="0" cy="484187"/>
          </a:xfrm>
          <a:prstGeom prst="line">
            <a:avLst/>
          </a:prstGeom>
          <a:noFill/>
          <a:ln w="38100">
            <a:solidFill>
              <a:schemeClr val="tx1"/>
            </a:solidFill>
            <a:round/>
            <a:headEnd/>
            <a:tailEnd/>
          </a:ln>
        </p:spPr>
        <p:txBody>
          <a:bodyPr/>
          <a:lstStyle/>
          <a:p>
            <a:endParaRPr lang="it-IT"/>
          </a:p>
        </p:txBody>
      </p:sp>
      <p:sp>
        <p:nvSpPr>
          <p:cNvPr id="21512" name="Line 9"/>
          <p:cNvSpPr>
            <a:spLocks noChangeShapeType="1"/>
          </p:cNvSpPr>
          <p:nvPr/>
        </p:nvSpPr>
        <p:spPr bwMode="auto">
          <a:xfrm>
            <a:off x="3533775" y="4389438"/>
            <a:ext cx="381000" cy="0"/>
          </a:xfrm>
          <a:prstGeom prst="line">
            <a:avLst/>
          </a:prstGeom>
          <a:noFill/>
          <a:ln w="38100">
            <a:solidFill>
              <a:schemeClr val="tx1"/>
            </a:solidFill>
            <a:round/>
            <a:headEnd/>
            <a:tailEnd type="triangle" w="med" len="med"/>
          </a:ln>
        </p:spPr>
        <p:txBody>
          <a:bodyPr/>
          <a:lstStyle/>
          <a:p>
            <a:endParaRPr lang="it-IT"/>
          </a:p>
        </p:txBody>
      </p:sp>
      <p:sp>
        <p:nvSpPr>
          <p:cNvPr id="21513" name="Oval 10"/>
          <p:cNvSpPr>
            <a:spLocks noChangeArrowheads="1"/>
          </p:cNvSpPr>
          <p:nvPr/>
        </p:nvSpPr>
        <p:spPr bwMode="auto">
          <a:xfrm>
            <a:off x="1504950" y="4252913"/>
            <a:ext cx="420688" cy="60960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TR</a:t>
            </a:r>
          </a:p>
        </p:txBody>
      </p:sp>
      <p:sp>
        <p:nvSpPr>
          <p:cNvPr id="21514" name="Rectangle 11"/>
          <p:cNvSpPr>
            <a:spLocks noChangeArrowheads="1"/>
          </p:cNvSpPr>
          <p:nvPr/>
        </p:nvSpPr>
        <p:spPr bwMode="auto">
          <a:xfrm>
            <a:off x="1225550" y="4240213"/>
            <a:ext cx="306388" cy="603250"/>
          </a:xfrm>
          <a:prstGeom prst="rect">
            <a:avLst/>
          </a:prstGeom>
          <a:solidFill>
            <a:schemeClr val="bg1"/>
          </a:solidFill>
          <a:ln w="19050">
            <a:solidFill>
              <a:schemeClr val="tx1"/>
            </a:solidFill>
            <a:miter lim="800000"/>
            <a:headEnd/>
            <a:tailEnd/>
          </a:ln>
        </p:spPr>
        <p:txBody>
          <a:bodyPr wrap="none" anchor="ctr"/>
          <a:lstStyle/>
          <a:p>
            <a:endParaRPr lang="it-IT"/>
          </a:p>
        </p:txBody>
      </p:sp>
      <p:sp>
        <p:nvSpPr>
          <p:cNvPr id="21515" name="Text Box 12"/>
          <p:cNvSpPr txBox="1">
            <a:spLocks noChangeArrowheads="1"/>
          </p:cNvSpPr>
          <p:nvPr/>
        </p:nvSpPr>
        <p:spPr bwMode="auto">
          <a:xfrm>
            <a:off x="1222375" y="4891088"/>
            <a:ext cx="641350" cy="366712"/>
          </a:xfrm>
          <a:prstGeom prst="rect">
            <a:avLst/>
          </a:prstGeom>
          <a:noFill/>
          <a:ln w="9525">
            <a:noFill/>
            <a:miter lim="800000"/>
            <a:headEnd/>
            <a:tailEnd/>
          </a:ln>
        </p:spPr>
        <p:txBody>
          <a:bodyPr wrap="none">
            <a:spAutoFit/>
          </a:bodyPr>
          <a:lstStyle/>
          <a:p>
            <a:r>
              <a:rPr lang="it-IT" sz="1800">
                <a:latin typeface="Arial" pitchFamily="34" charset="0"/>
              </a:rPr>
              <a:t>TRE</a:t>
            </a:r>
          </a:p>
        </p:txBody>
      </p:sp>
      <p:sp>
        <p:nvSpPr>
          <p:cNvPr id="21516" name="AutoShape 13"/>
          <p:cNvSpPr>
            <a:spLocks noChangeArrowheads="1"/>
          </p:cNvSpPr>
          <p:nvPr/>
        </p:nvSpPr>
        <p:spPr bwMode="auto">
          <a:xfrm>
            <a:off x="2628900" y="3708400"/>
            <a:ext cx="860425" cy="590550"/>
          </a:xfrm>
          <a:prstGeom prst="lightningBolt">
            <a:avLst/>
          </a:prstGeom>
          <a:solidFill>
            <a:srgbClr val="FF0000"/>
          </a:solidFill>
          <a:ln w="9525">
            <a:solidFill>
              <a:schemeClr val="tx1"/>
            </a:solidFill>
            <a:miter lim="800000"/>
            <a:headEnd/>
            <a:tailEnd/>
          </a:ln>
        </p:spPr>
        <p:txBody>
          <a:bodyPr wrap="none" anchor="ctr"/>
          <a:lstStyle/>
          <a:p>
            <a:endParaRPr lang="it-IT"/>
          </a:p>
        </p:txBody>
      </p:sp>
      <p:sp>
        <p:nvSpPr>
          <p:cNvPr id="21517" name="Text Box 14"/>
          <p:cNvSpPr txBox="1">
            <a:spLocks noChangeArrowheads="1"/>
          </p:cNvSpPr>
          <p:nvPr/>
        </p:nvSpPr>
        <p:spPr bwMode="auto">
          <a:xfrm>
            <a:off x="833438" y="4402138"/>
            <a:ext cx="6667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RXR</a:t>
            </a:r>
          </a:p>
        </p:txBody>
      </p:sp>
      <p:sp>
        <p:nvSpPr>
          <p:cNvPr id="21518" name="Oval 15" descr="Diagonali larghe verso l'alto"/>
          <p:cNvSpPr>
            <a:spLocks noChangeArrowheads="1"/>
          </p:cNvSpPr>
          <p:nvPr/>
        </p:nvSpPr>
        <p:spPr bwMode="auto">
          <a:xfrm>
            <a:off x="414338" y="4630738"/>
            <a:ext cx="609600" cy="439737"/>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1519" name="Text Box 16"/>
          <p:cNvSpPr txBox="1">
            <a:spLocks noChangeArrowheads="1"/>
          </p:cNvSpPr>
          <p:nvPr/>
        </p:nvSpPr>
        <p:spPr bwMode="auto">
          <a:xfrm>
            <a:off x="2765425" y="3062288"/>
            <a:ext cx="1212850" cy="641350"/>
          </a:xfrm>
          <a:prstGeom prst="rect">
            <a:avLst/>
          </a:prstGeom>
          <a:noFill/>
          <a:ln w="9525">
            <a:noFill/>
            <a:miter lim="800000"/>
            <a:headEnd/>
            <a:tailEnd/>
          </a:ln>
        </p:spPr>
        <p:txBody>
          <a:bodyPr wrap="none">
            <a:spAutoFit/>
          </a:bodyPr>
          <a:lstStyle/>
          <a:p>
            <a:pPr algn="ctr"/>
            <a:r>
              <a:rPr lang="it-IT" sz="1800">
                <a:latin typeface="Arial" pitchFamily="34" charset="0"/>
              </a:rPr>
              <a:t>Histone</a:t>
            </a:r>
          </a:p>
          <a:p>
            <a:pPr algn="ctr"/>
            <a:r>
              <a:rPr lang="it-IT" sz="1800">
                <a:latin typeface="Arial" pitchFamily="34" charset="0"/>
              </a:rPr>
              <a:t>acetilation</a:t>
            </a:r>
          </a:p>
        </p:txBody>
      </p:sp>
      <p:sp>
        <p:nvSpPr>
          <p:cNvPr id="21520" name="Oval 17" descr="Carta riciclata"/>
          <p:cNvSpPr>
            <a:spLocks noChangeArrowheads="1"/>
          </p:cNvSpPr>
          <p:nvPr/>
        </p:nvSpPr>
        <p:spPr bwMode="auto">
          <a:xfrm>
            <a:off x="693738" y="3810000"/>
            <a:ext cx="1676400" cy="406400"/>
          </a:xfrm>
          <a:prstGeom prst="ellipse">
            <a:avLst/>
          </a:prstGeom>
          <a:blipFill dpi="0" rotWithShape="0">
            <a:blip r:embed="rId2"/>
            <a:srcRect/>
            <a:tile tx="0" ty="0" sx="100000" sy="100000" flip="none" algn="tl"/>
          </a:blipFill>
          <a:ln w="19050">
            <a:solidFill>
              <a:schemeClr val="tx1"/>
            </a:solidFill>
            <a:round/>
            <a:headEnd/>
            <a:tailEnd/>
          </a:ln>
        </p:spPr>
        <p:txBody>
          <a:bodyPr wrap="none" anchor="ctr"/>
          <a:lstStyle/>
          <a:p>
            <a:endParaRPr lang="it-IT"/>
          </a:p>
        </p:txBody>
      </p:sp>
      <p:sp>
        <p:nvSpPr>
          <p:cNvPr id="21521" name="AutoShape 18"/>
          <p:cNvSpPr>
            <a:spLocks noChangeArrowheads="1"/>
          </p:cNvSpPr>
          <p:nvPr/>
        </p:nvSpPr>
        <p:spPr bwMode="auto">
          <a:xfrm>
            <a:off x="1341438" y="3873500"/>
            <a:ext cx="635000" cy="584200"/>
          </a:xfrm>
          <a:prstGeom prst="star16">
            <a:avLst>
              <a:gd name="adj" fmla="val 37500"/>
            </a:avLst>
          </a:prstGeom>
          <a:solidFill>
            <a:srgbClr val="FF6600"/>
          </a:solidFill>
          <a:ln w="19050">
            <a:solidFill>
              <a:schemeClr val="tx1"/>
            </a:solidFill>
            <a:miter lim="800000"/>
            <a:headEnd/>
            <a:tailEnd/>
          </a:ln>
        </p:spPr>
        <p:txBody>
          <a:bodyPr wrap="none" anchor="ctr"/>
          <a:lstStyle/>
          <a:p>
            <a:pPr algn="ctr"/>
            <a:r>
              <a:rPr lang="it-IT" sz="1800">
                <a:latin typeface="Arial" pitchFamily="34" charset="0"/>
              </a:rPr>
              <a:t>CoA</a:t>
            </a:r>
          </a:p>
        </p:txBody>
      </p:sp>
      <p:sp>
        <p:nvSpPr>
          <p:cNvPr id="21522" name="Text Box 19"/>
          <p:cNvSpPr txBox="1">
            <a:spLocks noChangeArrowheads="1"/>
          </p:cNvSpPr>
          <p:nvPr/>
        </p:nvSpPr>
        <p:spPr bwMode="auto">
          <a:xfrm>
            <a:off x="6378575" y="4325938"/>
            <a:ext cx="450850" cy="366712"/>
          </a:xfrm>
          <a:prstGeom prst="rect">
            <a:avLst/>
          </a:prstGeom>
          <a:noFill/>
          <a:ln w="9525">
            <a:noFill/>
            <a:miter lim="800000"/>
            <a:headEnd/>
            <a:tailEnd/>
          </a:ln>
        </p:spPr>
        <p:txBody>
          <a:bodyPr wrap="none">
            <a:spAutoFit/>
          </a:bodyPr>
          <a:lstStyle/>
          <a:p>
            <a:r>
              <a:rPr lang="it-IT" sz="1800">
                <a:latin typeface="Arial" pitchFamily="34" charset="0"/>
              </a:rPr>
              <a:t>T3</a:t>
            </a:r>
          </a:p>
        </p:txBody>
      </p:sp>
      <p:sp>
        <p:nvSpPr>
          <p:cNvPr id="21523" name="Text Box 20"/>
          <p:cNvSpPr txBox="1">
            <a:spLocks noChangeArrowheads="1"/>
          </p:cNvSpPr>
          <p:nvPr/>
        </p:nvSpPr>
        <p:spPr bwMode="auto">
          <a:xfrm>
            <a:off x="371475" y="3675063"/>
            <a:ext cx="6540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CBP</a:t>
            </a:r>
          </a:p>
        </p:txBody>
      </p:sp>
      <p:sp>
        <p:nvSpPr>
          <p:cNvPr id="21524" name="Text Box 21"/>
          <p:cNvSpPr txBox="1">
            <a:spLocks noChangeArrowheads="1"/>
          </p:cNvSpPr>
          <p:nvPr/>
        </p:nvSpPr>
        <p:spPr bwMode="auto">
          <a:xfrm>
            <a:off x="701675" y="3243263"/>
            <a:ext cx="8572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P/CAF</a:t>
            </a:r>
          </a:p>
        </p:txBody>
      </p:sp>
      <p:sp>
        <p:nvSpPr>
          <p:cNvPr id="21525" name="AutoShape 22" descr="Diagonali chiare verso l'alto"/>
          <p:cNvSpPr>
            <a:spLocks noChangeArrowheads="1"/>
          </p:cNvSpPr>
          <p:nvPr/>
        </p:nvSpPr>
        <p:spPr bwMode="auto">
          <a:xfrm>
            <a:off x="1824038" y="3378200"/>
            <a:ext cx="609600" cy="622300"/>
          </a:xfrm>
          <a:prstGeom prst="octagon">
            <a:avLst>
              <a:gd name="adj" fmla="val 29287"/>
            </a:avLst>
          </a:prstGeom>
          <a:pattFill prst="ltUpDiag">
            <a:fgClr>
              <a:schemeClr val="tx1"/>
            </a:fgClr>
            <a:bgClr>
              <a:srgbClr val="FFFFFF"/>
            </a:bgClr>
          </a:pattFill>
          <a:ln w="9525">
            <a:solidFill>
              <a:schemeClr val="tx1"/>
            </a:solidFill>
            <a:miter lim="800000"/>
            <a:headEnd/>
            <a:tailEnd/>
          </a:ln>
        </p:spPr>
        <p:txBody>
          <a:bodyPr wrap="none" anchor="ctr"/>
          <a:lstStyle/>
          <a:p>
            <a:endParaRPr lang="it-IT"/>
          </a:p>
        </p:txBody>
      </p:sp>
      <p:sp>
        <p:nvSpPr>
          <p:cNvPr id="21526" name="Text Box 23"/>
          <p:cNvSpPr txBox="1">
            <a:spLocks noChangeArrowheads="1"/>
          </p:cNvSpPr>
          <p:nvPr/>
        </p:nvSpPr>
        <p:spPr bwMode="auto">
          <a:xfrm>
            <a:off x="1984375" y="3141663"/>
            <a:ext cx="6413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HAT</a:t>
            </a:r>
          </a:p>
        </p:txBody>
      </p:sp>
      <p:sp>
        <p:nvSpPr>
          <p:cNvPr id="21527" name="Text Box 24"/>
          <p:cNvSpPr txBox="1">
            <a:spLocks noChangeArrowheads="1"/>
          </p:cNvSpPr>
          <p:nvPr/>
        </p:nvSpPr>
        <p:spPr bwMode="auto">
          <a:xfrm>
            <a:off x="1793875" y="5830888"/>
            <a:ext cx="1374775" cy="396875"/>
          </a:xfrm>
          <a:prstGeom prst="rect">
            <a:avLst/>
          </a:prstGeom>
          <a:noFill/>
          <a:ln w="9525">
            <a:noFill/>
            <a:miter lim="800000"/>
            <a:headEnd/>
            <a:tailEnd/>
          </a:ln>
        </p:spPr>
        <p:txBody>
          <a:bodyPr>
            <a:spAutoFit/>
          </a:bodyPr>
          <a:lstStyle/>
          <a:p>
            <a:r>
              <a:rPr lang="it-IT" sz="2000" i="1">
                <a:latin typeface="Arial" pitchFamily="34" charset="0"/>
              </a:rPr>
              <a:t>Activated</a:t>
            </a:r>
          </a:p>
        </p:txBody>
      </p:sp>
      <p:sp>
        <p:nvSpPr>
          <p:cNvPr id="21528" name="Oval 25"/>
          <p:cNvSpPr>
            <a:spLocks noChangeArrowheads="1"/>
          </p:cNvSpPr>
          <p:nvPr/>
        </p:nvSpPr>
        <p:spPr bwMode="auto">
          <a:xfrm>
            <a:off x="2598738" y="4432300"/>
            <a:ext cx="304800" cy="444500"/>
          </a:xfrm>
          <a:prstGeom prst="ellipse">
            <a:avLst/>
          </a:prstGeom>
          <a:solidFill>
            <a:srgbClr val="FF00FF"/>
          </a:solidFill>
          <a:ln w="9525">
            <a:solidFill>
              <a:schemeClr val="tx1"/>
            </a:solidFill>
            <a:round/>
            <a:headEnd/>
            <a:tailEnd/>
          </a:ln>
        </p:spPr>
        <p:txBody>
          <a:bodyPr wrap="none" anchor="ctr"/>
          <a:lstStyle/>
          <a:p>
            <a:endParaRPr lang="it-IT"/>
          </a:p>
        </p:txBody>
      </p:sp>
      <p:sp>
        <p:nvSpPr>
          <p:cNvPr id="21529" name="Text Box 26"/>
          <p:cNvSpPr txBox="1">
            <a:spLocks noChangeArrowheads="1"/>
          </p:cNvSpPr>
          <p:nvPr/>
        </p:nvSpPr>
        <p:spPr bwMode="auto">
          <a:xfrm>
            <a:off x="2555875" y="4891088"/>
            <a:ext cx="641350" cy="366712"/>
          </a:xfrm>
          <a:prstGeom prst="rect">
            <a:avLst/>
          </a:prstGeom>
          <a:noFill/>
          <a:ln w="9525">
            <a:noFill/>
            <a:miter lim="800000"/>
            <a:headEnd/>
            <a:tailEnd/>
          </a:ln>
        </p:spPr>
        <p:txBody>
          <a:bodyPr wrap="none">
            <a:spAutoFit/>
          </a:bodyPr>
          <a:lstStyle/>
          <a:p>
            <a:r>
              <a:rPr lang="it-IT" sz="1800">
                <a:latin typeface="Arial" pitchFamily="34" charset="0"/>
              </a:rPr>
              <a:t>GFT</a:t>
            </a:r>
          </a:p>
        </p:txBody>
      </p:sp>
      <p:sp>
        <p:nvSpPr>
          <p:cNvPr id="21530" name="Text Box 27"/>
          <p:cNvSpPr txBox="1">
            <a:spLocks noChangeArrowheads="1"/>
          </p:cNvSpPr>
          <p:nvPr/>
        </p:nvSpPr>
        <p:spPr bwMode="auto">
          <a:xfrm>
            <a:off x="658813" y="2160588"/>
            <a:ext cx="3271837" cy="396875"/>
          </a:xfrm>
          <a:prstGeom prst="rect">
            <a:avLst/>
          </a:prstGeom>
          <a:noFill/>
          <a:ln w="9525">
            <a:noFill/>
            <a:miter lim="800000"/>
            <a:headEnd/>
            <a:tailEnd/>
          </a:ln>
        </p:spPr>
        <p:txBody>
          <a:bodyPr wrap="none">
            <a:spAutoFit/>
          </a:bodyPr>
          <a:lstStyle/>
          <a:p>
            <a:pPr algn="ctr"/>
            <a:r>
              <a:rPr lang="it-IT" sz="2000" b="1">
                <a:latin typeface="Arial" pitchFamily="34" charset="0"/>
              </a:rPr>
              <a:t>Co-activators recruitment</a:t>
            </a:r>
          </a:p>
        </p:txBody>
      </p:sp>
      <p:sp>
        <p:nvSpPr>
          <p:cNvPr id="21531" name="Oval 28" descr="Granito"/>
          <p:cNvSpPr>
            <a:spLocks noChangeArrowheads="1"/>
          </p:cNvSpPr>
          <p:nvPr/>
        </p:nvSpPr>
        <p:spPr bwMode="auto">
          <a:xfrm>
            <a:off x="5634038" y="3451225"/>
            <a:ext cx="931862" cy="519113"/>
          </a:xfrm>
          <a:prstGeom prst="ellipse">
            <a:avLst/>
          </a:prstGeom>
          <a:blipFill dpi="0" rotWithShape="0">
            <a:blip r:embed="rId3"/>
            <a:srcRect/>
            <a:tile tx="0" ty="0" sx="100000" sy="100000" flip="none" algn="tl"/>
          </a:blipFill>
          <a:ln w="19050">
            <a:solidFill>
              <a:schemeClr val="tx1"/>
            </a:solidFill>
            <a:round/>
            <a:headEnd/>
            <a:tailEnd/>
          </a:ln>
        </p:spPr>
        <p:txBody>
          <a:bodyPr wrap="none" anchor="ctr"/>
          <a:lstStyle/>
          <a:p>
            <a:endParaRPr lang="it-IT"/>
          </a:p>
        </p:txBody>
      </p:sp>
      <p:sp>
        <p:nvSpPr>
          <p:cNvPr id="21532" name="Line 29"/>
          <p:cNvSpPr>
            <a:spLocks noChangeShapeType="1"/>
          </p:cNvSpPr>
          <p:nvPr/>
        </p:nvSpPr>
        <p:spPr bwMode="auto">
          <a:xfrm>
            <a:off x="5030788" y="4864100"/>
            <a:ext cx="3048000" cy="0"/>
          </a:xfrm>
          <a:prstGeom prst="line">
            <a:avLst/>
          </a:prstGeom>
          <a:noFill/>
          <a:ln w="76200">
            <a:solidFill>
              <a:schemeClr val="tx1"/>
            </a:solidFill>
            <a:round/>
            <a:headEnd/>
            <a:tailEnd/>
          </a:ln>
        </p:spPr>
        <p:txBody>
          <a:bodyPr/>
          <a:lstStyle/>
          <a:p>
            <a:endParaRPr lang="it-IT"/>
          </a:p>
        </p:txBody>
      </p:sp>
      <p:sp>
        <p:nvSpPr>
          <p:cNvPr id="21533" name="Oval 30" descr="Diagonali larghe verso l'alto"/>
          <p:cNvSpPr>
            <a:spLocks noChangeArrowheads="1"/>
          </p:cNvSpPr>
          <p:nvPr/>
        </p:nvSpPr>
        <p:spPr bwMode="auto">
          <a:xfrm>
            <a:off x="6421438" y="4630738"/>
            <a:ext cx="609600" cy="439737"/>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1534" name="Oval 31" descr="Diagonali larghe verso l'alto"/>
          <p:cNvSpPr>
            <a:spLocks noChangeArrowheads="1"/>
          </p:cNvSpPr>
          <p:nvPr/>
        </p:nvSpPr>
        <p:spPr bwMode="auto">
          <a:xfrm>
            <a:off x="7185025" y="4625975"/>
            <a:ext cx="609600" cy="439738"/>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1535" name="Line 32"/>
          <p:cNvSpPr>
            <a:spLocks noChangeShapeType="1"/>
          </p:cNvSpPr>
          <p:nvPr/>
        </p:nvSpPr>
        <p:spPr bwMode="auto">
          <a:xfrm>
            <a:off x="7926388" y="4370388"/>
            <a:ext cx="0" cy="484187"/>
          </a:xfrm>
          <a:prstGeom prst="line">
            <a:avLst/>
          </a:prstGeom>
          <a:noFill/>
          <a:ln w="38100">
            <a:solidFill>
              <a:schemeClr val="tx1"/>
            </a:solidFill>
            <a:round/>
            <a:headEnd/>
            <a:tailEnd/>
          </a:ln>
        </p:spPr>
        <p:txBody>
          <a:bodyPr/>
          <a:lstStyle/>
          <a:p>
            <a:endParaRPr lang="it-IT"/>
          </a:p>
        </p:txBody>
      </p:sp>
      <p:sp>
        <p:nvSpPr>
          <p:cNvPr id="21536" name="Line 33"/>
          <p:cNvSpPr>
            <a:spLocks noChangeShapeType="1"/>
          </p:cNvSpPr>
          <p:nvPr/>
        </p:nvSpPr>
        <p:spPr bwMode="auto">
          <a:xfrm>
            <a:off x="7921625" y="4376738"/>
            <a:ext cx="381000" cy="0"/>
          </a:xfrm>
          <a:prstGeom prst="line">
            <a:avLst/>
          </a:prstGeom>
          <a:noFill/>
          <a:ln w="38100">
            <a:solidFill>
              <a:schemeClr val="tx1"/>
            </a:solidFill>
            <a:round/>
            <a:headEnd/>
            <a:tailEnd type="triangle" w="med" len="med"/>
          </a:ln>
        </p:spPr>
        <p:txBody>
          <a:bodyPr/>
          <a:lstStyle/>
          <a:p>
            <a:endParaRPr lang="it-IT"/>
          </a:p>
        </p:txBody>
      </p:sp>
      <p:sp>
        <p:nvSpPr>
          <p:cNvPr id="21537" name="Oval 34"/>
          <p:cNvSpPr>
            <a:spLocks noChangeArrowheads="1"/>
          </p:cNvSpPr>
          <p:nvPr/>
        </p:nvSpPr>
        <p:spPr bwMode="auto">
          <a:xfrm>
            <a:off x="5892800" y="4240213"/>
            <a:ext cx="420688" cy="609600"/>
          </a:xfrm>
          <a:prstGeom prst="ellipse">
            <a:avLst/>
          </a:prstGeom>
          <a:solidFill>
            <a:srgbClr val="0000FF"/>
          </a:solidFill>
          <a:ln w="9525">
            <a:solidFill>
              <a:schemeClr val="tx1"/>
            </a:solidFill>
            <a:round/>
            <a:headEnd/>
            <a:tailEnd/>
          </a:ln>
        </p:spPr>
        <p:txBody>
          <a:bodyPr wrap="none" anchor="ctr"/>
          <a:lstStyle/>
          <a:p>
            <a:pPr algn="ctr"/>
            <a:r>
              <a:rPr lang="it-IT" sz="1800">
                <a:solidFill>
                  <a:schemeClr val="bg1"/>
                </a:solidFill>
                <a:latin typeface="Arial" pitchFamily="34" charset="0"/>
              </a:rPr>
              <a:t>TR</a:t>
            </a:r>
          </a:p>
        </p:txBody>
      </p:sp>
      <p:sp>
        <p:nvSpPr>
          <p:cNvPr id="21538" name="Rectangle 35"/>
          <p:cNvSpPr>
            <a:spLocks noChangeArrowheads="1"/>
          </p:cNvSpPr>
          <p:nvPr/>
        </p:nvSpPr>
        <p:spPr bwMode="auto">
          <a:xfrm>
            <a:off x="5613400" y="4227513"/>
            <a:ext cx="306388" cy="603250"/>
          </a:xfrm>
          <a:prstGeom prst="rect">
            <a:avLst/>
          </a:prstGeom>
          <a:solidFill>
            <a:schemeClr val="bg1"/>
          </a:solidFill>
          <a:ln w="19050">
            <a:solidFill>
              <a:schemeClr val="tx1"/>
            </a:solidFill>
            <a:miter lim="800000"/>
            <a:headEnd/>
            <a:tailEnd/>
          </a:ln>
        </p:spPr>
        <p:txBody>
          <a:bodyPr wrap="none" anchor="ctr"/>
          <a:lstStyle/>
          <a:p>
            <a:endParaRPr lang="it-IT"/>
          </a:p>
        </p:txBody>
      </p:sp>
      <p:sp>
        <p:nvSpPr>
          <p:cNvPr id="21539" name="Oval 36" descr="Diagonali chiare verso l'alto"/>
          <p:cNvSpPr>
            <a:spLocks noChangeArrowheads="1"/>
          </p:cNvSpPr>
          <p:nvPr/>
        </p:nvSpPr>
        <p:spPr bwMode="auto">
          <a:xfrm>
            <a:off x="6384925" y="3533775"/>
            <a:ext cx="646113" cy="627063"/>
          </a:xfrm>
          <a:prstGeom prst="ellipse">
            <a:avLst/>
          </a:prstGeom>
          <a:pattFill prst="ltUpDiag">
            <a:fgClr>
              <a:schemeClr val="tx1"/>
            </a:fgClr>
            <a:bgClr>
              <a:srgbClr val="FFFFFF"/>
            </a:bgClr>
          </a:pattFill>
          <a:ln w="19050">
            <a:solidFill>
              <a:schemeClr val="tx1"/>
            </a:solidFill>
            <a:round/>
            <a:headEnd/>
            <a:tailEnd/>
          </a:ln>
        </p:spPr>
        <p:txBody>
          <a:bodyPr wrap="none" anchor="ctr"/>
          <a:lstStyle/>
          <a:p>
            <a:endParaRPr lang="it-IT"/>
          </a:p>
        </p:txBody>
      </p:sp>
      <p:sp>
        <p:nvSpPr>
          <p:cNvPr id="21540" name="Oval 37"/>
          <p:cNvSpPr>
            <a:spLocks noChangeArrowheads="1"/>
          </p:cNvSpPr>
          <p:nvPr/>
        </p:nvSpPr>
        <p:spPr bwMode="auto">
          <a:xfrm>
            <a:off x="5630863" y="3886200"/>
            <a:ext cx="958850" cy="360363"/>
          </a:xfrm>
          <a:prstGeom prst="ellipse">
            <a:avLst/>
          </a:prstGeom>
          <a:solidFill>
            <a:srgbClr val="00CC00"/>
          </a:solidFill>
          <a:ln w="19050">
            <a:solidFill>
              <a:schemeClr val="tx1"/>
            </a:solidFill>
            <a:round/>
            <a:headEnd/>
            <a:tailEnd/>
          </a:ln>
        </p:spPr>
        <p:txBody>
          <a:bodyPr wrap="none" anchor="ctr"/>
          <a:lstStyle/>
          <a:p>
            <a:pPr algn="ctr"/>
            <a:r>
              <a:rPr lang="it-IT" sz="1800">
                <a:latin typeface="Arial" pitchFamily="34" charset="0"/>
              </a:rPr>
              <a:t>CoR</a:t>
            </a:r>
          </a:p>
        </p:txBody>
      </p:sp>
      <p:sp>
        <p:nvSpPr>
          <p:cNvPr id="21541" name="Text Box 38"/>
          <p:cNvSpPr txBox="1">
            <a:spLocks noChangeArrowheads="1"/>
          </p:cNvSpPr>
          <p:nvPr/>
        </p:nvSpPr>
        <p:spPr bwMode="auto">
          <a:xfrm>
            <a:off x="5610225" y="4878388"/>
            <a:ext cx="641350" cy="366712"/>
          </a:xfrm>
          <a:prstGeom prst="rect">
            <a:avLst/>
          </a:prstGeom>
          <a:noFill/>
          <a:ln w="9525">
            <a:noFill/>
            <a:miter lim="800000"/>
            <a:headEnd/>
            <a:tailEnd/>
          </a:ln>
        </p:spPr>
        <p:txBody>
          <a:bodyPr wrap="none">
            <a:spAutoFit/>
          </a:bodyPr>
          <a:lstStyle/>
          <a:p>
            <a:r>
              <a:rPr lang="it-IT" sz="1800">
                <a:latin typeface="Arial" pitchFamily="34" charset="0"/>
              </a:rPr>
              <a:t>TRE</a:t>
            </a:r>
          </a:p>
        </p:txBody>
      </p:sp>
      <p:sp>
        <p:nvSpPr>
          <p:cNvPr id="21542" name="AutoShape 39"/>
          <p:cNvSpPr>
            <a:spLocks noChangeArrowheads="1"/>
          </p:cNvSpPr>
          <p:nvPr/>
        </p:nvSpPr>
        <p:spPr bwMode="auto">
          <a:xfrm>
            <a:off x="7137400" y="3695700"/>
            <a:ext cx="860425" cy="590550"/>
          </a:xfrm>
          <a:prstGeom prst="lightningBolt">
            <a:avLst/>
          </a:prstGeom>
          <a:solidFill>
            <a:srgbClr val="FF0000"/>
          </a:solidFill>
          <a:ln w="9525">
            <a:solidFill>
              <a:schemeClr val="tx1"/>
            </a:solidFill>
            <a:miter lim="800000"/>
            <a:headEnd/>
            <a:tailEnd/>
          </a:ln>
        </p:spPr>
        <p:txBody>
          <a:bodyPr wrap="none" anchor="ctr"/>
          <a:lstStyle/>
          <a:p>
            <a:endParaRPr lang="it-IT"/>
          </a:p>
        </p:txBody>
      </p:sp>
      <p:sp>
        <p:nvSpPr>
          <p:cNvPr id="21543" name="Text Box 40"/>
          <p:cNvSpPr txBox="1">
            <a:spLocks noChangeArrowheads="1"/>
          </p:cNvSpPr>
          <p:nvPr/>
        </p:nvSpPr>
        <p:spPr bwMode="auto">
          <a:xfrm>
            <a:off x="6410325" y="3305175"/>
            <a:ext cx="831850" cy="366713"/>
          </a:xfrm>
          <a:prstGeom prst="rect">
            <a:avLst/>
          </a:prstGeom>
          <a:solidFill>
            <a:schemeClr val="bg1"/>
          </a:solidFill>
          <a:ln w="9525">
            <a:noFill/>
            <a:miter lim="800000"/>
            <a:headEnd/>
            <a:tailEnd/>
          </a:ln>
        </p:spPr>
        <p:txBody>
          <a:bodyPr wrap="none">
            <a:spAutoFit/>
          </a:bodyPr>
          <a:lstStyle/>
          <a:p>
            <a:r>
              <a:rPr lang="it-IT" sz="1800">
                <a:latin typeface="Arial" pitchFamily="34" charset="0"/>
              </a:rPr>
              <a:t>HDAC</a:t>
            </a:r>
          </a:p>
        </p:txBody>
      </p:sp>
      <p:sp>
        <p:nvSpPr>
          <p:cNvPr id="21544" name="Text Box 41"/>
          <p:cNvSpPr txBox="1">
            <a:spLocks noChangeArrowheads="1"/>
          </p:cNvSpPr>
          <p:nvPr/>
        </p:nvSpPr>
        <p:spPr bwMode="auto">
          <a:xfrm>
            <a:off x="5221288" y="4389438"/>
            <a:ext cx="666750" cy="366712"/>
          </a:xfrm>
          <a:prstGeom prst="rect">
            <a:avLst/>
          </a:prstGeom>
          <a:solidFill>
            <a:schemeClr val="bg1"/>
          </a:solidFill>
          <a:ln w="9525">
            <a:noFill/>
            <a:miter lim="800000"/>
            <a:headEnd/>
            <a:tailEnd/>
          </a:ln>
        </p:spPr>
        <p:txBody>
          <a:bodyPr wrap="none">
            <a:spAutoFit/>
          </a:bodyPr>
          <a:lstStyle/>
          <a:p>
            <a:r>
              <a:rPr lang="it-IT" sz="1800">
                <a:latin typeface="Arial" pitchFamily="34" charset="0"/>
              </a:rPr>
              <a:t>RXR</a:t>
            </a:r>
          </a:p>
        </p:txBody>
      </p:sp>
      <p:sp>
        <p:nvSpPr>
          <p:cNvPr id="21545" name="Oval 42" descr="Diagonali larghe verso l'alto"/>
          <p:cNvSpPr>
            <a:spLocks noChangeArrowheads="1"/>
          </p:cNvSpPr>
          <p:nvPr/>
        </p:nvSpPr>
        <p:spPr bwMode="auto">
          <a:xfrm>
            <a:off x="4802188" y="4618038"/>
            <a:ext cx="609600" cy="439737"/>
          </a:xfrm>
          <a:prstGeom prst="ellipse">
            <a:avLst/>
          </a:prstGeom>
          <a:pattFill prst="wdUpDiag">
            <a:fgClr>
              <a:schemeClr val="bg1"/>
            </a:fgClr>
            <a:bgClr>
              <a:schemeClr val="tx1"/>
            </a:bgClr>
          </a:pattFill>
          <a:ln w="9525">
            <a:solidFill>
              <a:schemeClr val="tx1"/>
            </a:solidFill>
            <a:round/>
            <a:headEnd/>
            <a:tailEnd/>
          </a:ln>
        </p:spPr>
        <p:txBody>
          <a:bodyPr wrap="none" anchor="ctr"/>
          <a:lstStyle/>
          <a:p>
            <a:endParaRPr lang="it-IT"/>
          </a:p>
        </p:txBody>
      </p:sp>
      <p:sp>
        <p:nvSpPr>
          <p:cNvPr id="21546" name="Text Box 43"/>
          <p:cNvSpPr txBox="1">
            <a:spLocks noChangeArrowheads="1"/>
          </p:cNvSpPr>
          <p:nvPr/>
        </p:nvSpPr>
        <p:spPr bwMode="auto">
          <a:xfrm>
            <a:off x="7194550" y="3049588"/>
            <a:ext cx="1543050" cy="641350"/>
          </a:xfrm>
          <a:prstGeom prst="rect">
            <a:avLst/>
          </a:prstGeom>
          <a:noFill/>
          <a:ln w="9525">
            <a:noFill/>
            <a:miter lim="800000"/>
            <a:headEnd/>
            <a:tailEnd/>
          </a:ln>
        </p:spPr>
        <p:txBody>
          <a:bodyPr wrap="none">
            <a:spAutoFit/>
          </a:bodyPr>
          <a:lstStyle/>
          <a:p>
            <a:pPr algn="ctr"/>
            <a:r>
              <a:rPr lang="it-IT" sz="1800">
                <a:latin typeface="Arial" pitchFamily="34" charset="0"/>
              </a:rPr>
              <a:t>Histone</a:t>
            </a:r>
          </a:p>
          <a:p>
            <a:pPr algn="ctr"/>
            <a:r>
              <a:rPr lang="it-IT" sz="1800">
                <a:latin typeface="Arial" pitchFamily="34" charset="0"/>
              </a:rPr>
              <a:t>de-acetilation</a:t>
            </a:r>
          </a:p>
        </p:txBody>
      </p:sp>
      <p:sp>
        <p:nvSpPr>
          <p:cNvPr id="21547" name="Text Box 44"/>
          <p:cNvSpPr txBox="1">
            <a:spLocks noChangeArrowheads="1"/>
          </p:cNvSpPr>
          <p:nvPr/>
        </p:nvSpPr>
        <p:spPr bwMode="auto">
          <a:xfrm>
            <a:off x="5854700" y="5818188"/>
            <a:ext cx="1544638" cy="396875"/>
          </a:xfrm>
          <a:prstGeom prst="rect">
            <a:avLst/>
          </a:prstGeom>
          <a:noFill/>
          <a:ln w="9525">
            <a:noFill/>
            <a:miter lim="800000"/>
            <a:headEnd/>
            <a:tailEnd/>
          </a:ln>
        </p:spPr>
        <p:txBody>
          <a:bodyPr>
            <a:spAutoFit/>
          </a:bodyPr>
          <a:lstStyle/>
          <a:p>
            <a:r>
              <a:rPr lang="it-IT" sz="2000" i="1">
                <a:latin typeface="Arial" pitchFamily="34" charset="0"/>
              </a:rPr>
              <a:t>Repressed</a:t>
            </a:r>
          </a:p>
        </p:txBody>
      </p:sp>
      <p:sp>
        <p:nvSpPr>
          <p:cNvPr id="21548" name="Text Box 45"/>
          <p:cNvSpPr txBox="1">
            <a:spLocks noChangeArrowheads="1"/>
          </p:cNvSpPr>
          <p:nvPr/>
        </p:nvSpPr>
        <p:spPr bwMode="auto">
          <a:xfrm>
            <a:off x="4930775" y="2160588"/>
            <a:ext cx="3316288" cy="701675"/>
          </a:xfrm>
          <a:prstGeom prst="rect">
            <a:avLst/>
          </a:prstGeom>
          <a:noFill/>
          <a:ln w="9525">
            <a:noFill/>
            <a:miter lim="800000"/>
            <a:headEnd/>
            <a:tailEnd/>
          </a:ln>
        </p:spPr>
        <p:txBody>
          <a:bodyPr wrap="none">
            <a:spAutoFit/>
          </a:bodyPr>
          <a:lstStyle/>
          <a:p>
            <a:r>
              <a:rPr lang="it-IT" sz="2000" b="1">
                <a:latin typeface="Arial" pitchFamily="34" charset="0"/>
              </a:rPr>
              <a:t>Co-activator dissociation</a:t>
            </a:r>
          </a:p>
          <a:p>
            <a:r>
              <a:rPr lang="it-IT" sz="2000" b="1">
                <a:latin typeface="Arial" pitchFamily="34" charset="0"/>
              </a:rPr>
              <a:t>Co-repressors recrutment</a:t>
            </a:r>
          </a:p>
        </p:txBody>
      </p:sp>
      <p:grpSp>
        <p:nvGrpSpPr>
          <p:cNvPr id="21549" name="Group 46"/>
          <p:cNvGrpSpPr>
            <a:grpSpLocks/>
          </p:cNvGrpSpPr>
          <p:nvPr/>
        </p:nvGrpSpPr>
        <p:grpSpPr bwMode="auto">
          <a:xfrm>
            <a:off x="8039100" y="4200525"/>
            <a:ext cx="57150" cy="361950"/>
            <a:chOff x="2184" y="3582"/>
            <a:chExt cx="36" cy="228"/>
          </a:xfrm>
        </p:grpSpPr>
        <p:sp>
          <p:nvSpPr>
            <p:cNvPr id="21552" name="Line 47"/>
            <p:cNvSpPr>
              <a:spLocks noChangeShapeType="1"/>
            </p:cNvSpPr>
            <p:nvPr/>
          </p:nvSpPr>
          <p:spPr bwMode="auto">
            <a:xfrm>
              <a:off x="2184" y="3582"/>
              <a:ext cx="0" cy="228"/>
            </a:xfrm>
            <a:prstGeom prst="line">
              <a:avLst/>
            </a:prstGeom>
            <a:noFill/>
            <a:ln w="9525">
              <a:solidFill>
                <a:schemeClr val="tx1"/>
              </a:solidFill>
              <a:round/>
              <a:headEnd/>
              <a:tailEnd/>
            </a:ln>
          </p:spPr>
          <p:txBody>
            <a:bodyPr/>
            <a:lstStyle/>
            <a:p>
              <a:endParaRPr lang="it-IT"/>
            </a:p>
          </p:txBody>
        </p:sp>
        <p:sp>
          <p:nvSpPr>
            <p:cNvPr id="21553" name="Line 48"/>
            <p:cNvSpPr>
              <a:spLocks noChangeShapeType="1"/>
            </p:cNvSpPr>
            <p:nvPr/>
          </p:nvSpPr>
          <p:spPr bwMode="auto">
            <a:xfrm>
              <a:off x="2220" y="3582"/>
              <a:ext cx="0" cy="228"/>
            </a:xfrm>
            <a:prstGeom prst="line">
              <a:avLst/>
            </a:prstGeom>
            <a:noFill/>
            <a:ln w="9525">
              <a:solidFill>
                <a:schemeClr val="tx1"/>
              </a:solidFill>
              <a:round/>
              <a:headEnd/>
              <a:tailEnd/>
            </a:ln>
          </p:spPr>
          <p:txBody>
            <a:bodyPr/>
            <a:lstStyle/>
            <a:p>
              <a:endParaRPr lang="it-IT"/>
            </a:p>
          </p:txBody>
        </p:sp>
      </p:grpSp>
      <p:sp>
        <p:nvSpPr>
          <p:cNvPr id="21550" name="AutoShape 49"/>
          <p:cNvSpPr>
            <a:spLocks noChangeArrowheads="1"/>
          </p:cNvSpPr>
          <p:nvPr/>
        </p:nvSpPr>
        <p:spPr bwMode="auto">
          <a:xfrm rot="-5400000">
            <a:off x="6230938" y="4451350"/>
            <a:ext cx="228600" cy="190500"/>
          </a:xfrm>
          <a:prstGeom prst="triangle">
            <a:avLst>
              <a:gd name="adj" fmla="val 50000"/>
            </a:avLst>
          </a:prstGeom>
          <a:solidFill>
            <a:srgbClr val="FFFF00"/>
          </a:solidFill>
          <a:ln w="19050">
            <a:solidFill>
              <a:schemeClr val="tx1"/>
            </a:solidFill>
            <a:miter lim="800000"/>
            <a:headEnd/>
            <a:tailEnd/>
          </a:ln>
        </p:spPr>
        <p:txBody>
          <a:bodyPr wrap="none" anchor="ctr"/>
          <a:lstStyle/>
          <a:p>
            <a:endParaRPr lang="it-IT"/>
          </a:p>
        </p:txBody>
      </p:sp>
      <p:sp>
        <p:nvSpPr>
          <p:cNvPr id="51" name="Text Box 53"/>
          <p:cNvSpPr txBox="1">
            <a:spLocks noChangeArrowheads="1"/>
          </p:cNvSpPr>
          <p:nvPr/>
        </p:nvSpPr>
        <p:spPr bwMode="auto">
          <a:xfrm>
            <a:off x="385763" y="360363"/>
            <a:ext cx="8374062" cy="523875"/>
          </a:xfrm>
          <a:prstGeom prst="rect">
            <a:avLst/>
          </a:prstGeom>
          <a:noFill/>
          <a:ln w="9525">
            <a:noFill/>
            <a:miter lim="800000"/>
            <a:headEnd/>
            <a:tailEnd/>
          </a:ln>
        </p:spPr>
        <p:txBody>
          <a:bodyPr wrap="none">
            <a:spAutoFit/>
          </a:bodyPr>
          <a:lstStyle/>
          <a:p>
            <a:pPr algn="ctr"/>
            <a:r>
              <a:rPr lang="it-IT" sz="2800" b="1">
                <a:solidFill>
                  <a:srgbClr val="FF0000"/>
                </a:solidFill>
                <a:effectLst>
                  <a:outerShdw blurRad="38100" dist="38100" dir="2700000" algn="tl">
                    <a:srgbClr val="C0C0C0"/>
                  </a:outerShdw>
                </a:effectLst>
                <a:latin typeface="Arial" pitchFamily="34" charset="0"/>
              </a:rPr>
              <a:t>Thyroid hormone action: Down-regulated genes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22530" name="Text Box 25"/>
          <p:cNvSpPr txBox="1">
            <a:spLocks noChangeArrowheads="1"/>
          </p:cNvSpPr>
          <p:nvPr/>
        </p:nvSpPr>
        <p:spPr bwMode="auto">
          <a:xfrm>
            <a:off x="266700" y="6450013"/>
            <a:ext cx="5402263" cy="276225"/>
          </a:xfrm>
          <a:prstGeom prst="rect">
            <a:avLst/>
          </a:prstGeom>
          <a:noFill/>
          <a:ln w="9525">
            <a:noFill/>
            <a:miter lim="800000"/>
            <a:headEnd/>
            <a:tailEnd/>
          </a:ln>
        </p:spPr>
        <p:txBody>
          <a:bodyPr wrap="none">
            <a:spAutoFit/>
          </a:bodyPr>
          <a:lstStyle/>
          <a:p>
            <a:r>
              <a:rPr lang="en-US" sz="1200">
                <a:solidFill>
                  <a:schemeClr val="bg1"/>
                </a:solidFill>
                <a:latin typeface="Arial" pitchFamily="34" charset="0"/>
                <a:cs typeface="Arial" pitchFamily="34" charset="0"/>
              </a:rPr>
              <a:t>(Sinha R and Yen PM, </a:t>
            </a:r>
            <a:r>
              <a:rPr lang="en-US" sz="1200">
                <a:solidFill>
                  <a:schemeClr val="bg1"/>
                </a:solidFill>
                <a:latin typeface="Arial" pitchFamily="34" charset="0"/>
                <a:cs typeface="Arial" pitchFamily="34" charset="0"/>
                <a:hlinkClick r:id="rId2"/>
              </a:rPr>
              <a:t>www.thyroidmanager.org</a:t>
            </a:r>
            <a:r>
              <a:rPr lang="en-US" sz="1200">
                <a:solidFill>
                  <a:schemeClr val="bg1"/>
                </a:solidFill>
                <a:latin typeface="Arial" pitchFamily="34" charset="0"/>
                <a:cs typeface="Arial" pitchFamily="34" charset="0"/>
              </a:rPr>
              <a:t> lastly accessed  19.11.2010)</a:t>
            </a:r>
          </a:p>
        </p:txBody>
      </p:sp>
      <p:sp>
        <p:nvSpPr>
          <p:cNvPr id="9" name="Text Box 6"/>
          <p:cNvSpPr txBox="1">
            <a:spLocks noChangeArrowheads="1"/>
          </p:cNvSpPr>
          <p:nvPr/>
        </p:nvSpPr>
        <p:spPr bwMode="auto">
          <a:xfrm>
            <a:off x="1470025" y="298450"/>
            <a:ext cx="6199188" cy="561975"/>
          </a:xfrm>
          <a:prstGeom prst="rect">
            <a:avLst/>
          </a:prstGeom>
          <a:noFill/>
          <a:ln w="9525">
            <a:noFill/>
            <a:miter lim="800000"/>
            <a:headEnd/>
            <a:tailEnd/>
          </a:ln>
          <a:effectLst/>
        </p:spPr>
        <p:txBody>
          <a:bodyPr wrap="none">
            <a:spAutoFit/>
          </a:bodyPr>
          <a:lstStyle/>
          <a:p>
            <a:pPr algn="ctr">
              <a:lnSpc>
                <a:spcPct val="120000"/>
              </a:lnSpc>
            </a:pPr>
            <a:r>
              <a:rPr lang="it-IT" sz="2800" b="1">
                <a:solidFill>
                  <a:srgbClr val="FFFF00"/>
                </a:solidFill>
                <a:effectLst>
                  <a:outerShdw blurRad="38100" dist="38100" dir="2700000" algn="tl">
                    <a:srgbClr val="000000"/>
                  </a:outerShdw>
                </a:effectLst>
                <a:latin typeface="Arial" pitchFamily="34" charset="0"/>
                <a:cs typeface="Arial" pitchFamily="34" charset="0"/>
              </a:rPr>
              <a:t>Examples of genes regulated by T3</a:t>
            </a:r>
          </a:p>
        </p:txBody>
      </p:sp>
      <p:sp>
        <p:nvSpPr>
          <p:cNvPr id="22532" name="Segnaposto contenuto 2"/>
          <p:cNvSpPr txBox="1">
            <a:spLocks/>
          </p:cNvSpPr>
          <p:nvPr/>
        </p:nvSpPr>
        <p:spPr bwMode="auto">
          <a:xfrm>
            <a:off x="355600" y="1203325"/>
            <a:ext cx="4735513" cy="5348288"/>
          </a:xfrm>
          <a:prstGeom prst="rect">
            <a:avLst/>
          </a:prstGeom>
          <a:noFill/>
          <a:ln w="9525">
            <a:noFill/>
            <a:miter lim="800000"/>
            <a:headEnd/>
            <a:tailEnd/>
          </a:ln>
        </p:spPr>
        <p:txBody>
          <a:bodyPr/>
          <a:lstStyle/>
          <a:p>
            <a:pPr marL="342900" indent="-342900" eaLnBrk="0" hangingPunct="0">
              <a:spcBef>
                <a:spcPct val="20000"/>
              </a:spcBef>
            </a:pPr>
            <a:r>
              <a:rPr lang="it-IT" b="1">
                <a:solidFill>
                  <a:schemeClr val="bg1"/>
                </a:solidFill>
                <a:latin typeface="Arial" pitchFamily="34" charset="0"/>
                <a:cs typeface="Arial" pitchFamily="34" charset="0"/>
              </a:rPr>
              <a:t>Positively-regulated</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Fatty acid synthase</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Growth hormone</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Lysozyme silencer</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Malic enzyme</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Moloney virus leukemia enhancer</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Myelin basic protein</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Myosin heavy chain </a:t>
            </a:r>
            <a:r>
              <a:rPr lang="it-IT" sz="2000">
                <a:solidFill>
                  <a:schemeClr val="bg1"/>
                </a:solidFill>
                <a:latin typeface="Symbol" pitchFamily="18" charset="2"/>
                <a:cs typeface="Arial" pitchFamily="34" charset="0"/>
              </a:rPr>
              <a:t>a</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Phosphoenolpyruvate carboxykinase</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RC3</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Spot 14 lipogenic enzyme</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Type I 5</a:t>
            </a:r>
            <a:r>
              <a:rPr lang="ja-JP" altLang="it-IT" sz="2000">
                <a:solidFill>
                  <a:schemeClr val="bg1"/>
                </a:solidFill>
                <a:latin typeface="Arial" pitchFamily="34" charset="0"/>
                <a:cs typeface="Arial" pitchFamily="34" charset="0"/>
              </a:rPr>
              <a:t>’</a:t>
            </a:r>
            <a:r>
              <a:rPr lang="it-IT" altLang="ja-JP" sz="2000">
                <a:solidFill>
                  <a:schemeClr val="bg1"/>
                </a:solidFill>
                <a:latin typeface="Arial" pitchFamily="34" charset="0"/>
                <a:cs typeface="Arial" pitchFamily="34" charset="0"/>
              </a:rPr>
              <a:t>-deiodinase</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Uncoupling protein</a:t>
            </a:r>
          </a:p>
          <a:p>
            <a:pPr marL="342900" indent="-342900" eaLnBrk="0" hangingPunct="0">
              <a:spcBef>
                <a:spcPct val="20000"/>
              </a:spcBef>
              <a:buFontTx/>
              <a:buChar char="•"/>
            </a:pPr>
            <a:endParaRPr lang="it-IT" sz="2000">
              <a:solidFill>
                <a:schemeClr val="bg1"/>
              </a:solidFill>
              <a:latin typeface="Arial" pitchFamily="34" charset="0"/>
              <a:cs typeface="Arial" pitchFamily="34" charset="0"/>
            </a:endParaRPr>
          </a:p>
          <a:p>
            <a:pPr marL="342900" indent="-342900" eaLnBrk="0" hangingPunct="0">
              <a:spcBef>
                <a:spcPct val="20000"/>
              </a:spcBef>
              <a:buFontTx/>
              <a:buChar char="•"/>
            </a:pPr>
            <a:endParaRPr lang="it-IT" sz="2000">
              <a:solidFill>
                <a:schemeClr val="bg1"/>
              </a:solidFill>
              <a:latin typeface="Arial" pitchFamily="34" charset="0"/>
              <a:cs typeface="Arial" pitchFamily="34" charset="0"/>
            </a:endParaRPr>
          </a:p>
        </p:txBody>
      </p:sp>
      <p:sp>
        <p:nvSpPr>
          <p:cNvPr id="22533" name="Segnaposto contenuto 3"/>
          <p:cNvSpPr txBox="1">
            <a:spLocks/>
          </p:cNvSpPr>
          <p:nvPr/>
        </p:nvSpPr>
        <p:spPr bwMode="auto">
          <a:xfrm>
            <a:off x="5562600" y="1203325"/>
            <a:ext cx="3810000" cy="5348288"/>
          </a:xfrm>
          <a:prstGeom prst="rect">
            <a:avLst/>
          </a:prstGeom>
          <a:noFill/>
          <a:ln w="9525">
            <a:noFill/>
            <a:miter lim="800000"/>
            <a:headEnd/>
            <a:tailEnd/>
          </a:ln>
        </p:spPr>
        <p:txBody>
          <a:bodyPr/>
          <a:lstStyle/>
          <a:p>
            <a:pPr marL="342900" indent="-342900" eaLnBrk="0" hangingPunct="0">
              <a:spcBef>
                <a:spcPct val="20000"/>
              </a:spcBef>
            </a:pPr>
            <a:r>
              <a:rPr lang="it-IT" b="1">
                <a:solidFill>
                  <a:schemeClr val="bg1"/>
                </a:solidFill>
                <a:latin typeface="Arial" pitchFamily="34" charset="0"/>
                <a:cs typeface="Arial" pitchFamily="34" charset="0"/>
              </a:rPr>
              <a:t>Negatively-regulated</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EGFR</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Myosin heavy chain </a:t>
            </a:r>
            <a:r>
              <a:rPr lang="it-IT" sz="2000">
                <a:solidFill>
                  <a:schemeClr val="bg1"/>
                </a:solidFill>
                <a:latin typeface="Symbol" pitchFamily="18" charset="2"/>
                <a:cs typeface="Arial" pitchFamily="34" charset="0"/>
              </a:rPr>
              <a:t>b</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Prolactin</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TSH subunit </a:t>
            </a:r>
            <a:r>
              <a:rPr lang="it-IT" sz="2000">
                <a:solidFill>
                  <a:schemeClr val="bg1"/>
                </a:solidFill>
                <a:latin typeface="Symbol" pitchFamily="18" charset="2"/>
                <a:cs typeface="Arial" pitchFamily="34" charset="0"/>
              </a:rPr>
              <a:t>a</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TSH subunit </a:t>
            </a:r>
            <a:r>
              <a:rPr lang="it-IT" sz="2000">
                <a:solidFill>
                  <a:schemeClr val="bg1"/>
                </a:solidFill>
                <a:latin typeface="Symbol" pitchFamily="18" charset="2"/>
                <a:cs typeface="Arial" pitchFamily="34" charset="0"/>
              </a:rPr>
              <a:t>b</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TRH</a:t>
            </a:r>
          </a:p>
          <a:p>
            <a:pPr marL="342900" indent="-342900" eaLnBrk="0" hangingPunct="0">
              <a:spcBef>
                <a:spcPct val="20000"/>
              </a:spcBef>
              <a:buFontTx/>
              <a:buChar char="•"/>
            </a:pPr>
            <a:r>
              <a:rPr lang="it-IT" sz="2000">
                <a:solidFill>
                  <a:schemeClr val="bg1"/>
                </a:solidFill>
                <a:latin typeface="Arial" pitchFamily="34" charset="0"/>
                <a:cs typeface="Arial" pitchFamily="34" charset="0"/>
              </a:rPr>
              <a:t>Type II 5</a:t>
            </a:r>
            <a:r>
              <a:rPr lang="ja-JP" altLang="it-IT" sz="2000">
                <a:solidFill>
                  <a:schemeClr val="bg1"/>
                </a:solidFill>
                <a:latin typeface="Arial" pitchFamily="34" charset="0"/>
                <a:cs typeface="Arial" pitchFamily="34" charset="0"/>
              </a:rPr>
              <a:t>’</a:t>
            </a:r>
            <a:r>
              <a:rPr lang="it-IT" altLang="ja-JP" sz="2000">
                <a:solidFill>
                  <a:schemeClr val="bg1"/>
                </a:solidFill>
                <a:latin typeface="Arial" pitchFamily="34" charset="0"/>
                <a:cs typeface="Arial" pitchFamily="34" charset="0"/>
              </a:rPr>
              <a:t>-deiodinase</a:t>
            </a:r>
            <a:endParaRPr lang="it-IT" sz="200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192213" y="217488"/>
            <a:ext cx="6754812" cy="609600"/>
          </a:xfrm>
          <a:prstGeom prst="rect">
            <a:avLst/>
          </a:prstGeom>
          <a:noFill/>
          <a:ln w="9525">
            <a:noFill/>
            <a:miter lim="800000"/>
            <a:headEnd/>
            <a:tailEnd/>
          </a:ln>
          <a:effectLst/>
        </p:spPr>
        <p:txBody>
          <a:bodyPr wrap="none">
            <a:spAutoFit/>
          </a:bodyPr>
          <a:lstStyle/>
          <a:p>
            <a:pPr algn="ctr">
              <a:lnSpc>
                <a:spcPct val="120000"/>
              </a:lnSpc>
            </a:pPr>
            <a:r>
              <a:rPr lang="it-IT" sz="2800" b="1">
                <a:solidFill>
                  <a:srgbClr val="FFFF00"/>
                </a:solidFill>
                <a:effectLst>
                  <a:outerShdw blurRad="38100" dist="38100" dir="2700000" algn="tl">
                    <a:srgbClr val="000000"/>
                  </a:outerShdw>
                </a:effectLst>
                <a:latin typeface="Arial" pitchFamily="34" charset="0"/>
                <a:cs typeface="Arial" pitchFamily="34" charset="0"/>
              </a:rPr>
              <a:t>Nongenomic actions of TH on the CVS</a:t>
            </a:r>
          </a:p>
        </p:txBody>
      </p:sp>
      <p:sp>
        <p:nvSpPr>
          <p:cNvPr id="23555" name="Text Box 3"/>
          <p:cNvSpPr txBox="1">
            <a:spLocks noChangeArrowheads="1"/>
          </p:cNvSpPr>
          <p:nvPr/>
        </p:nvSpPr>
        <p:spPr bwMode="auto">
          <a:xfrm>
            <a:off x="266700" y="6450013"/>
            <a:ext cx="2517775" cy="276225"/>
          </a:xfrm>
          <a:prstGeom prst="rect">
            <a:avLst/>
          </a:prstGeom>
          <a:noFill/>
          <a:ln w="9525">
            <a:noFill/>
            <a:miter lim="800000"/>
            <a:headEnd/>
            <a:tailEnd/>
          </a:ln>
        </p:spPr>
        <p:txBody>
          <a:bodyPr wrap="none">
            <a:spAutoFit/>
          </a:bodyPr>
          <a:lstStyle/>
          <a:p>
            <a:pPr eaLnBrk="0" hangingPunct="0"/>
            <a:r>
              <a:rPr lang="en-US" sz="1200">
                <a:solidFill>
                  <a:schemeClr val="bg1"/>
                </a:solidFill>
                <a:latin typeface="Arial" pitchFamily="34" charset="0"/>
              </a:rPr>
              <a:t>(Klein I  &amp; Ojamaa K, NEJM 2001)</a:t>
            </a:r>
          </a:p>
        </p:txBody>
      </p:sp>
      <p:pic>
        <p:nvPicPr>
          <p:cNvPr id="23556" name="Picture 2"/>
          <p:cNvPicPr>
            <a:picLocks noChangeAspect="1" noChangeArrowheads="1"/>
          </p:cNvPicPr>
          <p:nvPr/>
        </p:nvPicPr>
        <p:blipFill>
          <a:blip r:embed="rId2"/>
          <a:srcRect/>
          <a:stretch>
            <a:fillRect/>
          </a:stretch>
        </p:blipFill>
        <p:spPr bwMode="auto">
          <a:xfrm>
            <a:off x="2928938" y="958850"/>
            <a:ext cx="4735512" cy="5400675"/>
          </a:xfrm>
          <a:prstGeom prst="rect">
            <a:avLst/>
          </a:prstGeom>
          <a:noFill/>
          <a:ln w="9525">
            <a:noFill/>
            <a:round/>
            <a:headEnd/>
            <a:tailEnd/>
          </a:ln>
        </p:spPr>
      </p:pic>
      <p:cxnSp>
        <p:nvCxnSpPr>
          <p:cNvPr id="13" name="Connettore 2 12"/>
          <p:cNvCxnSpPr/>
          <p:nvPr/>
        </p:nvCxnSpPr>
        <p:spPr>
          <a:xfrm rot="16200000" flipV="1">
            <a:off x="5015706" y="5749132"/>
            <a:ext cx="320675" cy="315912"/>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rot="16200000" flipV="1">
            <a:off x="5578475" y="6000750"/>
            <a:ext cx="174625" cy="3175"/>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Ovale 14"/>
          <p:cNvSpPr/>
          <p:nvPr/>
        </p:nvSpPr>
        <p:spPr>
          <a:xfrm>
            <a:off x="2743200" y="4503738"/>
            <a:ext cx="5403850" cy="211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519113" y="750888"/>
            <a:ext cx="8093075" cy="5908675"/>
          </a:xfrm>
          <a:prstGeom prst="rect">
            <a:avLst/>
          </a:prstGeom>
          <a:noFill/>
          <a:ln w="9525">
            <a:noFill/>
            <a:miter lim="800000"/>
            <a:headEnd/>
            <a:tailEnd/>
          </a:ln>
        </p:spPr>
        <p:txBody>
          <a:bodyPr anchor="ctr">
            <a:spAutoFit/>
          </a:bodyPr>
          <a:lstStyle/>
          <a:p>
            <a:pPr algn="just">
              <a:lnSpc>
                <a:spcPct val="150000"/>
              </a:lnSpc>
            </a:pPr>
            <a:r>
              <a:rPr lang="it-IT" sz="1800" b="1">
                <a:latin typeface="Tahoma" pitchFamily="34" charset="0"/>
                <a:cs typeface="Arial" pitchFamily="34" charset="0"/>
              </a:rPr>
              <a:t>Termogenesi e consumo di ossigeno</a:t>
            </a:r>
            <a:r>
              <a:rPr lang="it-IT" sz="1800">
                <a:latin typeface="Tahoma" pitchFamily="34" charset="0"/>
                <a:cs typeface="Arial" pitchFamily="34" charset="0"/>
              </a:rPr>
              <a:t>: potenziano il consumo di ossigeno e la produzione di calore in vari tessuti. </a:t>
            </a:r>
          </a:p>
          <a:p>
            <a:pPr algn="just">
              <a:lnSpc>
                <a:spcPct val="150000"/>
              </a:lnSpc>
            </a:pPr>
            <a:r>
              <a:rPr lang="it-IT" sz="1800" b="1">
                <a:latin typeface="Tahoma" pitchFamily="34" charset="0"/>
                <a:cs typeface="Arial" pitchFamily="34" charset="0"/>
              </a:rPr>
              <a:t>Apparato cardiovascolare:</a:t>
            </a:r>
            <a:r>
              <a:rPr lang="it-IT" sz="1800">
                <a:latin typeface="Tahoma" pitchFamily="34" charset="0"/>
                <a:cs typeface="Arial" pitchFamily="34" charset="0"/>
              </a:rPr>
              <a:t> effetto cronotropo e inotropo positivo, aumento dell</a:t>
            </a:r>
            <a:r>
              <a:rPr lang="ja-JP" altLang="it-IT" sz="1800">
                <a:latin typeface="Tahoma" pitchFamily="34" charset="0"/>
                <a:cs typeface="Arial" pitchFamily="34" charset="0"/>
              </a:rPr>
              <a:t>’</a:t>
            </a:r>
            <a:r>
              <a:rPr lang="it-IT" altLang="ja-JP" sz="1800">
                <a:latin typeface="Tahoma" pitchFamily="34" charset="0"/>
                <a:cs typeface="Arial" pitchFamily="34" charset="0"/>
              </a:rPr>
              <a:t>espressione dei recettori </a:t>
            </a:r>
            <a:r>
              <a:rPr lang="it-IT" altLang="ja-JP" sz="1800">
                <a:latin typeface="Symbol" pitchFamily="18" charset="2"/>
                <a:cs typeface="Arial" pitchFamily="34" charset="0"/>
              </a:rPr>
              <a:t>b</a:t>
            </a:r>
            <a:r>
              <a:rPr lang="it-IT" altLang="ja-JP" sz="1800">
                <a:latin typeface="Tahoma" pitchFamily="34" charset="0"/>
                <a:cs typeface="Arial" pitchFamily="34" charset="0"/>
              </a:rPr>
              <a:t>-adrenergici, riduzione proteine Gi, riduzione resistenze vascolari periferiche. </a:t>
            </a:r>
          </a:p>
          <a:p>
            <a:pPr algn="just">
              <a:lnSpc>
                <a:spcPct val="150000"/>
              </a:lnSpc>
            </a:pPr>
            <a:r>
              <a:rPr lang="it-IT" sz="1800" b="1">
                <a:latin typeface="Tahoma" pitchFamily="34" charset="0"/>
                <a:cs typeface="Arial" pitchFamily="34" charset="0"/>
              </a:rPr>
              <a:t>Sviluppo fetale:</a:t>
            </a:r>
            <a:r>
              <a:rPr lang="it-IT" sz="1800">
                <a:latin typeface="Tahoma" pitchFamily="34" charset="0"/>
                <a:cs typeface="Arial" pitchFamily="34" charset="0"/>
              </a:rPr>
              <a:t> soprattutto SNC e apparato scheletrico.</a:t>
            </a:r>
          </a:p>
          <a:p>
            <a:pPr algn="just">
              <a:lnSpc>
                <a:spcPct val="150000"/>
              </a:lnSpc>
            </a:pPr>
            <a:r>
              <a:rPr lang="it-IT" sz="1800" b="1">
                <a:latin typeface="Tahoma" pitchFamily="34" charset="0"/>
                <a:cs typeface="Arial" pitchFamily="34" charset="0"/>
              </a:rPr>
              <a:t>Sistema nervoso centrale: </a:t>
            </a:r>
            <a:r>
              <a:rPr lang="it-IT" sz="1800">
                <a:latin typeface="Tahoma" pitchFamily="34" charset="0"/>
                <a:cs typeface="Arial" pitchFamily="34" charset="0"/>
              </a:rPr>
              <a:t>stimolano l</a:t>
            </a:r>
            <a:r>
              <a:rPr lang="ja-JP" altLang="it-IT" sz="1800">
                <a:latin typeface="Tahoma" pitchFamily="34" charset="0"/>
                <a:cs typeface="Arial" pitchFamily="34" charset="0"/>
              </a:rPr>
              <a:t>’</a:t>
            </a:r>
            <a:r>
              <a:rPr lang="it-IT" altLang="ja-JP" sz="1800">
                <a:latin typeface="Tahoma" pitchFamily="34" charset="0"/>
                <a:cs typeface="Arial" pitchFamily="34" charset="0"/>
              </a:rPr>
              <a:t>attività neuronale.</a:t>
            </a:r>
          </a:p>
          <a:p>
            <a:pPr algn="just">
              <a:lnSpc>
                <a:spcPct val="150000"/>
              </a:lnSpc>
            </a:pPr>
            <a:r>
              <a:rPr lang="it-IT" sz="1800" b="1">
                <a:latin typeface="Tahoma" pitchFamily="34" charset="0"/>
                <a:cs typeface="Arial" pitchFamily="34" charset="0"/>
              </a:rPr>
              <a:t>Apparato gastrointestinale: </a:t>
            </a:r>
            <a:r>
              <a:rPr lang="it-IT" sz="1800">
                <a:latin typeface="Tahoma" pitchFamily="34" charset="0"/>
                <a:cs typeface="Arial" pitchFamily="34" charset="0"/>
              </a:rPr>
              <a:t>facilitano la motilità della muscolatura liscia gastrica ed intestinale.</a:t>
            </a:r>
          </a:p>
          <a:p>
            <a:pPr algn="just">
              <a:lnSpc>
                <a:spcPct val="150000"/>
              </a:lnSpc>
            </a:pPr>
            <a:r>
              <a:rPr lang="it-IT" sz="1800" b="1">
                <a:latin typeface="Tahoma" pitchFamily="34" charset="0"/>
                <a:cs typeface="Arial" pitchFamily="34" charset="0"/>
              </a:rPr>
              <a:t>Sistema emopoietico</a:t>
            </a:r>
            <a:r>
              <a:rPr lang="it-IT" sz="1800">
                <a:latin typeface="Tahoma" pitchFamily="34" charset="0"/>
                <a:cs typeface="Arial" pitchFamily="34" charset="0"/>
              </a:rPr>
              <a:t>: stimolano la funzione eritropoietica.</a:t>
            </a:r>
          </a:p>
          <a:p>
            <a:pPr algn="just">
              <a:lnSpc>
                <a:spcPct val="150000"/>
              </a:lnSpc>
            </a:pPr>
            <a:r>
              <a:rPr lang="it-IT" sz="1800" b="1">
                <a:latin typeface="Tahoma" pitchFamily="34" charset="0"/>
                <a:cs typeface="Arial" pitchFamily="34" charset="0"/>
              </a:rPr>
              <a:t>Apparato respiratorio: </a:t>
            </a:r>
            <a:r>
              <a:rPr lang="it-IT" sz="1800">
                <a:latin typeface="Tahoma" pitchFamily="34" charset="0"/>
                <a:cs typeface="Arial" pitchFamily="34" charset="0"/>
              </a:rPr>
              <a:t>stimolano la risposta dei centri bulbari allo stimolo ipossico ed ipercapnico.</a:t>
            </a:r>
          </a:p>
          <a:p>
            <a:pPr algn="just">
              <a:lnSpc>
                <a:spcPct val="150000"/>
              </a:lnSpc>
            </a:pPr>
            <a:r>
              <a:rPr lang="it-IT" sz="1800" b="1">
                <a:latin typeface="Tahoma" pitchFamily="34" charset="0"/>
                <a:cs typeface="Arial" pitchFamily="34" charset="0"/>
              </a:rPr>
              <a:t>Sistema endocrino: </a:t>
            </a:r>
            <a:r>
              <a:rPr lang="it-IT" sz="1800">
                <a:latin typeface="Tahoma" pitchFamily="34" charset="0"/>
                <a:cs typeface="Arial" pitchFamily="34" charset="0"/>
              </a:rPr>
              <a:t>influenzano la produzione, la risposta ed il metabolismo di numerosi ormoni.</a:t>
            </a:r>
          </a:p>
        </p:txBody>
      </p:sp>
      <p:sp>
        <p:nvSpPr>
          <p:cNvPr id="25603" name="Rectangle 3"/>
          <p:cNvSpPr>
            <a:spLocks noChangeArrowheads="1"/>
          </p:cNvSpPr>
          <p:nvPr/>
        </p:nvSpPr>
        <p:spPr bwMode="auto">
          <a:xfrm>
            <a:off x="468313" y="20638"/>
            <a:ext cx="8172450" cy="712787"/>
          </a:xfrm>
          <a:prstGeom prst="rect">
            <a:avLst/>
          </a:prstGeom>
          <a:noFill/>
          <a:ln w="9525">
            <a:noFill/>
            <a:miter lim="800000"/>
            <a:headEnd/>
            <a:tailEnd/>
          </a:ln>
        </p:spPr>
        <p:txBody>
          <a:bodyPr anchor="ctr"/>
          <a:lstStyle/>
          <a:p>
            <a:pPr algn="ctr"/>
            <a:r>
              <a:rPr lang="it-IT" sz="2800" b="1">
                <a:solidFill>
                  <a:srgbClr val="FF0000"/>
                </a:solidFill>
                <a:effectLst>
                  <a:outerShdw blurRad="38100" dist="38100" dir="2700000" algn="tl">
                    <a:srgbClr val="C0C0C0"/>
                  </a:outerShdw>
                </a:effectLst>
                <a:latin typeface="Arial" pitchFamily="34" charset="0"/>
                <a:cs typeface="Arial" pitchFamily="34" charset="0"/>
              </a:rPr>
              <a:t>Effetti biologici degli ormoni tiroidei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7209</TotalTime>
  <Words>2041</Words>
  <Application>Microsoft Macintosh PowerPoint</Application>
  <PresentationFormat>Presentazione su schermo (4:3)</PresentationFormat>
  <Paragraphs>719</Paragraphs>
  <Slides>55</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55</vt:i4>
      </vt:variant>
    </vt:vector>
  </HeadingPairs>
  <TitlesOfParts>
    <vt:vector size="61" baseType="lpstr">
      <vt:lpstr>Times New Roman</vt:lpstr>
      <vt:lpstr>ＭＳ Ｐゴシック</vt:lpstr>
      <vt:lpstr>Arial</vt:lpstr>
      <vt:lpstr>Tahoma</vt:lpstr>
      <vt:lpstr>Symbol</vt: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Ipotiroidismo congenito</vt:lpstr>
      <vt:lpstr>Cause di ipotiroidismo congenito legate a disormonogenesi ipotalamo-ipofisaria</vt:lpstr>
      <vt:lpstr>Cause di ipotiroidismo congenito legate a difetti morfo-funzionali tiroidei</vt:lpstr>
      <vt:lpstr>Genetica dell’ ipotiroidismo congenito legato a difetti morfo-funzionali tiroidei</vt:lpstr>
      <vt:lpstr>Diapositiva 38</vt:lpstr>
      <vt:lpstr>Diapositiva 39</vt:lpstr>
      <vt:lpstr>Diapositiva 40</vt:lpstr>
      <vt:lpstr>Diapositiva 41</vt:lpstr>
      <vt:lpstr>Quadri clinici di ipotiroidismo congenito sindromico</vt:lpstr>
      <vt:lpstr>Diapositiva 43</vt:lpstr>
      <vt:lpstr>Diapositiva 44</vt:lpstr>
      <vt:lpstr>Diapositiva 45</vt:lpstr>
      <vt:lpstr>Diapositiva 46</vt:lpstr>
      <vt:lpstr>Diapositiva 47</vt:lpstr>
      <vt:lpstr>Diapositiva 48</vt:lpstr>
      <vt:lpstr>Diapositiva 49</vt:lpstr>
      <vt:lpstr>Genetics of thyroid hormone dyshormonogenesis</vt:lpstr>
      <vt:lpstr>Diapositiva 51</vt:lpstr>
      <vt:lpstr>Diapositiva 52</vt:lpstr>
      <vt:lpstr>Diapositiva 53</vt:lpstr>
      <vt:lpstr>Diapositiva 54</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Efisio</dc:creator>
  <cp:lastModifiedBy>Diego</cp:lastModifiedBy>
  <cp:revision>394</cp:revision>
  <dcterms:created xsi:type="dcterms:W3CDTF">2003-02-16T11:31:15Z</dcterms:created>
  <dcterms:modified xsi:type="dcterms:W3CDTF">2016-04-21T07:37:29Z</dcterms:modified>
</cp:coreProperties>
</file>